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1"/>
  </p:sldMasterIdLst>
  <p:notesMasterIdLst>
    <p:notesMasterId r:id="rId20"/>
  </p:notesMasterIdLst>
  <p:handoutMasterIdLst>
    <p:handoutMasterId r:id="rId21"/>
  </p:handoutMasterIdLst>
  <p:sldIdLst>
    <p:sldId id="256" r:id="rId2"/>
    <p:sldId id="257" r:id="rId3"/>
    <p:sldId id="329" r:id="rId4"/>
    <p:sldId id="258" r:id="rId5"/>
    <p:sldId id="280" r:id="rId6"/>
    <p:sldId id="332" r:id="rId7"/>
    <p:sldId id="316" r:id="rId8"/>
    <p:sldId id="331" r:id="rId9"/>
    <p:sldId id="333" r:id="rId10"/>
    <p:sldId id="335" r:id="rId11"/>
    <p:sldId id="300" r:id="rId12"/>
    <p:sldId id="334" r:id="rId13"/>
    <p:sldId id="336" r:id="rId14"/>
    <p:sldId id="326" r:id="rId15"/>
    <p:sldId id="325" r:id="rId16"/>
    <p:sldId id="327" r:id="rId17"/>
    <p:sldId id="328" r:id="rId18"/>
    <p:sldId id="324" r:id="rId19"/>
  </p:sldIdLst>
  <p:sldSz cx="9144000" cy="6858000" type="screen4x3"/>
  <p:notesSz cx="6797675" cy="9926638"/>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DBDBDB"/>
    <a:srgbClr val="DDDDDD"/>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576" autoAdjust="0"/>
  </p:normalViewPr>
  <p:slideViewPr>
    <p:cSldViewPr>
      <p:cViewPr varScale="1">
        <p:scale>
          <a:sx n="51" d="100"/>
          <a:sy n="51" d="100"/>
        </p:scale>
        <p:origin x="1243" y="4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544"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usanne%20Pecher\Documents\2_Projekte\2013-KfW\14-KfW-SADC-TNAII\Grafiken-PP-SADC-W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usanne%20Pecher\Documents\2_Projekte\2013-KfW\14-KfW-SADC-TNAII\Grafiken-PP-SADC-W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doughnutChart>
        <c:varyColors val="1"/>
        <c:ser>
          <c:idx val="0"/>
          <c:order val="0"/>
          <c:dPt>
            <c:idx val="0"/>
            <c:bubble3D val="0"/>
            <c:explosion val="2"/>
            <c:spPr>
              <a:solidFill>
                <a:srgbClr val="0070C0"/>
              </a:solidFill>
              <a:ln>
                <a:solidFill>
                  <a:srgbClr val="0070C0"/>
                </a:solidFill>
              </a:ln>
            </c:spPr>
          </c:dPt>
          <c:dPt>
            <c:idx val="1"/>
            <c:bubble3D val="0"/>
            <c:spPr>
              <a:solidFill>
                <a:srgbClr val="00B0F0"/>
              </a:solidFill>
            </c:spPr>
          </c:dPt>
          <c:dPt>
            <c:idx val="2"/>
            <c:bubble3D val="0"/>
            <c:spPr>
              <a:solidFill>
                <a:schemeClr val="accent3">
                  <a:lumMod val="40000"/>
                  <a:lumOff val="60000"/>
                </a:schemeClr>
              </a:solidFill>
            </c:spPr>
          </c:dPt>
          <c:dPt>
            <c:idx val="3"/>
            <c:bubble3D val="0"/>
            <c:spPr>
              <a:solidFill>
                <a:schemeClr val="accent3">
                  <a:lumMod val="20000"/>
                  <a:lumOff val="80000"/>
                </a:schemeClr>
              </a:solidFill>
            </c:spPr>
          </c:dPt>
          <c:dLbls>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Tabelle1!$B$3:$B$6</c:f>
              <c:strCache>
                <c:ptCount val="4"/>
                <c:pt idx="0">
                  <c:v>National Parks and reserves</c:v>
                </c:pt>
                <c:pt idx="1">
                  <c:v>Community managed areas</c:v>
                </c:pt>
                <c:pt idx="2">
                  <c:v>Commercial game reserves</c:v>
                </c:pt>
                <c:pt idx="3">
                  <c:v>Forestry reserves</c:v>
                </c:pt>
              </c:strCache>
            </c:strRef>
          </c:cat>
          <c:val>
            <c:numRef>
              <c:f>Tabelle1!$C$3:$C$6</c:f>
              <c:numCache>
                <c:formatCode>0%</c:formatCode>
                <c:ptCount val="4"/>
                <c:pt idx="0">
                  <c:v>0.5</c:v>
                </c:pt>
                <c:pt idx="1">
                  <c:v>0.32000000000000017</c:v>
                </c:pt>
                <c:pt idx="2">
                  <c:v>5.0000000000000017E-2</c:v>
                </c:pt>
                <c:pt idx="3">
                  <c:v>0.13</c:v>
                </c:pt>
              </c:numCache>
            </c:numRef>
          </c:val>
        </c:ser>
        <c:dLbls>
          <c:showLegendKey val="0"/>
          <c:showVal val="0"/>
          <c:showCatName val="0"/>
          <c:showSerName val="0"/>
          <c:showPercent val="0"/>
          <c:showBubbleSize val="0"/>
          <c:showLeaderLines val="1"/>
        </c:dLbls>
        <c:firstSliceAng val="0"/>
        <c:holeSize val="50"/>
      </c:doughnutChart>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latin typeface="Arial" pitchFamily="34" charset="0"/>
                <a:cs typeface="Arial" pitchFamily="34" charset="0"/>
              </a:defRPr>
            </a:pPr>
            <a:r>
              <a:rPr lang="en-US" sz="1400">
                <a:latin typeface="Arial" pitchFamily="34" charset="0"/>
                <a:cs typeface="Arial" pitchFamily="34" charset="0"/>
              </a:rPr>
              <a:t>million km</a:t>
            </a:r>
            <a:r>
              <a:rPr lang="en-US" sz="1400" baseline="30000">
                <a:latin typeface="Arial" pitchFamily="34" charset="0"/>
                <a:cs typeface="Arial" pitchFamily="34" charset="0"/>
              </a:rPr>
              <a:t>2</a:t>
            </a:r>
          </a:p>
        </c:rich>
      </c:tx>
      <c:layout>
        <c:manualLayout>
          <c:xMode val="edge"/>
          <c:yMode val="edge"/>
          <c:x val="0.20220822397200358"/>
          <c:y val="5.5555555555555518E-2"/>
        </c:manualLayout>
      </c:layout>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Tabelle1!$C$19</c:f>
              <c:strCache>
                <c:ptCount val="1"/>
                <c:pt idx="0">
                  <c:v>million km2</c:v>
                </c:pt>
              </c:strCache>
            </c:strRef>
          </c:tx>
          <c:spPr>
            <a:solidFill>
              <a:srgbClr val="0070C0"/>
            </a:solidFill>
          </c:spPr>
          <c:invertIfNegative val="0"/>
          <c:cat>
            <c:strRef>
              <c:f>Tabelle1!$B$20:$B$24</c:f>
              <c:strCache>
                <c:ptCount val="5"/>
                <c:pt idx="0">
                  <c:v>conservation area</c:v>
                </c:pt>
                <c:pt idx="1">
                  <c:v>TFCA area</c:v>
                </c:pt>
                <c:pt idx="2">
                  <c:v>KAZA TFCA</c:v>
                </c:pt>
                <c:pt idx="3">
                  <c:v>Greater Limpopo</c:v>
                </c:pt>
                <c:pt idx="4">
                  <c:v>Malawi-Zambia TFCA</c:v>
                </c:pt>
              </c:strCache>
            </c:strRef>
          </c:cat>
          <c:val>
            <c:numRef>
              <c:f>Tabelle1!$C$20:$C$24</c:f>
              <c:numCache>
                <c:formatCode>General</c:formatCode>
                <c:ptCount val="5"/>
                <c:pt idx="0">
                  <c:v>1.7</c:v>
                </c:pt>
                <c:pt idx="1">
                  <c:v>0.75000000000000033</c:v>
                </c:pt>
                <c:pt idx="2">
                  <c:v>0.44400000000000001</c:v>
                </c:pt>
                <c:pt idx="3">
                  <c:v>3.500000000000001E-2</c:v>
                </c:pt>
                <c:pt idx="4">
                  <c:v>1.900000000000001E-2</c:v>
                </c:pt>
              </c:numCache>
            </c:numRef>
          </c:val>
        </c:ser>
        <c:dLbls>
          <c:showLegendKey val="0"/>
          <c:showVal val="0"/>
          <c:showCatName val="0"/>
          <c:showSerName val="0"/>
          <c:showPercent val="0"/>
          <c:showBubbleSize val="0"/>
        </c:dLbls>
        <c:gapWidth val="150"/>
        <c:shape val="cylinder"/>
        <c:axId val="337218672"/>
        <c:axId val="246820000"/>
        <c:axId val="0"/>
      </c:bar3DChart>
      <c:catAx>
        <c:axId val="337218672"/>
        <c:scaling>
          <c:orientation val="minMax"/>
        </c:scaling>
        <c:delete val="0"/>
        <c:axPos val="b"/>
        <c:numFmt formatCode="General" sourceLinked="0"/>
        <c:majorTickMark val="out"/>
        <c:minorTickMark val="none"/>
        <c:tickLblPos val="nextTo"/>
        <c:crossAx val="246820000"/>
        <c:crosses val="autoZero"/>
        <c:auto val="1"/>
        <c:lblAlgn val="ctr"/>
        <c:lblOffset val="100"/>
        <c:noMultiLvlLbl val="0"/>
      </c:catAx>
      <c:valAx>
        <c:axId val="246820000"/>
        <c:scaling>
          <c:orientation val="minMax"/>
        </c:scaling>
        <c:delete val="0"/>
        <c:axPos val="l"/>
        <c:majorGridlines/>
        <c:numFmt formatCode="General" sourceLinked="1"/>
        <c:majorTickMark val="out"/>
        <c:minorTickMark val="none"/>
        <c:tickLblPos val="nextTo"/>
        <c:txPr>
          <a:bodyPr/>
          <a:lstStyle/>
          <a:p>
            <a:pPr>
              <a:defRPr sz="1600">
                <a:latin typeface="Arial" pitchFamily="34" charset="0"/>
                <a:cs typeface="Arial" pitchFamily="34" charset="0"/>
              </a:defRPr>
            </a:pPr>
            <a:endParaRPr lang="en-US"/>
          </a:p>
        </c:txPr>
        <c:crossAx val="337218672"/>
        <c:crosses val="autoZero"/>
        <c:crossBetween val="between"/>
      </c:valAx>
    </c:plotArea>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CCAEB9-C24C-42A0-ABCF-A20751DBE990}" type="doc">
      <dgm:prSet loTypeId="urn:microsoft.com/office/officeart/2005/8/layout/vList5" loCatId="list" qsTypeId="urn:microsoft.com/office/officeart/2005/8/quickstyle/simple1#1" qsCatId="simple" csTypeId="urn:microsoft.com/office/officeart/2005/8/colors/accent3_5" csCatId="accent3" phldr="1"/>
      <dgm:spPr/>
      <dgm:t>
        <a:bodyPr/>
        <a:lstStyle/>
        <a:p>
          <a:endParaRPr lang="en-US"/>
        </a:p>
      </dgm:t>
    </dgm:pt>
    <dgm:pt modelId="{03F471EC-03E1-44B6-8226-8A396742486A}">
      <dgm:prSet custT="1"/>
      <dgm:spPr/>
      <dgm:t>
        <a:bodyPr/>
        <a:lstStyle/>
        <a:p>
          <a:pPr algn="l" rtl="0"/>
          <a:r>
            <a:rPr lang="en-GB" sz="1600" dirty="0" smtClean="0">
              <a:latin typeface="Arial" pitchFamily="34" charset="0"/>
              <a:cs typeface="Arial" pitchFamily="34" charset="0"/>
            </a:rPr>
            <a:t>To close the quantitative &amp; qualitative training gap for wildlife managers and rangers working in conservation areas, especially those being a constituting part of a TFCA in order to....</a:t>
          </a:r>
          <a:endParaRPr lang="en-US" sz="700" dirty="0"/>
        </a:p>
      </dgm:t>
    </dgm:pt>
    <dgm:pt modelId="{02140CB9-8D34-4D25-AA5A-48E6F5EE2249}" type="parTrans" cxnId="{93B7D661-D012-4C9C-AD8C-238A931B5292}">
      <dgm:prSet/>
      <dgm:spPr/>
      <dgm:t>
        <a:bodyPr/>
        <a:lstStyle/>
        <a:p>
          <a:endParaRPr lang="en-US"/>
        </a:p>
      </dgm:t>
    </dgm:pt>
    <dgm:pt modelId="{E6CF44AD-B31D-40CA-AF7E-6096C5E7588C}" type="sibTrans" cxnId="{93B7D661-D012-4C9C-AD8C-238A931B5292}">
      <dgm:prSet/>
      <dgm:spPr/>
      <dgm:t>
        <a:bodyPr/>
        <a:lstStyle/>
        <a:p>
          <a:endParaRPr lang="en-US"/>
        </a:p>
      </dgm:t>
    </dgm:pt>
    <dgm:pt modelId="{F6D04FC2-F3C0-4AB3-937B-08781A519898}">
      <dgm:prSet/>
      <dgm:spPr/>
      <dgm:t>
        <a:bodyPr/>
        <a:lstStyle/>
        <a:p>
          <a:pPr rtl="0"/>
          <a:endParaRPr lang="en-GB" sz="700" b="1" i="1" dirty="0"/>
        </a:p>
      </dgm:t>
    </dgm:pt>
    <dgm:pt modelId="{916C2E2B-AD81-4B34-88B2-EB91BF9D9B26}" type="parTrans" cxnId="{CB78A884-2492-49D6-BB25-6441647432CC}">
      <dgm:prSet/>
      <dgm:spPr/>
      <dgm:t>
        <a:bodyPr/>
        <a:lstStyle/>
        <a:p>
          <a:endParaRPr lang="en-US"/>
        </a:p>
      </dgm:t>
    </dgm:pt>
    <dgm:pt modelId="{537A970B-FB52-4680-BB90-9F67C1669333}" type="sibTrans" cxnId="{CB78A884-2492-49D6-BB25-6441647432CC}">
      <dgm:prSet/>
      <dgm:spPr/>
      <dgm:t>
        <a:bodyPr/>
        <a:lstStyle/>
        <a:p>
          <a:endParaRPr lang="en-US"/>
        </a:p>
      </dgm:t>
    </dgm:pt>
    <dgm:pt modelId="{E65926AB-90C0-4B5A-8DF1-4F5AE42C7F1D}">
      <dgm:prSet/>
      <dgm:spPr/>
      <dgm:t>
        <a:bodyPr/>
        <a:lstStyle/>
        <a:p>
          <a:pPr rtl="0"/>
          <a:endParaRPr lang="en-GB" sz="700" dirty="0"/>
        </a:p>
      </dgm:t>
    </dgm:pt>
    <dgm:pt modelId="{02EF1400-64C3-4E10-AA2D-0A197C74C6C4}" type="parTrans" cxnId="{0C967F0C-0B97-4FCA-A616-67D856406B2A}">
      <dgm:prSet/>
      <dgm:spPr/>
      <dgm:t>
        <a:bodyPr/>
        <a:lstStyle/>
        <a:p>
          <a:endParaRPr lang="en-US"/>
        </a:p>
      </dgm:t>
    </dgm:pt>
    <dgm:pt modelId="{ED643072-BCA8-4CFA-9AF4-00985CC594F9}" type="sibTrans" cxnId="{0C967F0C-0B97-4FCA-A616-67D856406B2A}">
      <dgm:prSet/>
      <dgm:spPr/>
      <dgm:t>
        <a:bodyPr/>
        <a:lstStyle/>
        <a:p>
          <a:endParaRPr lang="en-US"/>
        </a:p>
      </dgm:t>
    </dgm:pt>
    <dgm:pt modelId="{04DD4854-417D-463D-8191-B916EAF8B595}">
      <dgm:prSet/>
      <dgm:spPr/>
      <dgm:t>
        <a:bodyPr/>
        <a:lstStyle/>
        <a:p>
          <a:pPr rtl="0"/>
          <a:endParaRPr lang="en-GB" sz="700" dirty="0"/>
        </a:p>
      </dgm:t>
    </dgm:pt>
    <dgm:pt modelId="{C511C606-172F-48F4-93D7-100E9EF290F7}" type="parTrans" cxnId="{BF3D92D3-9CEA-42D1-B698-CD65F322E2E1}">
      <dgm:prSet/>
      <dgm:spPr/>
      <dgm:t>
        <a:bodyPr/>
        <a:lstStyle/>
        <a:p>
          <a:endParaRPr lang="en-US"/>
        </a:p>
      </dgm:t>
    </dgm:pt>
    <dgm:pt modelId="{83E7DDB2-7078-42EB-AB8E-670BC6CBB559}" type="sibTrans" cxnId="{BF3D92D3-9CEA-42D1-B698-CD65F322E2E1}">
      <dgm:prSet/>
      <dgm:spPr/>
      <dgm:t>
        <a:bodyPr/>
        <a:lstStyle/>
        <a:p>
          <a:endParaRPr lang="en-US"/>
        </a:p>
      </dgm:t>
    </dgm:pt>
    <dgm:pt modelId="{8A9C3CE7-4DD4-4F4F-B57B-3D6CC2AF0347}">
      <dgm:prSet custT="1"/>
      <dgm:spPr/>
      <dgm:t>
        <a:bodyPr/>
        <a:lstStyle/>
        <a:p>
          <a:pPr rtl="0"/>
          <a:r>
            <a:rPr lang="en-GB" sz="1600" dirty="0" smtClean="0">
              <a:latin typeface="Arial" pitchFamily="34" charset="0"/>
              <a:cs typeface="Arial" pitchFamily="34" charset="0"/>
            </a:rPr>
            <a:t>To support the development of an integrated network of cross- border key ecological areas to conserve biodiversity and ecosystem services, and foster economic and social development, regional integration and stability in the SADC region. </a:t>
          </a:r>
          <a:endParaRPr lang="en-US" sz="1600" dirty="0">
            <a:latin typeface="Arial" pitchFamily="34" charset="0"/>
            <a:cs typeface="Arial" pitchFamily="34" charset="0"/>
          </a:endParaRPr>
        </a:p>
      </dgm:t>
    </dgm:pt>
    <dgm:pt modelId="{44E716C4-0C06-42C1-B029-B87A7865655D}" type="parTrans" cxnId="{5EB77982-6990-4FFF-9A39-9BD693F569FE}">
      <dgm:prSet/>
      <dgm:spPr/>
      <dgm:t>
        <a:bodyPr/>
        <a:lstStyle/>
        <a:p>
          <a:endParaRPr lang="en-US"/>
        </a:p>
      </dgm:t>
    </dgm:pt>
    <dgm:pt modelId="{6DEDC10B-8D65-4509-950D-85609C42592E}" type="sibTrans" cxnId="{5EB77982-6990-4FFF-9A39-9BD693F569FE}">
      <dgm:prSet/>
      <dgm:spPr/>
      <dgm:t>
        <a:bodyPr/>
        <a:lstStyle/>
        <a:p>
          <a:endParaRPr lang="en-US"/>
        </a:p>
      </dgm:t>
    </dgm:pt>
    <dgm:pt modelId="{060F296E-3E43-47ED-9ECB-D65E0BA63D52}">
      <dgm:prSet custT="1"/>
      <dgm:spPr/>
      <dgm:t>
        <a:bodyPr/>
        <a:lstStyle/>
        <a:p>
          <a:pPr rtl="0"/>
          <a:r>
            <a:rPr lang="en-GB" sz="1600" dirty="0" smtClean="0">
              <a:latin typeface="Arial" pitchFamily="34" charset="0"/>
              <a:cs typeface="Arial" pitchFamily="34" charset="0"/>
            </a:rPr>
            <a:t>The staffs of park administrations, related governmental agencies and local administrations apply adequate and up to date skills to manage TFCA related conservation areas effectively and efficiently in collaboration with neighbours.</a:t>
          </a:r>
          <a:endParaRPr lang="en-GB" sz="1600" dirty="0">
            <a:latin typeface="Arial" pitchFamily="34" charset="0"/>
            <a:cs typeface="Arial" pitchFamily="34" charset="0"/>
          </a:endParaRPr>
        </a:p>
      </dgm:t>
    </dgm:pt>
    <dgm:pt modelId="{42C3870A-6238-4953-8632-E305499DAE2E}" type="parTrans" cxnId="{D1CC78FA-7545-44C6-87B8-6BA191792552}">
      <dgm:prSet/>
      <dgm:spPr/>
      <dgm:t>
        <a:bodyPr/>
        <a:lstStyle/>
        <a:p>
          <a:endParaRPr lang="en-US"/>
        </a:p>
      </dgm:t>
    </dgm:pt>
    <dgm:pt modelId="{01399EBC-0182-4F9C-BC05-B342B1E10E5E}" type="sibTrans" cxnId="{D1CC78FA-7545-44C6-87B8-6BA191792552}">
      <dgm:prSet/>
      <dgm:spPr/>
      <dgm:t>
        <a:bodyPr/>
        <a:lstStyle/>
        <a:p>
          <a:endParaRPr lang="en-US"/>
        </a:p>
      </dgm:t>
    </dgm:pt>
    <dgm:pt modelId="{76A7185C-9256-496C-A996-C2A546A7D44B}">
      <dgm:prSet/>
      <dgm:spPr/>
      <dgm:t>
        <a:bodyPr/>
        <a:lstStyle/>
        <a:p>
          <a:pPr rtl="0"/>
          <a:r>
            <a:rPr lang="en-GB" b="1" i="1" dirty="0" smtClean="0"/>
            <a:t>Core problem to be addressed</a:t>
          </a:r>
        </a:p>
      </dgm:t>
    </dgm:pt>
    <dgm:pt modelId="{5207EC96-B595-44B3-B971-5A3C6AF30D40}" type="parTrans" cxnId="{E44E2C4B-08EB-46CD-9E7C-234CF8E338DE}">
      <dgm:prSet/>
      <dgm:spPr/>
      <dgm:t>
        <a:bodyPr/>
        <a:lstStyle/>
        <a:p>
          <a:endParaRPr lang="en-US"/>
        </a:p>
      </dgm:t>
    </dgm:pt>
    <dgm:pt modelId="{6FA425F7-E23C-4276-8C8F-2769218C6FF1}" type="sibTrans" cxnId="{E44E2C4B-08EB-46CD-9E7C-234CF8E338DE}">
      <dgm:prSet/>
      <dgm:spPr/>
      <dgm:t>
        <a:bodyPr/>
        <a:lstStyle/>
        <a:p>
          <a:endParaRPr lang="en-US"/>
        </a:p>
      </dgm:t>
    </dgm:pt>
    <dgm:pt modelId="{D3DB203B-EA30-400E-9A5D-440C615AEB6A}">
      <dgm:prSet/>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en-GB" b="1" i="1" dirty="0" smtClean="0"/>
            <a:t>Overall development goal = TFCA program goal</a:t>
          </a:r>
        </a:p>
        <a:p>
          <a:pPr defTabSz="355600" rtl="0">
            <a:lnSpc>
              <a:spcPct val="90000"/>
            </a:lnSpc>
            <a:spcBef>
              <a:spcPct val="0"/>
            </a:spcBef>
            <a:spcAft>
              <a:spcPct val="35000"/>
            </a:spcAft>
          </a:pPr>
          <a:endParaRPr lang="en-US" dirty="0"/>
        </a:p>
      </dgm:t>
    </dgm:pt>
    <dgm:pt modelId="{BE6B7FB4-5375-40EC-A8DB-703DC521920F}" type="sibTrans" cxnId="{184DE3C5-464F-4FCE-A5D5-ECA92E05A3D3}">
      <dgm:prSet/>
      <dgm:spPr/>
      <dgm:t>
        <a:bodyPr/>
        <a:lstStyle/>
        <a:p>
          <a:endParaRPr lang="en-US"/>
        </a:p>
      </dgm:t>
    </dgm:pt>
    <dgm:pt modelId="{BC78B3A8-8CE9-4795-B70B-7D6225933973}" type="parTrans" cxnId="{184DE3C5-464F-4FCE-A5D5-ECA92E05A3D3}">
      <dgm:prSet/>
      <dgm:spPr/>
      <dgm:t>
        <a:bodyPr/>
        <a:lstStyle/>
        <a:p>
          <a:endParaRPr lang="en-US"/>
        </a:p>
      </dgm:t>
    </dgm:pt>
    <dgm:pt modelId="{295DA100-1B43-4BCF-A3C4-C6E1B538DA4F}">
      <dgm:prSet/>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en-GB" b="1" i="1" dirty="0" smtClean="0"/>
            <a:t>Proposed objective for funding framework</a:t>
          </a:r>
        </a:p>
        <a:p>
          <a:pPr defTabSz="355600" rtl="0">
            <a:lnSpc>
              <a:spcPct val="90000"/>
            </a:lnSpc>
            <a:spcBef>
              <a:spcPct val="0"/>
            </a:spcBef>
            <a:spcAft>
              <a:spcPct val="35000"/>
            </a:spcAft>
          </a:pPr>
          <a:endParaRPr lang="en-US" dirty="0"/>
        </a:p>
      </dgm:t>
    </dgm:pt>
    <dgm:pt modelId="{A9D6D9DC-309B-4547-9786-4927CA699C72}" type="sibTrans" cxnId="{35983154-764C-496E-BABE-487220350163}">
      <dgm:prSet/>
      <dgm:spPr/>
      <dgm:t>
        <a:bodyPr/>
        <a:lstStyle/>
        <a:p>
          <a:endParaRPr lang="en-US"/>
        </a:p>
      </dgm:t>
    </dgm:pt>
    <dgm:pt modelId="{3875432E-3318-47D7-B60F-204320B19D3E}" type="parTrans" cxnId="{35983154-764C-496E-BABE-487220350163}">
      <dgm:prSet/>
      <dgm:spPr/>
      <dgm:t>
        <a:bodyPr/>
        <a:lstStyle/>
        <a:p>
          <a:endParaRPr lang="en-US"/>
        </a:p>
      </dgm:t>
    </dgm:pt>
    <dgm:pt modelId="{666D9A3C-6148-4E42-8B57-7D9872029CA3}">
      <dgm:prSet/>
      <dgm:spPr>
        <a:noFill/>
        <a:ln>
          <a:noFill/>
        </a:ln>
      </dgm:spPr>
      <dgm:t>
        <a:bodyPr/>
        <a:lstStyle/>
        <a:p>
          <a:pPr rtl="0"/>
          <a:endParaRPr lang="en-GB" dirty="0"/>
        </a:p>
      </dgm:t>
    </dgm:pt>
    <dgm:pt modelId="{0626F1EE-45A0-460C-8302-4FDBA170AC44}" type="sibTrans" cxnId="{48877128-F26B-4C35-BF62-8593A3268EB4}">
      <dgm:prSet/>
      <dgm:spPr/>
      <dgm:t>
        <a:bodyPr/>
        <a:lstStyle/>
        <a:p>
          <a:endParaRPr lang="en-US"/>
        </a:p>
      </dgm:t>
    </dgm:pt>
    <dgm:pt modelId="{1040F55A-55FE-4F35-9391-44E1B8BF3872}" type="parTrans" cxnId="{48877128-F26B-4C35-BF62-8593A3268EB4}">
      <dgm:prSet/>
      <dgm:spPr/>
      <dgm:t>
        <a:bodyPr/>
        <a:lstStyle/>
        <a:p>
          <a:endParaRPr lang="en-US"/>
        </a:p>
      </dgm:t>
    </dgm:pt>
    <dgm:pt modelId="{DFEB6DCD-DB5B-4755-9860-291804B215D9}" type="pres">
      <dgm:prSet presAssocID="{16CCAEB9-C24C-42A0-ABCF-A20751DBE990}" presName="Name0" presStyleCnt="0">
        <dgm:presLayoutVars>
          <dgm:dir/>
          <dgm:animLvl val="lvl"/>
          <dgm:resizeHandles val="exact"/>
        </dgm:presLayoutVars>
      </dgm:prSet>
      <dgm:spPr/>
      <dgm:t>
        <a:bodyPr/>
        <a:lstStyle/>
        <a:p>
          <a:endParaRPr lang="en-US"/>
        </a:p>
      </dgm:t>
    </dgm:pt>
    <dgm:pt modelId="{254CF5E6-A01C-43A0-924B-07D8D963079E}" type="pres">
      <dgm:prSet presAssocID="{76A7185C-9256-496C-A996-C2A546A7D44B}" presName="linNode" presStyleCnt="0"/>
      <dgm:spPr/>
    </dgm:pt>
    <dgm:pt modelId="{1AF0F742-AD35-41A1-B968-827648B2D43D}" type="pres">
      <dgm:prSet presAssocID="{76A7185C-9256-496C-A996-C2A546A7D44B}" presName="parentText" presStyleLbl="node1" presStyleIdx="0" presStyleCnt="4" custLinFactNeighborY="18746">
        <dgm:presLayoutVars>
          <dgm:chMax val="1"/>
          <dgm:bulletEnabled val="1"/>
        </dgm:presLayoutVars>
      </dgm:prSet>
      <dgm:spPr/>
      <dgm:t>
        <a:bodyPr/>
        <a:lstStyle/>
        <a:p>
          <a:endParaRPr lang="en-US"/>
        </a:p>
      </dgm:t>
    </dgm:pt>
    <dgm:pt modelId="{B23039D1-BB35-405A-9AD3-8E9AA20CF56E}" type="pres">
      <dgm:prSet presAssocID="{6FA425F7-E23C-4276-8C8F-2769218C6FF1}" presName="sp" presStyleCnt="0"/>
      <dgm:spPr/>
    </dgm:pt>
    <dgm:pt modelId="{2DC96E9C-2B12-4FFB-85C1-261EC481A17A}" type="pres">
      <dgm:prSet presAssocID="{D3DB203B-EA30-400E-9A5D-440C615AEB6A}" presName="linNode" presStyleCnt="0"/>
      <dgm:spPr/>
    </dgm:pt>
    <dgm:pt modelId="{354524F5-2FCD-4D2C-B909-D820E407F3AA}" type="pres">
      <dgm:prSet presAssocID="{D3DB203B-EA30-400E-9A5D-440C615AEB6A}" presName="parentText" presStyleLbl="node1" presStyleIdx="1" presStyleCnt="4" custLinFactY="100000" custLinFactNeighborX="-2829" custLinFactNeighborY="175668">
        <dgm:presLayoutVars>
          <dgm:chMax val="1"/>
          <dgm:bulletEnabled val="1"/>
        </dgm:presLayoutVars>
      </dgm:prSet>
      <dgm:spPr/>
      <dgm:t>
        <a:bodyPr/>
        <a:lstStyle/>
        <a:p>
          <a:endParaRPr lang="en-US"/>
        </a:p>
      </dgm:t>
    </dgm:pt>
    <dgm:pt modelId="{E1D02B3E-937C-4C1B-A676-15348FC5C24F}" type="pres">
      <dgm:prSet presAssocID="{D3DB203B-EA30-400E-9A5D-440C615AEB6A}" presName="descendantText" presStyleLbl="alignAccFollowNode1" presStyleIdx="0" presStyleCnt="3" custScaleY="139354" custLinFactY="-12878" custLinFactNeighborY="-100000">
        <dgm:presLayoutVars>
          <dgm:bulletEnabled val="1"/>
        </dgm:presLayoutVars>
      </dgm:prSet>
      <dgm:spPr/>
      <dgm:t>
        <a:bodyPr/>
        <a:lstStyle/>
        <a:p>
          <a:endParaRPr lang="en-US"/>
        </a:p>
      </dgm:t>
    </dgm:pt>
    <dgm:pt modelId="{801E0009-2914-4A78-8C7E-FA1261BCFE24}" type="pres">
      <dgm:prSet presAssocID="{BE6B7FB4-5375-40EC-A8DB-703DC521920F}" presName="sp" presStyleCnt="0"/>
      <dgm:spPr/>
    </dgm:pt>
    <dgm:pt modelId="{F4FABE09-6B35-44A8-A4C3-8E33ADE40ED3}" type="pres">
      <dgm:prSet presAssocID="{295DA100-1B43-4BCF-A3C4-C6E1B538DA4F}" presName="linNode" presStyleCnt="0"/>
      <dgm:spPr/>
    </dgm:pt>
    <dgm:pt modelId="{53936911-C12A-4EF2-8478-A7ED6E9F0935}" type="pres">
      <dgm:prSet presAssocID="{295DA100-1B43-4BCF-A3C4-C6E1B538DA4F}" presName="parentText" presStyleLbl="node1" presStyleIdx="2" presStyleCnt="4" custScaleY="150622" custLinFactNeighborX="-76" custLinFactNeighborY="-67481">
        <dgm:presLayoutVars>
          <dgm:chMax val="1"/>
          <dgm:bulletEnabled val="1"/>
        </dgm:presLayoutVars>
      </dgm:prSet>
      <dgm:spPr/>
      <dgm:t>
        <a:bodyPr/>
        <a:lstStyle/>
        <a:p>
          <a:endParaRPr lang="en-US"/>
        </a:p>
      </dgm:t>
    </dgm:pt>
    <dgm:pt modelId="{20199860-34AC-499B-8F3A-C833456A4D34}" type="pres">
      <dgm:prSet presAssocID="{295DA100-1B43-4BCF-A3C4-C6E1B538DA4F}" presName="descendantText" presStyleLbl="alignAccFollowNode1" presStyleIdx="1" presStyleCnt="3" custScaleY="178555" custLinFactY="82709" custLinFactNeighborX="170" custLinFactNeighborY="100000">
        <dgm:presLayoutVars>
          <dgm:bulletEnabled val="1"/>
        </dgm:presLayoutVars>
      </dgm:prSet>
      <dgm:spPr/>
      <dgm:t>
        <a:bodyPr/>
        <a:lstStyle/>
        <a:p>
          <a:endParaRPr lang="en-US"/>
        </a:p>
      </dgm:t>
    </dgm:pt>
    <dgm:pt modelId="{13F6EDE6-FF30-4A23-B612-7D3336183B76}" type="pres">
      <dgm:prSet presAssocID="{A9D6D9DC-309B-4547-9786-4927CA699C72}" presName="sp" presStyleCnt="0"/>
      <dgm:spPr/>
    </dgm:pt>
    <dgm:pt modelId="{5190054C-9AC1-401A-BAEF-7751F6BB9423}" type="pres">
      <dgm:prSet presAssocID="{666D9A3C-6148-4E42-8B57-7D9872029CA3}" presName="linNode" presStyleCnt="0"/>
      <dgm:spPr/>
    </dgm:pt>
    <dgm:pt modelId="{73278CD1-E68C-4E9B-962A-752565C1018C}" type="pres">
      <dgm:prSet presAssocID="{666D9A3C-6148-4E42-8B57-7D9872029CA3}" presName="parentText" presStyleLbl="node1" presStyleIdx="3" presStyleCnt="4" custFlipVert="1" custScaleX="31565" custScaleY="16100" custLinFactNeighborX="5428" custLinFactNeighborY="42551">
        <dgm:presLayoutVars>
          <dgm:chMax val="1"/>
          <dgm:bulletEnabled val="1"/>
        </dgm:presLayoutVars>
      </dgm:prSet>
      <dgm:spPr/>
      <dgm:t>
        <a:bodyPr/>
        <a:lstStyle/>
        <a:p>
          <a:endParaRPr lang="en-US"/>
        </a:p>
      </dgm:t>
    </dgm:pt>
    <dgm:pt modelId="{82C2BE6F-4107-4BFC-AF0B-1E8E15901F1A}" type="pres">
      <dgm:prSet presAssocID="{666D9A3C-6148-4E42-8B57-7D9872029CA3}" presName="descendantText" presStyleLbl="alignAccFollowNode1" presStyleIdx="2" presStyleCnt="3" custScaleY="178651" custLinFactY="-100000" custLinFactNeighborX="68571" custLinFactNeighborY="-178547">
        <dgm:presLayoutVars>
          <dgm:bulletEnabled val="1"/>
        </dgm:presLayoutVars>
      </dgm:prSet>
      <dgm:spPr/>
      <dgm:t>
        <a:bodyPr/>
        <a:lstStyle/>
        <a:p>
          <a:endParaRPr lang="en-US"/>
        </a:p>
      </dgm:t>
    </dgm:pt>
  </dgm:ptLst>
  <dgm:cxnLst>
    <dgm:cxn modelId="{0C967F0C-0B97-4FCA-A616-67D856406B2A}" srcId="{666D9A3C-6148-4E42-8B57-7D9872029CA3}" destId="{E65926AB-90C0-4B5A-8DF1-4F5AE42C7F1D}" srcOrd="0" destOrd="0" parTransId="{02EF1400-64C3-4E10-AA2D-0A197C74C6C4}" sibTransId="{ED643072-BCA8-4CFA-9AF4-00985CC594F9}"/>
    <dgm:cxn modelId="{D7CB48CA-8DFC-4FFD-89CA-E1EE15847A37}" type="presOf" srcId="{295DA100-1B43-4BCF-A3C4-C6E1B538DA4F}" destId="{53936911-C12A-4EF2-8478-A7ED6E9F0935}" srcOrd="0" destOrd="0" presId="urn:microsoft.com/office/officeart/2005/8/layout/vList5"/>
    <dgm:cxn modelId="{BF3D92D3-9CEA-42D1-B698-CD65F322E2E1}" srcId="{666D9A3C-6148-4E42-8B57-7D9872029CA3}" destId="{04DD4854-417D-463D-8191-B916EAF8B595}" srcOrd="2" destOrd="0" parTransId="{C511C606-172F-48F4-93D7-100E9EF290F7}" sibTransId="{83E7DDB2-7078-42EB-AB8E-670BC6CBB559}"/>
    <dgm:cxn modelId="{4163A901-464C-443D-A9AD-FB63A1F8B44E}" type="presOf" srcId="{E65926AB-90C0-4B5A-8DF1-4F5AE42C7F1D}" destId="{82C2BE6F-4107-4BFC-AF0B-1E8E15901F1A}" srcOrd="0" destOrd="0" presId="urn:microsoft.com/office/officeart/2005/8/layout/vList5"/>
    <dgm:cxn modelId="{D0535A6B-5139-45F5-970B-4943916CD2EA}" type="presOf" srcId="{666D9A3C-6148-4E42-8B57-7D9872029CA3}" destId="{73278CD1-E68C-4E9B-962A-752565C1018C}" srcOrd="0" destOrd="0" presId="urn:microsoft.com/office/officeart/2005/8/layout/vList5"/>
    <dgm:cxn modelId="{D1CC78FA-7545-44C6-87B8-6BA191792552}" srcId="{666D9A3C-6148-4E42-8B57-7D9872029CA3}" destId="{060F296E-3E43-47ED-9ECB-D65E0BA63D52}" srcOrd="1" destOrd="0" parTransId="{42C3870A-6238-4953-8632-E305499DAE2E}" sibTransId="{01399EBC-0182-4F9C-BC05-B342B1E10E5E}"/>
    <dgm:cxn modelId="{5552DF7E-51F0-416D-BC70-E2D6864FAB67}" type="presOf" srcId="{04DD4854-417D-463D-8191-B916EAF8B595}" destId="{82C2BE6F-4107-4BFC-AF0B-1E8E15901F1A}" srcOrd="0" destOrd="2" presId="urn:microsoft.com/office/officeart/2005/8/layout/vList5"/>
    <dgm:cxn modelId="{114F9C94-0C33-4270-BB92-AFF2BB68626E}" type="presOf" srcId="{03F471EC-03E1-44B6-8226-8A396742486A}" destId="{E1D02B3E-937C-4C1B-A676-15348FC5C24F}" srcOrd="0" destOrd="0" presId="urn:microsoft.com/office/officeart/2005/8/layout/vList5"/>
    <dgm:cxn modelId="{83310745-ECC0-4937-8817-633EB651C124}" type="presOf" srcId="{76A7185C-9256-496C-A996-C2A546A7D44B}" destId="{1AF0F742-AD35-41A1-B968-827648B2D43D}" srcOrd="0" destOrd="0" presId="urn:microsoft.com/office/officeart/2005/8/layout/vList5"/>
    <dgm:cxn modelId="{E44E2C4B-08EB-46CD-9E7C-234CF8E338DE}" srcId="{16CCAEB9-C24C-42A0-ABCF-A20751DBE990}" destId="{76A7185C-9256-496C-A996-C2A546A7D44B}" srcOrd="0" destOrd="0" parTransId="{5207EC96-B595-44B3-B971-5A3C6AF30D40}" sibTransId="{6FA425F7-E23C-4276-8C8F-2769218C6FF1}"/>
    <dgm:cxn modelId="{CB5FE6B4-AAB3-436B-8F70-F39F40592116}" type="presOf" srcId="{8A9C3CE7-4DD4-4F4F-B57B-3D6CC2AF0347}" destId="{20199860-34AC-499B-8F3A-C833456A4D34}" srcOrd="0" destOrd="1" presId="urn:microsoft.com/office/officeart/2005/8/layout/vList5"/>
    <dgm:cxn modelId="{CB78A884-2492-49D6-BB25-6441647432CC}" srcId="{295DA100-1B43-4BCF-A3C4-C6E1B538DA4F}" destId="{F6D04FC2-F3C0-4AB3-937B-08781A519898}" srcOrd="0" destOrd="0" parTransId="{916C2E2B-AD81-4B34-88B2-EB91BF9D9B26}" sibTransId="{537A970B-FB52-4680-BB90-9F67C1669333}"/>
    <dgm:cxn modelId="{A019848D-4C9C-4ABF-BDCF-676C284D0CD7}" type="presOf" srcId="{F6D04FC2-F3C0-4AB3-937B-08781A519898}" destId="{20199860-34AC-499B-8F3A-C833456A4D34}" srcOrd="0" destOrd="0" presId="urn:microsoft.com/office/officeart/2005/8/layout/vList5"/>
    <dgm:cxn modelId="{184DE3C5-464F-4FCE-A5D5-ECA92E05A3D3}" srcId="{16CCAEB9-C24C-42A0-ABCF-A20751DBE990}" destId="{D3DB203B-EA30-400E-9A5D-440C615AEB6A}" srcOrd="1" destOrd="0" parTransId="{BC78B3A8-8CE9-4795-B70B-7D6225933973}" sibTransId="{BE6B7FB4-5375-40EC-A8DB-703DC521920F}"/>
    <dgm:cxn modelId="{F01F6E1D-7567-4E08-A7A1-DCC7EF4BAF17}" type="presOf" srcId="{D3DB203B-EA30-400E-9A5D-440C615AEB6A}" destId="{354524F5-2FCD-4D2C-B909-D820E407F3AA}" srcOrd="0" destOrd="0" presId="urn:microsoft.com/office/officeart/2005/8/layout/vList5"/>
    <dgm:cxn modelId="{48877128-F26B-4C35-BF62-8593A3268EB4}" srcId="{16CCAEB9-C24C-42A0-ABCF-A20751DBE990}" destId="{666D9A3C-6148-4E42-8B57-7D9872029CA3}" srcOrd="3" destOrd="0" parTransId="{1040F55A-55FE-4F35-9391-44E1B8BF3872}" sibTransId="{0626F1EE-45A0-460C-8302-4FDBA170AC44}"/>
    <dgm:cxn modelId="{5EB77982-6990-4FFF-9A39-9BD693F569FE}" srcId="{295DA100-1B43-4BCF-A3C4-C6E1B538DA4F}" destId="{8A9C3CE7-4DD4-4F4F-B57B-3D6CC2AF0347}" srcOrd="1" destOrd="0" parTransId="{44E716C4-0C06-42C1-B029-B87A7865655D}" sibTransId="{6DEDC10B-8D65-4509-950D-85609C42592E}"/>
    <dgm:cxn modelId="{C6719F72-D609-498F-B9C8-4C4341E71C3F}" type="presOf" srcId="{16CCAEB9-C24C-42A0-ABCF-A20751DBE990}" destId="{DFEB6DCD-DB5B-4755-9860-291804B215D9}" srcOrd="0" destOrd="0" presId="urn:microsoft.com/office/officeart/2005/8/layout/vList5"/>
    <dgm:cxn modelId="{35983154-764C-496E-BABE-487220350163}" srcId="{16CCAEB9-C24C-42A0-ABCF-A20751DBE990}" destId="{295DA100-1B43-4BCF-A3C4-C6E1B538DA4F}" srcOrd="2" destOrd="0" parTransId="{3875432E-3318-47D7-B60F-204320B19D3E}" sibTransId="{A9D6D9DC-309B-4547-9786-4927CA699C72}"/>
    <dgm:cxn modelId="{2EEE9C9C-F57B-4467-B58E-E2F097C13459}" type="presOf" srcId="{060F296E-3E43-47ED-9ECB-D65E0BA63D52}" destId="{82C2BE6F-4107-4BFC-AF0B-1E8E15901F1A}" srcOrd="0" destOrd="1" presId="urn:microsoft.com/office/officeart/2005/8/layout/vList5"/>
    <dgm:cxn modelId="{93B7D661-D012-4C9C-AD8C-238A931B5292}" srcId="{D3DB203B-EA30-400E-9A5D-440C615AEB6A}" destId="{03F471EC-03E1-44B6-8226-8A396742486A}" srcOrd="0" destOrd="0" parTransId="{02140CB9-8D34-4D25-AA5A-48E6F5EE2249}" sibTransId="{E6CF44AD-B31D-40CA-AF7E-6096C5E7588C}"/>
    <dgm:cxn modelId="{5BBF8F74-84F0-4374-B21C-31DD39795E37}" type="presParOf" srcId="{DFEB6DCD-DB5B-4755-9860-291804B215D9}" destId="{254CF5E6-A01C-43A0-924B-07D8D963079E}" srcOrd="0" destOrd="0" presId="urn:microsoft.com/office/officeart/2005/8/layout/vList5"/>
    <dgm:cxn modelId="{038BC3F3-AD83-4FD4-993C-A4CD15B3DA1A}" type="presParOf" srcId="{254CF5E6-A01C-43A0-924B-07D8D963079E}" destId="{1AF0F742-AD35-41A1-B968-827648B2D43D}" srcOrd="0" destOrd="0" presId="urn:microsoft.com/office/officeart/2005/8/layout/vList5"/>
    <dgm:cxn modelId="{A5231E1F-6308-4670-9CCB-8F5B533B12C8}" type="presParOf" srcId="{DFEB6DCD-DB5B-4755-9860-291804B215D9}" destId="{B23039D1-BB35-405A-9AD3-8E9AA20CF56E}" srcOrd="1" destOrd="0" presId="urn:microsoft.com/office/officeart/2005/8/layout/vList5"/>
    <dgm:cxn modelId="{097E696F-856C-4026-BB8C-087432FD135C}" type="presParOf" srcId="{DFEB6DCD-DB5B-4755-9860-291804B215D9}" destId="{2DC96E9C-2B12-4FFB-85C1-261EC481A17A}" srcOrd="2" destOrd="0" presId="urn:microsoft.com/office/officeart/2005/8/layout/vList5"/>
    <dgm:cxn modelId="{C5A830AA-9854-4A6D-B395-2A99A89F5DC6}" type="presParOf" srcId="{2DC96E9C-2B12-4FFB-85C1-261EC481A17A}" destId="{354524F5-2FCD-4D2C-B909-D820E407F3AA}" srcOrd="0" destOrd="0" presId="urn:microsoft.com/office/officeart/2005/8/layout/vList5"/>
    <dgm:cxn modelId="{D7534E48-8AC5-4282-ACC2-18AA50A3B1DC}" type="presParOf" srcId="{2DC96E9C-2B12-4FFB-85C1-261EC481A17A}" destId="{E1D02B3E-937C-4C1B-A676-15348FC5C24F}" srcOrd="1" destOrd="0" presId="urn:microsoft.com/office/officeart/2005/8/layout/vList5"/>
    <dgm:cxn modelId="{17AB2CC2-0FD6-45EA-A0D6-CC4BAB4C185E}" type="presParOf" srcId="{DFEB6DCD-DB5B-4755-9860-291804B215D9}" destId="{801E0009-2914-4A78-8C7E-FA1261BCFE24}" srcOrd="3" destOrd="0" presId="urn:microsoft.com/office/officeart/2005/8/layout/vList5"/>
    <dgm:cxn modelId="{E3976AB6-A44B-4EDB-9F1C-D5B7A1A2D4E5}" type="presParOf" srcId="{DFEB6DCD-DB5B-4755-9860-291804B215D9}" destId="{F4FABE09-6B35-44A8-A4C3-8E33ADE40ED3}" srcOrd="4" destOrd="0" presId="urn:microsoft.com/office/officeart/2005/8/layout/vList5"/>
    <dgm:cxn modelId="{69936D34-AB96-41D0-85F5-9441A1D34006}" type="presParOf" srcId="{F4FABE09-6B35-44A8-A4C3-8E33ADE40ED3}" destId="{53936911-C12A-4EF2-8478-A7ED6E9F0935}" srcOrd="0" destOrd="0" presId="urn:microsoft.com/office/officeart/2005/8/layout/vList5"/>
    <dgm:cxn modelId="{4D8C7758-60C5-4D55-9E76-CDC4468710A1}" type="presParOf" srcId="{F4FABE09-6B35-44A8-A4C3-8E33ADE40ED3}" destId="{20199860-34AC-499B-8F3A-C833456A4D34}" srcOrd="1" destOrd="0" presId="urn:microsoft.com/office/officeart/2005/8/layout/vList5"/>
    <dgm:cxn modelId="{20983FF0-6AB5-465E-8B24-A8D5E82DF46F}" type="presParOf" srcId="{DFEB6DCD-DB5B-4755-9860-291804B215D9}" destId="{13F6EDE6-FF30-4A23-B612-7D3336183B76}" srcOrd="5" destOrd="0" presId="urn:microsoft.com/office/officeart/2005/8/layout/vList5"/>
    <dgm:cxn modelId="{B67BB979-D046-4DEA-9938-C4EC56E99264}" type="presParOf" srcId="{DFEB6DCD-DB5B-4755-9860-291804B215D9}" destId="{5190054C-9AC1-401A-BAEF-7751F6BB9423}" srcOrd="6" destOrd="0" presId="urn:microsoft.com/office/officeart/2005/8/layout/vList5"/>
    <dgm:cxn modelId="{FAC5D642-22D5-4235-9BBA-24A2D1EE5B11}" type="presParOf" srcId="{5190054C-9AC1-401A-BAEF-7751F6BB9423}" destId="{73278CD1-E68C-4E9B-962A-752565C1018C}" srcOrd="0" destOrd="0" presId="urn:microsoft.com/office/officeart/2005/8/layout/vList5"/>
    <dgm:cxn modelId="{5CB9F04F-ED37-4805-BB98-28E335552335}" type="presParOf" srcId="{5190054C-9AC1-401A-BAEF-7751F6BB9423}" destId="{82C2BE6F-4107-4BFC-AF0B-1E8E15901F1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CCAEB9-C24C-42A0-ABCF-A20751DBE990}" type="doc">
      <dgm:prSet loTypeId="urn:microsoft.com/office/officeart/2005/8/layout/vList5" loCatId="list" qsTypeId="urn:microsoft.com/office/officeart/2005/8/quickstyle/simple1#2" qsCatId="simple" csTypeId="urn:microsoft.com/office/officeart/2005/8/colors/accent3_5" csCatId="accent3" phldr="1"/>
      <dgm:spPr/>
      <dgm:t>
        <a:bodyPr/>
        <a:lstStyle/>
        <a:p>
          <a:endParaRPr lang="en-US"/>
        </a:p>
      </dgm:t>
    </dgm:pt>
    <dgm:pt modelId="{03F471EC-03E1-44B6-8226-8A396742486A}">
      <dgm:prSet custT="1"/>
      <dgm:spPr/>
      <dgm:t>
        <a:bodyPr/>
        <a:lstStyle/>
        <a:p>
          <a:pPr algn="l" rtl="0"/>
          <a:r>
            <a:rPr lang="en-GB" sz="1400" noProof="0" dirty="0" smtClean="0">
              <a:latin typeface="Arial" pitchFamily="34" charset="0"/>
              <a:cs typeface="Arial" pitchFamily="34" charset="0"/>
            </a:rPr>
            <a:t>Training and mentoring systems for junior staff &amp; job entrants</a:t>
          </a:r>
          <a:endParaRPr lang="en-GB" sz="1400" noProof="0" dirty="0">
            <a:latin typeface="Arial" pitchFamily="34" charset="0"/>
            <a:cs typeface="Arial" pitchFamily="34" charset="0"/>
          </a:endParaRPr>
        </a:p>
      </dgm:t>
    </dgm:pt>
    <dgm:pt modelId="{02140CB9-8D34-4D25-AA5A-48E6F5EE2249}" type="parTrans" cxnId="{93B7D661-D012-4C9C-AD8C-238A931B5292}">
      <dgm:prSet/>
      <dgm:spPr/>
      <dgm:t>
        <a:bodyPr/>
        <a:lstStyle/>
        <a:p>
          <a:endParaRPr lang="en-US"/>
        </a:p>
      </dgm:t>
    </dgm:pt>
    <dgm:pt modelId="{E6CF44AD-B31D-40CA-AF7E-6096C5E7588C}" type="sibTrans" cxnId="{93B7D661-D012-4C9C-AD8C-238A931B5292}">
      <dgm:prSet/>
      <dgm:spPr/>
      <dgm:t>
        <a:bodyPr/>
        <a:lstStyle/>
        <a:p>
          <a:endParaRPr lang="en-US"/>
        </a:p>
      </dgm:t>
    </dgm:pt>
    <dgm:pt modelId="{E65926AB-90C0-4B5A-8DF1-4F5AE42C7F1D}">
      <dgm:prSet custT="1"/>
      <dgm:spPr/>
      <dgm:t>
        <a:bodyPr/>
        <a:lstStyle/>
        <a:p>
          <a:pPr algn="l" rtl="0"/>
          <a:r>
            <a:rPr lang="en-GB" sz="1400" noProof="0" dirty="0" smtClean="0">
              <a:latin typeface="Arial" pitchFamily="34" charset="0"/>
              <a:cs typeface="Arial" pitchFamily="34" charset="0"/>
            </a:rPr>
            <a:t>Peer based learning systems and help desks for all WMR levels</a:t>
          </a:r>
        </a:p>
      </dgm:t>
    </dgm:pt>
    <dgm:pt modelId="{02EF1400-64C3-4E10-AA2D-0A197C74C6C4}" type="parTrans" cxnId="{0C967F0C-0B97-4FCA-A616-67D856406B2A}">
      <dgm:prSet/>
      <dgm:spPr/>
      <dgm:t>
        <a:bodyPr/>
        <a:lstStyle/>
        <a:p>
          <a:endParaRPr lang="en-US"/>
        </a:p>
      </dgm:t>
    </dgm:pt>
    <dgm:pt modelId="{ED643072-BCA8-4CFA-9AF4-00985CC594F9}" type="sibTrans" cxnId="{0C967F0C-0B97-4FCA-A616-67D856406B2A}">
      <dgm:prSet/>
      <dgm:spPr/>
      <dgm:t>
        <a:bodyPr/>
        <a:lstStyle/>
        <a:p>
          <a:endParaRPr lang="en-US"/>
        </a:p>
      </dgm:t>
    </dgm:pt>
    <dgm:pt modelId="{76A7185C-9256-496C-A996-C2A546A7D44B}">
      <dgm:prSet custT="1"/>
      <dgm:spPr/>
      <dgm:t>
        <a:bodyPr/>
        <a:lstStyle/>
        <a:p>
          <a:pPr rtl="0"/>
          <a:r>
            <a:rPr lang="en-GB" sz="700" b="1" i="1" dirty="0" smtClean="0"/>
            <a:t>1. </a:t>
          </a:r>
          <a:r>
            <a:rPr lang="en-GB" sz="1200" b="1" i="1" dirty="0" smtClean="0">
              <a:latin typeface="Arial" pitchFamily="34" charset="0"/>
              <a:cs typeface="Arial" pitchFamily="34" charset="0"/>
            </a:rPr>
            <a:t>Adequate equipment and infrastructure for </a:t>
          </a:r>
          <a:r>
            <a:rPr lang="en-GB" sz="1200" b="1" i="1" u="sng" dirty="0" smtClean="0">
              <a:latin typeface="Arial" pitchFamily="34" charset="0"/>
              <a:cs typeface="Arial" pitchFamily="34" charset="0"/>
            </a:rPr>
            <a:t>work integrated training </a:t>
          </a:r>
          <a:r>
            <a:rPr lang="en-GB" sz="1200" b="1" i="1" dirty="0" smtClean="0">
              <a:latin typeface="Arial" pitchFamily="34" charset="0"/>
              <a:cs typeface="Arial" pitchFamily="34" charset="0"/>
            </a:rPr>
            <a:t>of WMRs</a:t>
          </a:r>
        </a:p>
      </dgm:t>
    </dgm:pt>
    <dgm:pt modelId="{5207EC96-B595-44B3-B971-5A3C6AF30D40}" type="parTrans" cxnId="{E44E2C4B-08EB-46CD-9E7C-234CF8E338DE}">
      <dgm:prSet/>
      <dgm:spPr/>
      <dgm:t>
        <a:bodyPr/>
        <a:lstStyle/>
        <a:p>
          <a:endParaRPr lang="en-US"/>
        </a:p>
      </dgm:t>
    </dgm:pt>
    <dgm:pt modelId="{6FA425F7-E23C-4276-8C8F-2769218C6FF1}" type="sibTrans" cxnId="{E44E2C4B-08EB-46CD-9E7C-234CF8E338DE}">
      <dgm:prSet/>
      <dgm:spPr/>
      <dgm:t>
        <a:bodyPr/>
        <a:lstStyle/>
        <a:p>
          <a:endParaRPr lang="en-US"/>
        </a:p>
      </dgm:t>
    </dgm:pt>
    <dgm:pt modelId="{D3DB203B-EA30-400E-9A5D-440C615AEB6A}">
      <dgm:prSet custT="1"/>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en-GB" sz="700" b="1" i="1" dirty="0" smtClean="0"/>
            <a:t>3. </a:t>
          </a:r>
          <a:r>
            <a:rPr lang="en-GB" sz="1200" b="1" i="1" dirty="0" smtClean="0">
              <a:latin typeface="Arial" pitchFamily="34" charset="0"/>
              <a:cs typeface="Arial" pitchFamily="34" charset="0"/>
            </a:rPr>
            <a:t>The efficiency, effectiveness and throughput of existing Training Institutions is enhanced</a:t>
          </a:r>
        </a:p>
        <a:p>
          <a:pPr defTabSz="355600" rtl="0">
            <a:lnSpc>
              <a:spcPct val="90000"/>
            </a:lnSpc>
            <a:spcBef>
              <a:spcPct val="0"/>
            </a:spcBef>
            <a:spcAft>
              <a:spcPct val="35000"/>
            </a:spcAft>
          </a:pPr>
          <a:endParaRPr lang="en-US" sz="700" dirty="0"/>
        </a:p>
      </dgm:t>
    </dgm:pt>
    <dgm:pt modelId="{BE6B7FB4-5375-40EC-A8DB-703DC521920F}" type="sibTrans" cxnId="{184DE3C5-464F-4FCE-A5D5-ECA92E05A3D3}">
      <dgm:prSet/>
      <dgm:spPr/>
      <dgm:t>
        <a:bodyPr/>
        <a:lstStyle/>
        <a:p>
          <a:endParaRPr lang="en-US"/>
        </a:p>
      </dgm:t>
    </dgm:pt>
    <dgm:pt modelId="{BC78B3A8-8CE9-4795-B70B-7D6225933973}" type="parTrans" cxnId="{184DE3C5-464F-4FCE-A5D5-ECA92E05A3D3}">
      <dgm:prSet/>
      <dgm:spPr/>
      <dgm:t>
        <a:bodyPr/>
        <a:lstStyle/>
        <a:p>
          <a:endParaRPr lang="en-US"/>
        </a:p>
      </dgm:t>
    </dgm:pt>
    <dgm:pt modelId="{295DA100-1B43-4BCF-A3C4-C6E1B538DA4F}">
      <dgm:prSet custT="1"/>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en-GB" sz="700" b="1" i="1" dirty="0" smtClean="0"/>
            <a:t>2</a:t>
          </a:r>
          <a:r>
            <a:rPr lang="en-GB" sz="1200" b="1" i="1" dirty="0" smtClean="0">
              <a:latin typeface="Arial" pitchFamily="34" charset="0"/>
              <a:cs typeface="Arial" pitchFamily="34" charset="0"/>
            </a:rPr>
            <a:t>. Continuous support systems are established to provide work place related knowledge on demand</a:t>
          </a:r>
        </a:p>
        <a:p>
          <a:pPr defTabSz="355600" rtl="0">
            <a:lnSpc>
              <a:spcPct val="90000"/>
            </a:lnSpc>
            <a:spcBef>
              <a:spcPct val="0"/>
            </a:spcBef>
            <a:spcAft>
              <a:spcPct val="35000"/>
            </a:spcAft>
          </a:pPr>
          <a:endParaRPr lang="en-US" sz="700" dirty="0"/>
        </a:p>
      </dgm:t>
    </dgm:pt>
    <dgm:pt modelId="{A9D6D9DC-309B-4547-9786-4927CA699C72}" type="sibTrans" cxnId="{35983154-764C-496E-BABE-487220350163}">
      <dgm:prSet/>
      <dgm:spPr/>
      <dgm:t>
        <a:bodyPr/>
        <a:lstStyle/>
        <a:p>
          <a:endParaRPr lang="en-US"/>
        </a:p>
      </dgm:t>
    </dgm:pt>
    <dgm:pt modelId="{3875432E-3318-47D7-B60F-204320B19D3E}" type="parTrans" cxnId="{35983154-764C-496E-BABE-487220350163}">
      <dgm:prSet/>
      <dgm:spPr/>
      <dgm:t>
        <a:bodyPr/>
        <a:lstStyle/>
        <a:p>
          <a:endParaRPr lang="en-US"/>
        </a:p>
      </dgm:t>
    </dgm:pt>
    <dgm:pt modelId="{0F9C5B13-7F8F-44FB-BDF4-9684227ADED5}">
      <dgm:prSet custT="1"/>
      <dgm:spPr/>
      <dgm:t>
        <a:bodyPr/>
        <a:lstStyle/>
        <a:p>
          <a:pPr marR="0" rtl="0" eaLnBrk="1" fontAlgn="auto" latinLnBrk="0" hangingPunct="1">
            <a:buClrTx/>
            <a:buSzTx/>
            <a:buFontTx/>
            <a:tabLst/>
            <a:defRPr/>
          </a:pPr>
          <a:r>
            <a:rPr lang="en-GB" sz="700" b="1" i="1" dirty="0" smtClean="0"/>
            <a:t>4. </a:t>
          </a:r>
          <a:r>
            <a:rPr lang="en-GB" sz="1200" b="1" i="1" dirty="0" smtClean="0">
              <a:latin typeface="Arial" pitchFamily="34" charset="0"/>
              <a:cs typeface="Arial" pitchFamily="34" charset="0"/>
            </a:rPr>
            <a:t>Work place skills needed to ensure core functions of TFCA management are provided to WMRs, CBOs and staff from related sectors</a:t>
          </a:r>
        </a:p>
        <a:p>
          <a:pPr rtl="0"/>
          <a:endParaRPr lang="en-US" sz="700" dirty="0"/>
        </a:p>
      </dgm:t>
    </dgm:pt>
    <dgm:pt modelId="{1F6C5CCE-ACD5-4BA6-B724-08336091DD29}" type="parTrans" cxnId="{A4BDE14A-FF0F-42CD-8B96-639FBAFFC0D6}">
      <dgm:prSet/>
      <dgm:spPr/>
      <dgm:t>
        <a:bodyPr/>
        <a:lstStyle/>
        <a:p>
          <a:endParaRPr lang="en-US"/>
        </a:p>
      </dgm:t>
    </dgm:pt>
    <dgm:pt modelId="{8F07E930-39AB-4FC9-87A6-203901C3DFEC}" type="sibTrans" cxnId="{A4BDE14A-FF0F-42CD-8B96-639FBAFFC0D6}">
      <dgm:prSet/>
      <dgm:spPr/>
      <dgm:t>
        <a:bodyPr/>
        <a:lstStyle/>
        <a:p>
          <a:endParaRPr lang="en-US"/>
        </a:p>
      </dgm:t>
    </dgm:pt>
    <dgm:pt modelId="{666D9A3C-6148-4E42-8B57-7D9872029CA3}">
      <dgm:prSet/>
      <dgm:spPr>
        <a:noFill/>
        <a:ln>
          <a:noFill/>
        </a:ln>
      </dgm:spPr>
      <dgm:t>
        <a:bodyPr/>
        <a:lstStyle/>
        <a:p>
          <a:pPr rtl="0"/>
          <a:endParaRPr lang="en-GB" dirty="0"/>
        </a:p>
      </dgm:t>
    </dgm:pt>
    <dgm:pt modelId="{0626F1EE-45A0-460C-8302-4FDBA170AC44}" type="sibTrans" cxnId="{48877128-F26B-4C35-BF62-8593A3268EB4}">
      <dgm:prSet/>
      <dgm:spPr/>
      <dgm:t>
        <a:bodyPr/>
        <a:lstStyle/>
        <a:p>
          <a:endParaRPr lang="en-US"/>
        </a:p>
      </dgm:t>
    </dgm:pt>
    <dgm:pt modelId="{1040F55A-55FE-4F35-9391-44E1B8BF3872}" type="parTrans" cxnId="{48877128-F26B-4C35-BF62-8593A3268EB4}">
      <dgm:prSet/>
      <dgm:spPr/>
      <dgm:t>
        <a:bodyPr/>
        <a:lstStyle/>
        <a:p>
          <a:endParaRPr lang="en-US"/>
        </a:p>
      </dgm:t>
    </dgm:pt>
    <dgm:pt modelId="{9FFDD33B-0E23-4C79-9A53-06A45B42070B}">
      <dgm:prSet custT="1"/>
      <dgm:spPr/>
      <dgm:t>
        <a:bodyPr/>
        <a:lstStyle/>
        <a:p>
          <a:pPr algn="l" rtl="0"/>
          <a:endParaRPr lang="en-US" sz="700" dirty="0"/>
        </a:p>
      </dgm:t>
    </dgm:pt>
    <dgm:pt modelId="{D6AE992A-970E-4C9B-B575-A8296AF1DE50}" type="parTrans" cxnId="{5539D1E1-1E63-4540-9ABF-FCED660C27F9}">
      <dgm:prSet/>
      <dgm:spPr/>
      <dgm:t>
        <a:bodyPr/>
        <a:lstStyle/>
        <a:p>
          <a:endParaRPr lang="en-US"/>
        </a:p>
      </dgm:t>
    </dgm:pt>
    <dgm:pt modelId="{94E2667E-2ECE-4014-B35E-C8349FF7FC76}" type="sibTrans" cxnId="{5539D1E1-1E63-4540-9ABF-FCED660C27F9}">
      <dgm:prSet/>
      <dgm:spPr/>
      <dgm:t>
        <a:bodyPr/>
        <a:lstStyle/>
        <a:p>
          <a:endParaRPr lang="en-US"/>
        </a:p>
      </dgm:t>
    </dgm:pt>
    <dgm:pt modelId="{F10A4444-15C4-4F97-89EE-1C39722E2549}">
      <dgm:prSet custT="1"/>
      <dgm:spPr/>
      <dgm:t>
        <a:bodyPr/>
        <a:lstStyle/>
        <a:p>
          <a:pPr algn="l" rtl="0"/>
          <a:r>
            <a:rPr lang="en-GB" sz="1400" noProof="0" dirty="0" smtClean="0">
              <a:latin typeface="Arial" pitchFamily="34" charset="0"/>
              <a:cs typeface="Arial" pitchFamily="34" charset="0"/>
            </a:rPr>
            <a:t>Field training units &amp; field training venues</a:t>
          </a:r>
          <a:endParaRPr lang="en-GB" sz="1400" noProof="0" dirty="0">
            <a:latin typeface="Arial" pitchFamily="34" charset="0"/>
            <a:cs typeface="Arial" pitchFamily="34" charset="0"/>
          </a:endParaRPr>
        </a:p>
      </dgm:t>
    </dgm:pt>
    <dgm:pt modelId="{A6DD3FF6-882C-40CB-9197-EF72551545F9}" type="parTrans" cxnId="{270EA063-6F5F-4F4F-86A3-E659425868DD}">
      <dgm:prSet/>
      <dgm:spPr/>
      <dgm:t>
        <a:bodyPr/>
        <a:lstStyle/>
        <a:p>
          <a:endParaRPr lang="en-US"/>
        </a:p>
      </dgm:t>
    </dgm:pt>
    <dgm:pt modelId="{8904AEBC-8B44-4422-ABDC-B8EDD7FE5E59}" type="sibTrans" cxnId="{270EA063-6F5F-4F4F-86A3-E659425868DD}">
      <dgm:prSet/>
      <dgm:spPr/>
      <dgm:t>
        <a:bodyPr/>
        <a:lstStyle/>
        <a:p>
          <a:endParaRPr lang="en-US"/>
        </a:p>
      </dgm:t>
    </dgm:pt>
    <dgm:pt modelId="{F9B56E50-6EFE-4749-99BF-A366F93E35AD}">
      <dgm:prSet custT="1"/>
      <dgm:spPr/>
      <dgm:t>
        <a:bodyPr/>
        <a:lstStyle/>
        <a:p>
          <a:pPr algn="l" rtl="0"/>
          <a:r>
            <a:rPr lang="en-GB" sz="1400" noProof="0" dirty="0" smtClean="0">
              <a:latin typeface="Arial" pitchFamily="34" charset="0"/>
              <a:cs typeface="Arial" pitchFamily="34" charset="0"/>
            </a:rPr>
            <a:t>Set up, implementation and management support</a:t>
          </a:r>
          <a:endParaRPr lang="en-GB" sz="1400" noProof="0" dirty="0">
            <a:latin typeface="Arial" pitchFamily="34" charset="0"/>
            <a:cs typeface="Arial" pitchFamily="34" charset="0"/>
          </a:endParaRPr>
        </a:p>
      </dgm:t>
    </dgm:pt>
    <dgm:pt modelId="{249056EC-24FB-4EE6-AC8D-20E89152F229}" type="parTrans" cxnId="{40C6DA79-4C5D-46C1-B21D-59BADB0554D2}">
      <dgm:prSet/>
      <dgm:spPr/>
      <dgm:t>
        <a:bodyPr/>
        <a:lstStyle/>
        <a:p>
          <a:endParaRPr lang="en-US"/>
        </a:p>
      </dgm:t>
    </dgm:pt>
    <dgm:pt modelId="{A9FFB956-4564-452B-BE37-402DF8954309}" type="sibTrans" cxnId="{40C6DA79-4C5D-46C1-B21D-59BADB0554D2}">
      <dgm:prSet/>
      <dgm:spPr/>
      <dgm:t>
        <a:bodyPr/>
        <a:lstStyle/>
        <a:p>
          <a:endParaRPr lang="en-US"/>
        </a:p>
      </dgm:t>
    </dgm:pt>
    <dgm:pt modelId="{00ADD94B-D706-4323-80F3-452A2A8E1BF8}">
      <dgm:prSet custT="1"/>
      <dgm:spPr/>
      <dgm:t>
        <a:bodyPr/>
        <a:lstStyle/>
        <a:p>
          <a:pPr algn="l" rtl="0"/>
          <a:r>
            <a:rPr lang="en-GB" sz="1400" noProof="0" dirty="0" smtClean="0">
              <a:latin typeface="Arial" pitchFamily="34" charset="0"/>
              <a:cs typeface="Arial" pitchFamily="34" charset="0"/>
            </a:rPr>
            <a:t>Systems for needs driven continuous adaptation and update of curricula, including performance based assessments</a:t>
          </a:r>
        </a:p>
      </dgm:t>
    </dgm:pt>
    <dgm:pt modelId="{18914506-D86E-4484-BC1C-8702C6B8DE1A}" type="parTrans" cxnId="{1FF83374-3346-4FDF-B250-7B38AAF5F496}">
      <dgm:prSet/>
      <dgm:spPr/>
      <dgm:t>
        <a:bodyPr/>
        <a:lstStyle/>
        <a:p>
          <a:endParaRPr lang="en-US"/>
        </a:p>
      </dgm:t>
    </dgm:pt>
    <dgm:pt modelId="{D13412ED-131A-4E3A-B19E-BE5D680ACCA9}" type="sibTrans" cxnId="{1FF83374-3346-4FDF-B250-7B38AAF5F496}">
      <dgm:prSet/>
      <dgm:spPr/>
      <dgm:t>
        <a:bodyPr/>
        <a:lstStyle/>
        <a:p>
          <a:endParaRPr lang="en-US"/>
        </a:p>
      </dgm:t>
    </dgm:pt>
    <dgm:pt modelId="{7E1FCF37-E0AD-4FB2-ADFC-1E2836F1E67F}">
      <dgm:prSet custT="1"/>
      <dgm:spPr/>
      <dgm:t>
        <a:bodyPr/>
        <a:lstStyle/>
        <a:p>
          <a:pPr algn="l" rtl="0"/>
          <a:r>
            <a:rPr lang="en-GB" sz="1400" noProof="0" dirty="0" smtClean="0">
              <a:latin typeface="Arial" pitchFamily="34" charset="0"/>
              <a:cs typeface="Arial" pitchFamily="34" charset="0"/>
            </a:rPr>
            <a:t>Work oriented qualification on managing complex processes and strategy implementation</a:t>
          </a:r>
        </a:p>
      </dgm:t>
    </dgm:pt>
    <dgm:pt modelId="{5C69C435-D32B-4F4F-A5A6-45B2D9F9C582}" type="parTrans" cxnId="{527DA71C-0E02-4FBB-B9E1-2C123D01F4FA}">
      <dgm:prSet/>
      <dgm:spPr/>
      <dgm:t>
        <a:bodyPr/>
        <a:lstStyle/>
        <a:p>
          <a:endParaRPr lang="en-US"/>
        </a:p>
      </dgm:t>
    </dgm:pt>
    <dgm:pt modelId="{027A98D0-A99E-428C-8331-174E3746E148}" type="sibTrans" cxnId="{527DA71C-0E02-4FBB-B9E1-2C123D01F4FA}">
      <dgm:prSet/>
      <dgm:spPr/>
      <dgm:t>
        <a:bodyPr/>
        <a:lstStyle/>
        <a:p>
          <a:endParaRPr lang="en-US"/>
        </a:p>
      </dgm:t>
    </dgm:pt>
    <dgm:pt modelId="{4380CB59-621F-4326-A2B6-3FAB6F9BC8F3}">
      <dgm:prSet custT="1"/>
      <dgm:spPr/>
      <dgm:t>
        <a:bodyPr/>
        <a:lstStyle/>
        <a:p>
          <a:pPr algn="l" rtl="0"/>
          <a:r>
            <a:rPr lang="en-GB" sz="1400" noProof="0" dirty="0" smtClean="0">
              <a:latin typeface="Arial" pitchFamily="34" charset="0"/>
              <a:cs typeface="Arial" pitchFamily="34" charset="0"/>
            </a:rPr>
            <a:t>Develop Funding mechanisms</a:t>
          </a:r>
        </a:p>
      </dgm:t>
    </dgm:pt>
    <dgm:pt modelId="{E8E64F74-77C1-4764-802C-61E77C9385C2}" type="sibTrans" cxnId="{429267DF-4976-43DE-8AEC-CEA037C8B25C}">
      <dgm:prSet/>
      <dgm:spPr/>
      <dgm:t>
        <a:bodyPr/>
        <a:lstStyle/>
        <a:p>
          <a:endParaRPr lang="en-US"/>
        </a:p>
      </dgm:t>
    </dgm:pt>
    <dgm:pt modelId="{ED0662C8-D792-41EE-8B26-A1DD2CE3626E}" type="parTrans" cxnId="{429267DF-4976-43DE-8AEC-CEA037C8B25C}">
      <dgm:prSet/>
      <dgm:spPr/>
      <dgm:t>
        <a:bodyPr/>
        <a:lstStyle/>
        <a:p>
          <a:endParaRPr lang="en-US"/>
        </a:p>
      </dgm:t>
    </dgm:pt>
    <dgm:pt modelId="{140B814B-9864-4AC8-BFF6-9C18441028A7}">
      <dgm:prSet custT="1"/>
      <dgm:spPr/>
      <dgm:t>
        <a:bodyPr/>
        <a:lstStyle/>
        <a:p>
          <a:pPr algn="l" rtl="0"/>
          <a:r>
            <a:rPr lang="en-GB" sz="1400" noProof="0" dirty="0" smtClean="0">
              <a:latin typeface="Arial" pitchFamily="34" charset="0"/>
              <a:cs typeface="Arial" pitchFamily="34" charset="0"/>
            </a:rPr>
            <a:t>Invest into Training of Trainer System</a:t>
          </a:r>
        </a:p>
      </dgm:t>
    </dgm:pt>
    <dgm:pt modelId="{650C9D5F-4809-4076-BB00-4802F278A0AF}" type="sibTrans" cxnId="{4100E866-AB60-4642-87AB-269CB6BFB061}">
      <dgm:prSet/>
      <dgm:spPr/>
      <dgm:t>
        <a:bodyPr/>
        <a:lstStyle/>
        <a:p>
          <a:endParaRPr lang="en-US"/>
        </a:p>
      </dgm:t>
    </dgm:pt>
    <dgm:pt modelId="{62697B4B-0FC7-4897-96B1-295136142931}" type="parTrans" cxnId="{4100E866-AB60-4642-87AB-269CB6BFB061}">
      <dgm:prSet/>
      <dgm:spPr/>
      <dgm:t>
        <a:bodyPr/>
        <a:lstStyle/>
        <a:p>
          <a:endParaRPr lang="en-US"/>
        </a:p>
      </dgm:t>
    </dgm:pt>
    <dgm:pt modelId="{D76FD0B7-30DC-42B7-9451-7EF061929972}">
      <dgm:prSet custT="1"/>
      <dgm:spPr/>
      <dgm:t>
        <a:bodyPr/>
        <a:lstStyle/>
        <a:p>
          <a:pPr algn="l" rtl="0"/>
          <a:r>
            <a:rPr lang="en-GB" sz="1400" noProof="0" dirty="0" smtClean="0">
              <a:latin typeface="Arial" pitchFamily="34" charset="0"/>
              <a:cs typeface="Arial" pitchFamily="34" charset="0"/>
            </a:rPr>
            <a:t>Elaborate business plans for TIs operating below capacity and redesign infrastructure</a:t>
          </a:r>
        </a:p>
      </dgm:t>
    </dgm:pt>
    <dgm:pt modelId="{8F85B63A-B237-4034-9A8F-97E318B1F020}" type="sibTrans" cxnId="{03818D70-A938-46C8-A81C-4317BEE23603}">
      <dgm:prSet/>
      <dgm:spPr/>
      <dgm:t>
        <a:bodyPr/>
        <a:lstStyle/>
        <a:p>
          <a:endParaRPr lang="en-US"/>
        </a:p>
      </dgm:t>
    </dgm:pt>
    <dgm:pt modelId="{FBD990C0-5677-4408-93EB-4E8C9110207F}" type="parTrans" cxnId="{03818D70-A938-46C8-A81C-4317BEE23603}">
      <dgm:prSet/>
      <dgm:spPr/>
      <dgm:t>
        <a:bodyPr/>
        <a:lstStyle/>
        <a:p>
          <a:endParaRPr lang="en-US"/>
        </a:p>
      </dgm:t>
    </dgm:pt>
    <dgm:pt modelId="{F6D04FC2-F3C0-4AB3-937B-08781A519898}">
      <dgm:prSet custT="1"/>
      <dgm:spPr/>
      <dgm:t>
        <a:bodyPr/>
        <a:lstStyle/>
        <a:p>
          <a:pPr algn="l" rtl="0"/>
          <a:r>
            <a:rPr lang="en-GB" sz="1400" noProof="0" dirty="0" smtClean="0">
              <a:latin typeface="Arial" pitchFamily="34" charset="0"/>
              <a:cs typeface="Arial" pitchFamily="34" charset="0"/>
            </a:rPr>
            <a:t>Upgrade infrastructure and equipment of TIs operating at full capacity</a:t>
          </a:r>
        </a:p>
      </dgm:t>
    </dgm:pt>
    <dgm:pt modelId="{537A970B-FB52-4680-BB90-9F67C1669333}" type="sibTrans" cxnId="{CB78A884-2492-49D6-BB25-6441647432CC}">
      <dgm:prSet/>
      <dgm:spPr/>
      <dgm:t>
        <a:bodyPr/>
        <a:lstStyle/>
        <a:p>
          <a:endParaRPr lang="en-US"/>
        </a:p>
      </dgm:t>
    </dgm:pt>
    <dgm:pt modelId="{916C2E2B-AD81-4B34-88B2-EB91BF9D9B26}" type="parTrans" cxnId="{CB78A884-2492-49D6-BB25-6441647432CC}">
      <dgm:prSet/>
      <dgm:spPr/>
      <dgm:t>
        <a:bodyPr/>
        <a:lstStyle/>
        <a:p>
          <a:endParaRPr lang="en-US"/>
        </a:p>
      </dgm:t>
    </dgm:pt>
    <dgm:pt modelId="{DFEB6DCD-DB5B-4755-9860-291804B215D9}" type="pres">
      <dgm:prSet presAssocID="{16CCAEB9-C24C-42A0-ABCF-A20751DBE990}" presName="Name0" presStyleCnt="0">
        <dgm:presLayoutVars>
          <dgm:dir/>
          <dgm:animLvl val="lvl"/>
          <dgm:resizeHandles val="exact"/>
        </dgm:presLayoutVars>
      </dgm:prSet>
      <dgm:spPr/>
      <dgm:t>
        <a:bodyPr/>
        <a:lstStyle/>
        <a:p>
          <a:endParaRPr lang="en-US"/>
        </a:p>
      </dgm:t>
    </dgm:pt>
    <dgm:pt modelId="{254CF5E6-A01C-43A0-924B-07D8D963079E}" type="pres">
      <dgm:prSet presAssocID="{76A7185C-9256-496C-A996-C2A546A7D44B}" presName="linNode" presStyleCnt="0"/>
      <dgm:spPr/>
    </dgm:pt>
    <dgm:pt modelId="{1AF0F742-AD35-41A1-B968-827648B2D43D}" type="pres">
      <dgm:prSet presAssocID="{76A7185C-9256-496C-A996-C2A546A7D44B}" presName="parentText" presStyleLbl="node1" presStyleIdx="0" presStyleCnt="5" custScaleY="553974" custLinFactNeighborX="-47" custLinFactNeighborY="45547">
        <dgm:presLayoutVars>
          <dgm:chMax val="1"/>
          <dgm:bulletEnabled val="1"/>
        </dgm:presLayoutVars>
      </dgm:prSet>
      <dgm:spPr/>
      <dgm:t>
        <a:bodyPr/>
        <a:lstStyle/>
        <a:p>
          <a:endParaRPr lang="en-US"/>
        </a:p>
      </dgm:t>
    </dgm:pt>
    <dgm:pt modelId="{B23039D1-BB35-405A-9AD3-8E9AA20CF56E}" type="pres">
      <dgm:prSet presAssocID="{6FA425F7-E23C-4276-8C8F-2769218C6FF1}" presName="sp" presStyleCnt="0"/>
      <dgm:spPr/>
    </dgm:pt>
    <dgm:pt modelId="{2DC96E9C-2B12-4FFB-85C1-261EC481A17A}" type="pres">
      <dgm:prSet presAssocID="{D3DB203B-EA30-400E-9A5D-440C615AEB6A}" presName="linNode" presStyleCnt="0"/>
      <dgm:spPr/>
    </dgm:pt>
    <dgm:pt modelId="{354524F5-2FCD-4D2C-B909-D820E407F3AA}" type="pres">
      <dgm:prSet presAssocID="{D3DB203B-EA30-400E-9A5D-440C615AEB6A}" presName="parentText" presStyleLbl="node1" presStyleIdx="1" presStyleCnt="5" custScaleY="696747" custLinFactY="900000" custLinFactNeighborX="-11" custLinFactNeighborY="922054">
        <dgm:presLayoutVars>
          <dgm:chMax val="1"/>
          <dgm:bulletEnabled val="1"/>
        </dgm:presLayoutVars>
      </dgm:prSet>
      <dgm:spPr/>
      <dgm:t>
        <a:bodyPr/>
        <a:lstStyle/>
        <a:p>
          <a:endParaRPr lang="en-US"/>
        </a:p>
      </dgm:t>
    </dgm:pt>
    <dgm:pt modelId="{E1D02B3E-937C-4C1B-A676-15348FC5C24F}" type="pres">
      <dgm:prSet presAssocID="{D3DB203B-EA30-400E-9A5D-440C615AEB6A}" presName="descendantText" presStyleLbl="alignAccFollowNode1" presStyleIdx="0" presStyleCnt="3" custScaleX="102742" custScaleY="1075354" custLinFactY="-300000" custLinFactNeighborX="77" custLinFactNeighborY="-347572">
        <dgm:presLayoutVars>
          <dgm:bulletEnabled val="1"/>
        </dgm:presLayoutVars>
      </dgm:prSet>
      <dgm:spPr/>
      <dgm:t>
        <a:bodyPr/>
        <a:lstStyle/>
        <a:p>
          <a:endParaRPr lang="en-US"/>
        </a:p>
      </dgm:t>
    </dgm:pt>
    <dgm:pt modelId="{801E0009-2914-4A78-8C7E-FA1261BCFE24}" type="pres">
      <dgm:prSet presAssocID="{BE6B7FB4-5375-40EC-A8DB-703DC521920F}" presName="sp" presStyleCnt="0"/>
      <dgm:spPr/>
    </dgm:pt>
    <dgm:pt modelId="{F4FABE09-6B35-44A8-A4C3-8E33ADE40ED3}" type="pres">
      <dgm:prSet presAssocID="{295DA100-1B43-4BCF-A3C4-C6E1B538DA4F}" presName="linNode" presStyleCnt="0"/>
      <dgm:spPr/>
    </dgm:pt>
    <dgm:pt modelId="{53936911-C12A-4EF2-8478-A7ED6E9F0935}" type="pres">
      <dgm:prSet presAssocID="{295DA100-1B43-4BCF-A3C4-C6E1B538DA4F}" presName="parentText" presStyleLbl="node1" presStyleIdx="2" presStyleCnt="5" custScaleY="575929" custLinFactY="-200000" custLinFactNeighborX="-11" custLinFactNeighborY="-278233">
        <dgm:presLayoutVars>
          <dgm:chMax val="1"/>
          <dgm:bulletEnabled val="1"/>
        </dgm:presLayoutVars>
      </dgm:prSet>
      <dgm:spPr/>
      <dgm:t>
        <a:bodyPr/>
        <a:lstStyle/>
        <a:p>
          <a:endParaRPr lang="en-US"/>
        </a:p>
      </dgm:t>
    </dgm:pt>
    <dgm:pt modelId="{20199860-34AC-499B-8F3A-C833456A4D34}" type="pres">
      <dgm:prSet presAssocID="{295DA100-1B43-4BCF-A3C4-C6E1B538DA4F}" presName="descendantText" presStyleLbl="alignAccFollowNode1" presStyleIdx="1" presStyleCnt="3" custScaleX="102459" custScaleY="1355311" custLinFactY="700000" custLinFactNeighborX="9229" custLinFactNeighborY="764643">
        <dgm:presLayoutVars>
          <dgm:bulletEnabled val="1"/>
        </dgm:presLayoutVars>
      </dgm:prSet>
      <dgm:spPr/>
      <dgm:t>
        <a:bodyPr/>
        <a:lstStyle/>
        <a:p>
          <a:endParaRPr lang="en-US"/>
        </a:p>
      </dgm:t>
    </dgm:pt>
    <dgm:pt modelId="{13F6EDE6-FF30-4A23-B612-7D3336183B76}" type="pres">
      <dgm:prSet presAssocID="{A9D6D9DC-309B-4547-9786-4927CA699C72}" presName="sp" presStyleCnt="0"/>
      <dgm:spPr/>
    </dgm:pt>
    <dgm:pt modelId="{5190054C-9AC1-401A-BAEF-7751F6BB9423}" type="pres">
      <dgm:prSet presAssocID="{666D9A3C-6148-4E42-8B57-7D9872029CA3}" presName="linNode" presStyleCnt="0"/>
      <dgm:spPr/>
    </dgm:pt>
    <dgm:pt modelId="{73278CD1-E68C-4E9B-962A-752565C1018C}" type="pres">
      <dgm:prSet presAssocID="{666D9A3C-6148-4E42-8B57-7D9872029CA3}" presName="parentText" presStyleLbl="node1" presStyleIdx="3" presStyleCnt="5" custFlipVert="1" custScaleX="31565" custScaleY="16100" custLinFactNeighborX="5428" custLinFactNeighborY="42551">
        <dgm:presLayoutVars>
          <dgm:chMax val="1"/>
          <dgm:bulletEnabled val="1"/>
        </dgm:presLayoutVars>
      </dgm:prSet>
      <dgm:spPr/>
      <dgm:t>
        <a:bodyPr/>
        <a:lstStyle/>
        <a:p>
          <a:endParaRPr lang="en-US"/>
        </a:p>
      </dgm:t>
    </dgm:pt>
    <dgm:pt modelId="{82C2BE6F-4107-4BFC-AF0B-1E8E15901F1A}" type="pres">
      <dgm:prSet presAssocID="{666D9A3C-6148-4E42-8B57-7D9872029CA3}" presName="descendantText" presStyleLbl="alignAccFollowNode1" presStyleIdx="2" presStyleCnt="3" custScaleY="1690857" custLinFactY="-862115" custLinFactNeighborX="68660" custLinFactNeighborY="-900000">
        <dgm:presLayoutVars>
          <dgm:bulletEnabled val="1"/>
        </dgm:presLayoutVars>
      </dgm:prSet>
      <dgm:spPr/>
      <dgm:t>
        <a:bodyPr/>
        <a:lstStyle/>
        <a:p>
          <a:endParaRPr lang="en-US"/>
        </a:p>
      </dgm:t>
    </dgm:pt>
    <dgm:pt modelId="{0462A504-045D-4612-B33A-A233696769A3}" type="pres">
      <dgm:prSet presAssocID="{0626F1EE-45A0-460C-8302-4FDBA170AC44}" presName="sp" presStyleCnt="0"/>
      <dgm:spPr/>
    </dgm:pt>
    <dgm:pt modelId="{596AE7D1-7C75-4D5C-9742-8FAAC71A4A27}" type="pres">
      <dgm:prSet presAssocID="{0F9C5B13-7F8F-44FB-BDF4-9684227ADED5}" presName="linNode" presStyleCnt="0"/>
      <dgm:spPr/>
    </dgm:pt>
    <dgm:pt modelId="{C76F78DF-BC4C-45C2-997B-C64DB05E2D8E}" type="pres">
      <dgm:prSet presAssocID="{0F9C5B13-7F8F-44FB-BDF4-9684227ADED5}" presName="parentText" presStyleLbl="node1" presStyleIdx="4" presStyleCnt="5" custScaleX="100514" custScaleY="788047" custLinFactNeighborX="-4912" custLinFactNeighborY="-10046">
        <dgm:presLayoutVars>
          <dgm:chMax val="1"/>
          <dgm:bulletEnabled val="1"/>
        </dgm:presLayoutVars>
      </dgm:prSet>
      <dgm:spPr/>
      <dgm:t>
        <a:bodyPr/>
        <a:lstStyle/>
        <a:p>
          <a:endParaRPr lang="en-US"/>
        </a:p>
      </dgm:t>
    </dgm:pt>
  </dgm:ptLst>
  <dgm:cxnLst>
    <dgm:cxn modelId="{9FC9CA5C-6E0E-4E55-928F-E47972628D4A}" type="presOf" srcId="{D76FD0B7-30DC-42B7-9451-7EF061929972}" destId="{20199860-34AC-499B-8F3A-C833456A4D34}" srcOrd="0" destOrd="1" presId="urn:microsoft.com/office/officeart/2005/8/layout/vList5"/>
    <dgm:cxn modelId="{EC9BF3B3-AE55-43EE-B9D6-608F52BB495B}" type="presOf" srcId="{E65926AB-90C0-4B5A-8DF1-4F5AE42C7F1D}" destId="{82C2BE6F-4107-4BFC-AF0B-1E8E15901F1A}" srcOrd="0" destOrd="0" presId="urn:microsoft.com/office/officeart/2005/8/layout/vList5"/>
    <dgm:cxn modelId="{4100E866-AB60-4642-87AB-269CB6BFB061}" srcId="{295DA100-1B43-4BCF-A3C4-C6E1B538DA4F}" destId="{140B814B-9864-4AC8-BFF6-9C18441028A7}" srcOrd="2" destOrd="0" parTransId="{62697B4B-0FC7-4897-96B1-295136142931}" sibTransId="{650C9D5F-4809-4076-BB00-4802F278A0AF}"/>
    <dgm:cxn modelId="{184DE3C5-464F-4FCE-A5D5-ECA92E05A3D3}" srcId="{16CCAEB9-C24C-42A0-ABCF-A20751DBE990}" destId="{D3DB203B-EA30-400E-9A5D-440C615AEB6A}" srcOrd="1" destOrd="0" parTransId="{BC78B3A8-8CE9-4795-B70B-7D6225933973}" sibTransId="{BE6B7FB4-5375-40EC-A8DB-703DC521920F}"/>
    <dgm:cxn modelId="{11D6C615-55B9-45F4-836F-E4D10A6E0546}" type="presOf" srcId="{03F471EC-03E1-44B6-8226-8A396742486A}" destId="{E1D02B3E-937C-4C1B-A676-15348FC5C24F}" srcOrd="0" destOrd="0" presId="urn:microsoft.com/office/officeart/2005/8/layout/vList5"/>
    <dgm:cxn modelId="{08097D27-C6CB-4D9D-BFB6-DA16F2CE4F99}" type="presOf" srcId="{666D9A3C-6148-4E42-8B57-7D9872029CA3}" destId="{73278CD1-E68C-4E9B-962A-752565C1018C}" srcOrd="0" destOrd="0" presId="urn:microsoft.com/office/officeart/2005/8/layout/vList5"/>
    <dgm:cxn modelId="{0C967F0C-0B97-4FCA-A616-67D856406B2A}" srcId="{666D9A3C-6148-4E42-8B57-7D9872029CA3}" destId="{E65926AB-90C0-4B5A-8DF1-4F5AE42C7F1D}" srcOrd="0" destOrd="0" parTransId="{02EF1400-64C3-4E10-AA2D-0A197C74C6C4}" sibTransId="{ED643072-BCA8-4CFA-9AF4-00985CC594F9}"/>
    <dgm:cxn modelId="{E44E2C4B-08EB-46CD-9E7C-234CF8E338DE}" srcId="{16CCAEB9-C24C-42A0-ABCF-A20751DBE990}" destId="{76A7185C-9256-496C-A996-C2A546A7D44B}" srcOrd="0" destOrd="0" parTransId="{5207EC96-B595-44B3-B971-5A3C6AF30D40}" sibTransId="{6FA425F7-E23C-4276-8C8F-2769218C6FF1}"/>
    <dgm:cxn modelId="{A4BDE14A-FF0F-42CD-8B96-639FBAFFC0D6}" srcId="{16CCAEB9-C24C-42A0-ABCF-A20751DBE990}" destId="{0F9C5B13-7F8F-44FB-BDF4-9684227ADED5}" srcOrd="4" destOrd="0" parTransId="{1F6C5CCE-ACD5-4BA6-B724-08336091DD29}" sibTransId="{8F07E930-39AB-4FC9-87A6-203901C3DFEC}"/>
    <dgm:cxn modelId="{0EFCC042-1AA6-435B-BFC1-8AE4CB263E23}" type="presOf" srcId="{9FFDD33B-0E23-4C79-9A53-06A45B42070B}" destId="{E1D02B3E-937C-4C1B-A676-15348FC5C24F}" srcOrd="0" destOrd="3" presId="urn:microsoft.com/office/officeart/2005/8/layout/vList5"/>
    <dgm:cxn modelId="{40BB7014-83F1-436A-81E3-A9B257B0F467}" type="presOf" srcId="{16CCAEB9-C24C-42A0-ABCF-A20751DBE990}" destId="{DFEB6DCD-DB5B-4755-9860-291804B215D9}" srcOrd="0" destOrd="0" presId="urn:microsoft.com/office/officeart/2005/8/layout/vList5"/>
    <dgm:cxn modelId="{2223A3A7-D8DE-405F-8F1A-C73ADF7F43D6}" type="presOf" srcId="{295DA100-1B43-4BCF-A3C4-C6E1B538DA4F}" destId="{53936911-C12A-4EF2-8478-A7ED6E9F0935}" srcOrd="0" destOrd="0" presId="urn:microsoft.com/office/officeart/2005/8/layout/vList5"/>
    <dgm:cxn modelId="{1FF83374-3346-4FDF-B250-7B38AAF5F496}" srcId="{666D9A3C-6148-4E42-8B57-7D9872029CA3}" destId="{00ADD94B-D706-4323-80F3-452A2A8E1BF8}" srcOrd="1" destOrd="0" parTransId="{18914506-D86E-4484-BC1C-8702C6B8DE1A}" sibTransId="{D13412ED-131A-4E3A-B19E-BE5D680ACCA9}"/>
    <dgm:cxn modelId="{40C6DA79-4C5D-46C1-B21D-59BADB0554D2}" srcId="{D3DB203B-EA30-400E-9A5D-440C615AEB6A}" destId="{F9B56E50-6EFE-4749-99BF-A366F93E35AD}" srcOrd="2" destOrd="0" parTransId="{249056EC-24FB-4EE6-AC8D-20E89152F229}" sibTransId="{A9FFB956-4564-452B-BE37-402DF8954309}"/>
    <dgm:cxn modelId="{F4608026-CE1B-4F45-A262-91F78DCEE720}" type="presOf" srcId="{140B814B-9864-4AC8-BFF6-9C18441028A7}" destId="{20199860-34AC-499B-8F3A-C833456A4D34}" srcOrd="0" destOrd="2" presId="urn:microsoft.com/office/officeart/2005/8/layout/vList5"/>
    <dgm:cxn modelId="{CB78A884-2492-49D6-BB25-6441647432CC}" srcId="{295DA100-1B43-4BCF-A3C4-C6E1B538DA4F}" destId="{F6D04FC2-F3C0-4AB3-937B-08781A519898}" srcOrd="0" destOrd="0" parTransId="{916C2E2B-AD81-4B34-88B2-EB91BF9D9B26}" sibTransId="{537A970B-FB52-4680-BB90-9F67C1669333}"/>
    <dgm:cxn modelId="{48877128-F26B-4C35-BF62-8593A3268EB4}" srcId="{16CCAEB9-C24C-42A0-ABCF-A20751DBE990}" destId="{666D9A3C-6148-4E42-8B57-7D9872029CA3}" srcOrd="3" destOrd="0" parTransId="{1040F55A-55FE-4F35-9391-44E1B8BF3872}" sibTransId="{0626F1EE-45A0-460C-8302-4FDBA170AC44}"/>
    <dgm:cxn modelId="{35983154-764C-496E-BABE-487220350163}" srcId="{16CCAEB9-C24C-42A0-ABCF-A20751DBE990}" destId="{295DA100-1B43-4BCF-A3C4-C6E1B538DA4F}" srcOrd="2" destOrd="0" parTransId="{3875432E-3318-47D7-B60F-204320B19D3E}" sibTransId="{A9D6D9DC-309B-4547-9786-4927CA699C72}"/>
    <dgm:cxn modelId="{5539D1E1-1E63-4540-9ABF-FCED660C27F9}" srcId="{D3DB203B-EA30-400E-9A5D-440C615AEB6A}" destId="{9FFDD33B-0E23-4C79-9A53-06A45B42070B}" srcOrd="3" destOrd="0" parTransId="{D6AE992A-970E-4C9B-B575-A8296AF1DE50}" sibTransId="{94E2667E-2ECE-4014-B35E-C8349FF7FC76}"/>
    <dgm:cxn modelId="{17714F9C-153C-4947-A8D8-C791848B7E60}" type="presOf" srcId="{F9B56E50-6EFE-4749-99BF-A366F93E35AD}" destId="{E1D02B3E-937C-4C1B-A676-15348FC5C24F}" srcOrd="0" destOrd="2" presId="urn:microsoft.com/office/officeart/2005/8/layout/vList5"/>
    <dgm:cxn modelId="{429267DF-4976-43DE-8AEC-CEA037C8B25C}" srcId="{295DA100-1B43-4BCF-A3C4-C6E1B538DA4F}" destId="{4380CB59-621F-4326-A2B6-3FAB6F9BC8F3}" srcOrd="3" destOrd="0" parTransId="{ED0662C8-D792-41EE-8B26-A1DD2CE3626E}" sibTransId="{E8E64F74-77C1-4764-802C-61E77C9385C2}"/>
    <dgm:cxn modelId="{7239A9C3-7608-4FA2-913E-C6D0B0FED127}" type="presOf" srcId="{4380CB59-621F-4326-A2B6-3FAB6F9BC8F3}" destId="{20199860-34AC-499B-8F3A-C833456A4D34}" srcOrd="0" destOrd="3" presId="urn:microsoft.com/office/officeart/2005/8/layout/vList5"/>
    <dgm:cxn modelId="{4D45F492-2BC7-4946-A33A-42A2A22F2957}" type="presOf" srcId="{0F9C5B13-7F8F-44FB-BDF4-9684227ADED5}" destId="{C76F78DF-BC4C-45C2-997B-C64DB05E2D8E}" srcOrd="0" destOrd="0" presId="urn:microsoft.com/office/officeart/2005/8/layout/vList5"/>
    <dgm:cxn modelId="{B04450BC-3095-46F7-9625-066E4558A677}" type="presOf" srcId="{F6D04FC2-F3C0-4AB3-937B-08781A519898}" destId="{20199860-34AC-499B-8F3A-C833456A4D34}" srcOrd="0" destOrd="0" presId="urn:microsoft.com/office/officeart/2005/8/layout/vList5"/>
    <dgm:cxn modelId="{270EA063-6F5F-4F4F-86A3-E659425868DD}" srcId="{D3DB203B-EA30-400E-9A5D-440C615AEB6A}" destId="{F10A4444-15C4-4F97-89EE-1C39722E2549}" srcOrd="1" destOrd="0" parTransId="{A6DD3FF6-882C-40CB-9197-EF72551545F9}" sibTransId="{8904AEBC-8B44-4422-ABDC-B8EDD7FE5E59}"/>
    <dgm:cxn modelId="{8D8681C6-03F6-4765-96AA-54FE3E5D406C}" type="presOf" srcId="{F10A4444-15C4-4F97-89EE-1C39722E2549}" destId="{E1D02B3E-937C-4C1B-A676-15348FC5C24F}" srcOrd="0" destOrd="1" presId="urn:microsoft.com/office/officeart/2005/8/layout/vList5"/>
    <dgm:cxn modelId="{93B7D661-D012-4C9C-AD8C-238A931B5292}" srcId="{D3DB203B-EA30-400E-9A5D-440C615AEB6A}" destId="{03F471EC-03E1-44B6-8226-8A396742486A}" srcOrd="0" destOrd="0" parTransId="{02140CB9-8D34-4D25-AA5A-48E6F5EE2249}" sibTransId="{E6CF44AD-B31D-40CA-AF7E-6096C5E7588C}"/>
    <dgm:cxn modelId="{527DA71C-0E02-4FBB-B9E1-2C123D01F4FA}" srcId="{666D9A3C-6148-4E42-8B57-7D9872029CA3}" destId="{7E1FCF37-E0AD-4FB2-ADFC-1E2836F1E67F}" srcOrd="2" destOrd="0" parTransId="{5C69C435-D32B-4F4F-A5A6-45B2D9F9C582}" sibTransId="{027A98D0-A99E-428C-8331-174E3746E148}"/>
    <dgm:cxn modelId="{2376ECEA-F1F6-4E48-9A51-A12AB94F8DDE}" type="presOf" srcId="{D3DB203B-EA30-400E-9A5D-440C615AEB6A}" destId="{354524F5-2FCD-4D2C-B909-D820E407F3AA}" srcOrd="0" destOrd="0" presId="urn:microsoft.com/office/officeart/2005/8/layout/vList5"/>
    <dgm:cxn modelId="{6405695F-DC82-4F5A-A0CC-A117FF72DC29}" type="presOf" srcId="{76A7185C-9256-496C-A996-C2A546A7D44B}" destId="{1AF0F742-AD35-41A1-B968-827648B2D43D}" srcOrd="0" destOrd="0" presId="urn:microsoft.com/office/officeart/2005/8/layout/vList5"/>
    <dgm:cxn modelId="{03818D70-A938-46C8-A81C-4317BEE23603}" srcId="{295DA100-1B43-4BCF-A3C4-C6E1B538DA4F}" destId="{D76FD0B7-30DC-42B7-9451-7EF061929972}" srcOrd="1" destOrd="0" parTransId="{FBD990C0-5677-4408-93EB-4E8C9110207F}" sibTransId="{8F85B63A-B237-4034-9A8F-97E318B1F020}"/>
    <dgm:cxn modelId="{60EF3DF3-77B3-4092-84E0-3AD1B419A228}" type="presOf" srcId="{7E1FCF37-E0AD-4FB2-ADFC-1E2836F1E67F}" destId="{82C2BE6F-4107-4BFC-AF0B-1E8E15901F1A}" srcOrd="0" destOrd="2" presId="urn:microsoft.com/office/officeart/2005/8/layout/vList5"/>
    <dgm:cxn modelId="{0AD57277-CA12-4A63-8F2E-78883EC31EAF}" type="presOf" srcId="{00ADD94B-D706-4323-80F3-452A2A8E1BF8}" destId="{82C2BE6F-4107-4BFC-AF0B-1E8E15901F1A}" srcOrd="0" destOrd="1" presId="urn:microsoft.com/office/officeart/2005/8/layout/vList5"/>
    <dgm:cxn modelId="{0D146B41-1641-48C8-A66F-952152838EC8}" type="presParOf" srcId="{DFEB6DCD-DB5B-4755-9860-291804B215D9}" destId="{254CF5E6-A01C-43A0-924B-07D8D963079E}" srcOrd="0" destOrd="0" presId="urn:microsoft.com/office/officeart/2005/8/layout/vList5"/>
    <dgm:cxn modelId="{F87466FE-4155-49C8-B465-CC7FA2F038A0}" type="presParOf" srcId="{254CF5E6-A01C-43A0-924B-07D8D963079E}" destId="{1AF0F742-AD35-41A1-B968-827648B2D43D}" srcOrd="0" destOrd="0" presId="urn:microsoft.com/office/officeart/2005/8/layout/vList5"/>
    <dgm:cxn modelId="{2C05559C-AAB7-4195-AAF2-35D3C4D0C5FB}" type="presParOf" srcId="{DFEB6DCD-DB5B-4755-9860-291804B215D9}" destId="{B23039D1-BB35-405A-9AD3-8E9AA20CF56E}" srcOrd="1" destOrd="0" presId="urn:microsoft.com/office/officeart/2005/8/layout/vList5"/>
    <dgm:cxn modelId="{54EC22EA-9DB7-4C98-88A4-A4F7E88A9172}" type="presParOf" srcId="{DFEB6DCD-DB5B-4755-9860-291804B215D9}" destId="{2DC96E9C-2B12-4FFB-85C1-261EC481A17A}" srcOrd="2" destOrd="0" presId="urn:microsoft.com/office/officeart/2005/8/layout/vList5"/>
    <dgm:cxn modelId="{F6D87A89-26C1-4B7D-B36B-371E7D8E8E29}" type="presParOf" srcId="{2DC96E9C-2B12-4FFB-85C1-261EC481A17A}" destId="{354524F5-2FCD-4D2C-B909-D820E407F3AA}" srcOrd="0" destOrd="0" presId="urn:microsoft.com/office/officeart/2005/8/layout/vList5"/>
    <dgm:cxn modelId="{3272304D-BFF9-4D98-8807-7E0A53071C11}" type="presParOf" srcId="{2DC96E9C-2B12-4FFB-85C1-261EC481A17A}" destId="{E1D02B3E-937C-4C1B-A676-15348FC5C24F}" srcOrd="1" destOrd="0" presId="urn:microsoft.com/office/officeart/2005/8/layout/vList5"/>
    <dgm:cxn modelId="{7F0621E5-45A1-4542-A0DF-5C09C2DAADF8}" type="presParOf" srcId="{DFEB6DCD-DB5B-4755-9860-291804B215D9}" destId="{801E0009-2914-4A78-8C7E-FA1261BCFE24}" srcOrd="3" destOrd="0" presId="urn:microsoft.com/office/officeart/2005/8/layout/vList5"/>
    <dgm:cxn modelId="{A1ADE029-2C55-4423-979F-8BC77A886E9B}" type="presParOf" srcId="{DFEB6DCD-DB5B-4755-9860-291804B215D9}" destId="{F4FABE09-6B35-44A8-A4C3-8E33ADE40ED3}" srcOrd="4" destOrd="0" presId="urn:microsoft.com/office/officeart/2005/8/layout/vList5"/>
    <dgm:cxn modelId="{A9212A88-B809-4B79-BB3B-6B77B5C8B602}" type="presParOf" srcId="{F4FABE09-6B35-44A8-A4C3-8E33ADE40ED3}" destId="{53936911-C12A-4EF2-8478-A7ED6E9F0935}" srcOrd="0" destOrd="0" presId="urn:microsoft.com/office/officeart/2005/8/layout/vList5"/>
    <dgm:cxn modelId="{F6EA02A0-C7D6-4C57-B767-7E4418A95188}" type="presParOf" srcId="{F4FABE09-6B35-44A8-A4C3-8E33ADE40ED3}" destId="{20199860-34AC-499B-8F3A-C833456A4D34}" srcOrd="1" destOrd="0" presId="urn:microsoft.com/office/officeart/2005/8/layout/vList5"/>
    <dgm:cxn modelId="{7433915C-6E50-45FD-AF43-94E069FCEE8A}" type="presParOf" srcId="{DFEB6DCD-DB5B-4755-9860-291804B215D9}" destId="{13F6EDE6-FF30-4A23-B612-7D3336183B76}" srcOrd="5" destOrd="0" presId="urn:microsoft.com/office/officeart/2005/8/layout/vList5"/>
    <dgm:cxn modelId="{37032F71-D863-4C35-88DE-F3230968F884}" type="presParOf" srcId="{DFEB6DCD-DB5B-4755-9860-291804B215D9}" destId="{5190054C-9AC1-401A-BAEF-7751F6BB9423}" srcOrd="6" destOrd="0" presId="urn:microsoft.com/office/officeart/2005/8/layout/vList5"/>
    <dgm:cxn modelId="{CEC97997-B140-41CB-9F6A-BC93F442436A}" type="presParOf" srcId="{5190054C-9AC1-401A-BAEF-7751F6BB9423}" destId="{73278CD1-E68C-4E9B-962A-752565C1018C}" srcOrd="0" destOrd="0" presId="urn:microsoft.com/office/officeart/2005/8/layout/vList5"/>
    <dgm:cxn modelId="{BEDE9FA0-4938-4477-8CC2-7AD479CA0DCA}" type="presParOf" srcId="{5190054C-9AC1-401A-BAEF-7751F6BB9423}" destId="{82C2BE6F-4107-4BFC-AF0B-1E8E15901F1A}" srcOrd="1" destOrd="0" presId="urn:microsoft.com/office/officeart/2005/8/layout/vList5"/>
    <dgm:cxn modelId="{9A16249B-78A4-4793-8E90-D3B4E9B9122C}" type="presParOf" srcId="{DFEB6DCD-DB5B-4755-9860-291804B215D9}" destId="{0462A504-045D-4612-B33A-A233696769A3}" srcOrd="7" destOrd="0" presId="urn:microsoft.com/office/officeart/2005/8/layout/vList5"/>
    <dgm:cxn modelId="{E769B2AD-FCAB-4FB4-99CD-4661E13F896D}" type="presParOf" srcId="{DFEB6DCD-DB5B-4755-9860-291804B215D9}" destId="{596AE7D1-7C75-4D5C-9742-8FAAC71A4A27}" srcOrd="8" destOrd="0" presId="urn:microsoft.com/office/officeart/2005/8/layout/vList5"/>
    <dgm:cxn modelId="{56EF7CAC-15CB-421A-81FC-5FD6D820C4E8}" type="presParOf" srcId="{596AE7D1-7C75-4D5C-9742-8FAAC71A4A27}" destId="{C76F78DF-BC4C-45C2-997B-C64DB05E2D8E}"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F0F742-AD35-41A1-B968-827648B2D43D}">
      <dsp:nvSpPr>
        <dsp:cNvPr id="0" name=""/>
        <dsp:cNvSpPr/>
      </dsp:nvSpPr>
      <dsp:spPr>
        <a:xfrm>
          <a:off x="3996" y="183641"/>
          <a:ext cx="2946196" cy="968486"/>
        </a:xfrm>
        <a:prstGeom prst="roundRect">
          <a:avLst/>
        </a:prstGeom>
        <a:solidFill>
          <a:schemeClr val="accent3">
            <a:alpha val="90000"/>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rtl="0">
            <a:lnSpc>
              <a:spcPct val="90000"/>
            </a:lnSpc>
            <a:spcBef>
              <a:spcPct val="0"/>
            </a:spcBef>
            <a:spcAft>
              <a:spcPct val="35000"/>
            </a:spcAft>
          </a:pPr>
          <a:r>
            <a:rPr lang="en-GB" sz="1400" b="1" i="1" kern="1200" dirty="0" smtClean="0"/>
            <a:t>Core problem to be addressed</a:t>
          </a:r>
        </a:p>
      </dsp:txBody>
      <dsp:txXfrm>
        <a:off x="51274" y="230919"/>
        <a:ext cx="2851640" cy="873930"/>
      </dsp:txXfrm>
    </dsp:sp>
    <dsp:sp modelId="{E1D02B3E-937C-4C1B-A676-15348FC5C24F}">
      <dsp:nvSpPr>
        <dsp:cNvPr id="0" name=""/>
        <dsp:cNvSpPr/>
      </dsp:nvSpPr>
      <dsp:spPr>
        <a:xfrm rot="5400000">
          <a:off x="5023749" y="-1932000"/>
          <a:ext cx="1079699" cy="5232568"/>
        </a:xfrm>
        <a:prstGeom prst="round2SameRect">
          <a:avLst/>
        </a:prstGeom>
        <a:solidFill>
          <a:schemeClr val="accent3">
            <a:alpha val="90000"/>
            <a:tint val="40000"/>
            <a:hueOff val="0"/>
            <a:satOff val="0"/>
            <a:lumOff val="0"/>
            <a:alphaOff val="0"/>
          </a:schemeClr>
        </a:solidFill>
        <a:ln w="425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rtl="0">
            <a:lnSpc>
              <a:spcPct val="90000"/>
            </a:lnSpc>
            <a:spcBef>
              <a:spcPct val="0"/>
            </a:spcBef>
            <a:spcAft>
              <a:spcPct val="15000"/>
            </a:spcAft>
            <a:buChar char="••"/>
          </a:pPr>
          <a:r>
            <a:rPr lang="en-GB" sz="1600" kern="1200" dirty="0" smtClean="0">
              <a:latin typeface="Arial" pitchFamily="34" charset="0"/>
              <a:cs typeface="Arial" pitchFamily="34" charset="0"/>
            </a:rPr>
            <a:t>To close the quantitative &amp; qualitative training gap for wildlife managers and rangers working in conservation areas, especially those being a constituting part of a TFCA in order to....</a:t>
          </a:r>
          <a:endParaRPr lang="en-US" sz="700" kern="1200" dirty="0"/>
        </a:p>
      </dsp:txBody>
      <dsp:txXfrm rot="-5400000">
        <a:off x="2947315" y="197141"/>
        <a:ext cx="5179861" cy="974285"/>
      </dsp:txXfrm>
    </dsp:sp>
    <dsp:sp modelId="{354524F5-2FCD-4D2C-B909-D820E407F3AA}">
      <dsp:nvSpPr>
        <dsp:cNvPr id="0" name=""/>
        <dsp:cNvSpPr/>
      </dsp:nvSpPr>
      <dsp:spPr>
        <a:xfrm>
          <a:off x="0" y="3744414"/>
          <a:ext cx="2943319" cy="968486"/>
        </a:xfrm>
        <a:prstGeom prst="roundRect">
          <a:avLst/>
        </a:prstGeom>
        <a:solidFill>
          <a:schemeClr val="accent3">
            <a:alpha val="90000"/>
            <a:hueOff val="0"/>
            <a:satOff val="0"/>
            <a:lumOff val="0"/>
            <a:alphaOff val="-13333"/>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GB" sz="1400" b="1" i="1" kern="1200" dirty="0" smtClean="0"/>
            <a:t>Overall development goal = TFCA program goal</a:t>
          </a:r>
        </a:p>
        <a:p>
          <a:pPr lvl="0" algn="ctr" defTabSz="355600" rtl="0">
            <a:lnSpc>
              <a:spcPct val="90000"/>
            </a:lnSpc>
            <a:spcBef>
              <a:spcPct val="0"/>
            </a:spcBef>
            <a:spcAft>
              <a:spcPct val="35000"/>
            </a:spcAft>
          </a:pPr>
          <a:endParaRPr lang="en-US" sz="1400" kern="1200" dirty="0"/>
        </a:p>
      </dsp:txBody>
      <dsp:txXfrm>
        <a:off x="47278" y="3791692"/>
        <a:ext cx="2848763" cy="873930"/>
      </dsp:txXfrm>
    </dsp:sp>
    <dsp:sp modelId="{20199860-34AC-499B-8F3A-C833456A4D34}">
      <dsp:nvSpPr>
        <dsp:cNvPr id="0" name=""/>
        <dsp:cNvSpPr/>
      </dsp:nvSpPr>
      <dsp:spPr>
        <a:xfrm rot="5400000">
          <a:off x="4875883" y="1675826"/>
          <a:ext cx="1383424" cy="5232568"/>
        </a:xfrm>
        <a:prstGeom prst="round2SameRect">
          <a:avLst/>
        </a:prstGeom>
        <a:solidFill>
          <a:schemeClr val="accent3">
            <a:alpha val="90000"/>
            <a:tint val="40000"/>
            <a:hueOff val="0"/>
            <a:satOff val="0"/>
            <a:lumOff val="0"/>
            <a:alphaOff val="0"/>
          </a:schemeClr>
        </a:solidFill>
        <a:ln w="425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311150" rtl="0">
            <a:lnSpc>
              <a:spcPct val="90000"/>
            </a:lnSpc>
            <a:spcBef>
              <a:spcPct val="0"/>
            </a:spcBef>
            <a:spcAft>
              <a:spcPct val="15000"/>
            </a:spcAft>
            <a:buChar char="••"/>
          </a:pPr>
          <a:endParaRPr lang="en-GB" sz="700" b="1" i="1" kern="1200" dirty="0"/>
        </a:p>
        <a:p>
          <a:pPr marL="171450" lvl="1" indent="-171450" algn="l" defTabSz="711200" rtl="0">
            <a:lnSpc>
              <a:spcPct val="90000"/>
            </a:lnSpc>
            <a:spcBef>
              <a:spcPct val="0"/>
            </a:spcBef>
            <a:spcAft>
              <a:spcPct val="15000"/>
            </a:spcAft>
            <a:buChar char="••"/>
          </a:pPr>
          <a:r>
            <a:rPr lang="en-GB" sz="1600" kern="1200" dirty="0" smtClean="0">
              <a:latin typeface="Arial" pitchFamily="34" charset="0"/>
              <a:cs typeface="Arial" pitchFamily="34" charset="0"/>
            </a:rPr>
            <a:t>To support the development of an integrated network of cross- border key ecological areas to conserve biodiversity and ecosystem services, and foster economic and social development, regional integration and stability in the SADC region. </a:t>
          </a:r>
          <a:endParaRPr lang="en-US" sz="1600" kern="1200" dirty="0">
            <a:latin typeface="Arial" pitchFamily="34" charset="0"/>
            <a:cs typeface="Arial" pitchFamily="34" charset="0"/>
          </a:endParaRPr>
        </a:p>
      </dsp:txBody>
      <dsp:txXfrm rot="-5400000">
        <a:off x="2951312" y="3667931"/>
        <a:ext cx="5165035" cy="1248358"/>
      </dsp:txXfrm>
    </dsp:sp>
    <dsp:sp modelId="{53936911-C12A-4EF2-8478-A7ED6E9F0935}">
      <dsp:nvSpPr>
        <dsp:cNvPr id="0" name=""/>
        <dsp:cNvSpPr/>
      </dsp:nvSpPr>
      <dsp:spPr>
        <a:xfrm>
          <a:off x="19" y="1493579"/>
          <a:ext cx="2943319" cy="1458753"/>
        </a:xfrm>
        <a:prstGeom prst="roundRect">
          <a:avLst/>
        </a:prstGeom>
        <a:solidFill>
          <a:schemeClr val="accent3">
            <a:alpha val="90000"/>
            <a:hueOff val="0"/>
            <a:satOff val="0"/>
            <a:lumOff val="0"/>
            <a:alphaOff val="-26667"/>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GB" sz="1400" b="1" i="1" kern="1200" dirty="0" smtClean="0"/>
            <a:t>Proposed objective for funding framework</a:t>
          </a:r>
        </a:p>
        <a:p>
          <a:pPr lvl="0" algn="ctr" defTabSz="355600" rtl="0">
            <a:lnSpc>
              <a:spcPct val="90000"/>
            </a:lnSpc>
            <a:spcBef>
              <a:spcPct val="0"/>
            </a:spcBef>
            <a:spcAft>
              <a:spcPct val="35000"/>
            </a:spcAft>
          </a:pPr>
          <a:endParaRPr lang="en-US" sz="1400" kern="1200" dirty="0"/>
        </a:p>
      </dsp:txBody>
      <dsp:txXfrm>
        <a:off x="71229" y="1564789"/>
        <a:ext cx="2800899" cy="1316333"/>
      </dsp:txXfrm>
    </dsp:sp>
    <dsp:sp modelId="{82C2BE6F-4107-4BFC-AF0B-1E8E15901F1A}">
      <dsp:nvSpPr>
        <dsp:cNvPr id="0" name=""/>
        <dsp:cNvSpPr/>
      </dsp:nvSpPr>
      <dsp:spPr>
        <a:xfrm rot="5400000">
          <a:off x="4875511" y="-428049"/>
          <a:ext cx="1384168" cy="5232568"/>
        </a:xfrm>
        <a:prstGeom prst="round2SameRect">
          <a:avLst/>
        </a:prstGeom>
        <a:solidFill>
          <a:schemeClr val="accent3">
            <a:alpha val="90000"/>
            <a:tint val="40000"/>
            <a:hueOff val="0"/>
            <a:satOff val="0"/>
            <a:lumOff val="0"/>
            <a:alphaOff val="0"/>
          </a:schemeClr>
        </a:solidFill>
        <a:ln w="425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311150" rtl="0">
            <a:lnSpc>
              <a:spcPct val="90000"/>
            </a:lnSpc>
            <a:spcBef>
              <a:spcPct val="0"/>
            </a:spcBef>
            <a:spcAft>
              <a:spcPct val="15000"/>
            </a:spcAft>
            <a:buChar char="••"/>
          </a:pPr>
          <a:endParaRPr lang="en-GB" sz="700" kern="1200" dirty="0"/>
        </a:p>
        <a:p>
          <a:pPr marL="171450" lvl="1" indent="-171450" algn="l" defTabSz="711200" rtl="0">
            <a:lnSpc>
              <a:spcPct val="90000"/>
            </a:lnSpc>
            <a:spcBef>
              <a:spcPct val="0"/>
            </a:spcBef>
            <a:spcAft>
              <a:spcPct val="15000"/>
            </a:spcAft>
            <a:buChar char="••"/>
          </a:pPr>
          <a:r>
            <a:rPr lang="en-GB" sz="1600" kern="1200" dirty="0" smtClean="0">
              <a:latin typeface="Arial" pitchFamily="34" charset="0"/>
              <a:cs typeface="Arial" pitchFamily="34" charset="0"/>
            </a:rPr>
            <a:t>The staffs of park administrations, related governmental agencies and local administrations apply adequate and up to date skills to manage TFCA related conservation areas effectively and efficiently in collaboration with neighbours.</a:t>
          </a:r>
          <a:endParaRPr lang="en-GB" sz="1600" kern="1200" dirty="0">
            <a:latin typeface="Arial" pitchFamily="34" charset="0"/>
            <a:cs typeface="Arial" pitchFamily="34" charset="0"/>
          </a:endParaRPr>
        </a:p>
        <a:p>
          <a:pPr marL="57150" lvl="1" indent="-57150" algn="l" defTabSz="311150" rtl="0">
            <a:lnSpc>
              <a:spcPct val="90000"/>
            </a:lnSpc>
            <a:spcBef>
              <a:spcPct val="0"/>
            </a:spcBef>
            <a:spcAft>
              <a:spcPct val="15000"/>
            </a:spcAft>
            <a:buChar char="••"/>
          </a:pPr>
          <a:endParaRPr lang="en-GB" sz="700" kern="1200" dirty="0"/>
        </a:p>
      </dsp:txBody>
      <dsp:txXfrm rot="-5400000">
        <a:off x="2951311" y="1563721"/>
        <a:ext cx="5164998" cy="1249028"/>
      </dsp:txXfrm>
    </dsp:sp>
    <dsp:sp modelId="{73278CD1-E68C-4E9B-962A-752565C1018C}">
      <dsp:nvSpPr>
        <dsp:cNvPr id="0" name=""/>
        <dsp:cNvSpPr/>
      </dsp:nvSpPr>
      <dsp:spPr>
        <a:xfrm flipV="1">
          <a:off x="288019" y="4680524"/>
          <a:ext cx="929058" cy="155926"/>
        </a:xfrm>
        <a:prstGeom prst="roundRect">
          <a:avLst/>
        </a:prstGeom>
        <a:noFill/>
        <a:ln w="425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26670" bIns="13335" numCol="1" spcCol="1270" anchor="ctr" anchorCtr="0">
          <a:noAutofit/>
        </a:bodyPr>
        <a:lstStyle/>
        <a:p>
          <a:pPr lvl="0" algn="ctr" defTabSz="311150" rtl="0">
            <a:lnSpc>
              <a:spcPct val="90000"/>
            </a:lnSpc>
            <a:spcBef>
              <a:spcPct val="0"/>
            </a:spcBef>
            <a:spcAft>
              <a:spcPct val="35000"/>
            </a:spcAft>
          </a:pPr>
          <a:endParaRPr lang="en-GB" sz="700" kern="1200" dirty="0"/>
        </a:p>
      </dsp:txBody>
      <dsp:txXfrm rot="10800000">
        <a:off x="295631" y="4688136"/>
        <a:ext cx="913834" cy="1407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F0F742-AD35-41A1-B968-827648B2D43D}">
      <dsp:nvSpPr>
        <dsp:cNvPr id="0" name=""/>
        <dsp:cNvSpPr/>
      </dsp:nvSpPr>
      <dsp:spPr>
        <a:xfrm>
          <a:off x="0" y="50296"/>
          <a:ext cx="2943319" cy="599064"/>
        </a:xfrm>
        <a:prstGeom prst="roundRect">
          <a:avLst/>
        </a:prstGeom>
        <a:solidFill>
          <a:schemeClr val="accent3">
            <a:alpha val="90000"/>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26670" bIns="13335" numCol="1" spcCol="1270" anchor="ctr" anchorCtr="0">
          <a:noAutofit/>
        </a:bodyPr>
        <a:lstStyle/>
        <a:p>
          <a:pPr lvl="0" algn="ctr" defTabSz="311150" rtl="0">
            <a:lnSpc>
              <a:spcPct val="90000"/>
            </a:lnSpc>
            <a:spcBef>
              <a:spcPct val="0"/>
            </a:spcBef>
            <a:spcAft>
              <a:spcPct val="35000"/>
            </a:spcAft>
          </a:pPr>
          <a:r>
            <a:rPr lang="en-GB" sz="700" b="1" i="1" kern="1200" dirty="0" smtClean="0"/>
            <a:t>1. </a:t>
          </a:r>
          <a:r>
            <a:rPr lang="en-GB" sz="1200" b="1" i="1" kern="1200" dirty="0" smtClean="0">
              <a:latin typeface="Arial" pitchFamily="34" charset="0"/>
              <a:cs typeface="Arial" pitchFamily="34" charset="0"/>
            </a:rPr>
            <a:t>Adequate equipment and infrastructure for </a:t>
          </a:r>
          <a:r>
            <a:rPr lang="en-GB" sz="1200" b="1" i="1" u="sng" kern="1200" dirty="0" smtClean="0">
              <a:latin typeface="Arial" pitchFamily="34" charset="0"/>
              <a:cs typeface="Arial" pitchFamily="34" charset="0"/>
            </a:rPr>
            <a:t>work integrated training </a:t>
          </a:r>
          <a:r>
            <a:rPr lang="en-GB" sz="1200" b="1" i="1" kern="1200" dirty="0" smtClean="0">
              <a:latin typeface="Arial" pitchFamily="34" charset="0"/>
              <a:cs typeface="Arial" pitchFamily="34" charset="0"/>
            </a:rPr>
            <a:t>of WMRs</a:t>
          </a:r>
        </a:p>
      </dsp:txBody>
      <dsp:txXfrm>
        <a:off x="29244" y="79540"/>
        <a:ext cx="2884831" cy="540576"/>
      </dsp:txXfrm>
    </dsp:sp>
    <dsp:sp modelId="{E1D02B3E-937C-4C1B-A676-15348FC5C24F}">
      <dsp:nvSpPr>
        <dsp:cNvPr id="0" name=""/>
        <dsp:cNvSpPr/>
      </dsp:nvSpPr>
      <dsp:spPr>
        <a:xfrm rot="5400000">
          <a:off x="5075373" y="-2132911"/>
          <a:ext cx="930305" cy="5286707"/>
        </a:xfrm>
        <a:prstGeom prst="round2SameRect">
          <a:avLst/>
        </a:prstGeom>
        <a:solidFill>
          <a:schemeClr val="accent3">
            <a:alpha val="90000"/>
            <a:tint val="40000"/>
            <a:hueOff val="0"/>
            <a:satOff val="0"/>
            <a:lumOff val="0"/>
            <a:alphaOff val="0"/>
          </a:schemeClr>
        </a:solidFill>
        <a:ln w="425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rtl="0">
            <a:lnSpc>
              <a:spcPct val="90000"/>
            </a:lnSpc>
            <a:spcBef>
              <a:spcPct val="0"/>
            </a:spcBef>
            <a:spcAft>
              <a:spcPct val="15000"/>
            </a:spcAft>
            <a:buChar char="••"/>
          </a:pPr>
          <a:r>
            <a:rPr lang="en-GB" sz="1400" kern="1200" noProof="0" dirty="0" smtClean="0">
              <a:latin typeface="Arial" pitchFamily="34" charset="0"/>
              <a:cs typeface="Arial" pitchFamily="34" charset="0"/>
            </a:rPr>
            <a:t>Training and mentoring systems for junior staff &amp; job entrants</a:t>
          </a:r>
          <a:endParaRPr lang="en-GB" sz="1400" kern="1200" noProof="0" dirty="0">
            <a:latin typeface="Arial" pitchFamily="34" charset="0"/>
            <a:cs typeface="Arial" pitchFamily="34" charset="0"/>
          </a:endParaRPr>
        </a:p>
        <a:p>
          <a:pPr marL="114300" lvl="1" indent="-114300" algn="l" defTabSz="622300" rtl="0">
            <a:lnSpc>
              <a:spcPct val="90000"/>
            </a:lnSpc>
            <a:spcBef>
              <a:spcPct val="0"/>
            </a:spcBef>
            <a:spcAft>
              <a:spcPct val="15000"/>
            </a:spcAft>
            <a:buChar char="••"/>
          </a:pPr>
          <a:r>
            <a:rPr lang="en-GB" sz="1400" kern="1200" noProof="0" dirty="0" smtClean="0">
              <a:latin typeface="Arial" pitchFamily="34" charset="0"/>
              <a:cs typeface="Arial" pitchFamily="34" charset="0"/>
            </a:rPr>
            <a:t>Field training units &amp; field training venues</a:t>
          </a:r>
          <a:endParaRPr lang="en-GB" sz="1400" kern="1200" noProof="0" dirty="0">
            <a:latin typeface="Arial" pitchFamily="34" charset="0"/>
            <a:cs typeface="Arial" pitchFamily="34" charset="0"/>
          </a:endParaRPr>
        </a:p>
        <a:p>
          <a:pPr marL="114300" lvl="1" indent="-114300" algn="l" defTabSz="622300" rtl="0">
            <a:lnSpc>
              <a:spcPct val="90000"/>
            </a:lnSpc>
            <a:spcBef>
              <a:spcPct val="0"/>
            </a:spcBef>
            <a:spcAft>
              <a:spcPct val="15000"/>
            </a:spcAft>
            <a:buChar char="••"/>
          </a:pPr>
          <a:r>
            <a:rPr lang="en-GB" sz="1400" kern="1200" noProof="0" dirty="0" smtClean="0">
              <a:latin typeface="Arial" pitchFamily="34" charset="0"/>
              <a:cs typeface="Arial" pitchFamily="34" charset="0"/>
            </a:rPr>
            <a:t>Set up, implementation and management support</a:t>
          </a:r>
          <a:endParaRPr lang="en-GB" sz="1400" kern="1200" noProof="0" dirty="0">
            <a:latin typeface="Arial" pitchFamily="34" charset="0"/>
            <a:cs typeface="Arial" pitchFamily="34" charset="0"/>
          </a:endParaRPr>
        </a:p>
        <a:p>
          <a:pPr marL="57150" lvl="1" indent="-57150" algn="l" defTabSz="311150" rtl="0">
            <a:lnSpc>
              <a:spcPct val="90000"/>
            </a:lnSpc>
            <a:spcBef>
              <a:spcPct val="0"/>
            </a:spcBef>
            <a:spcAft>
              <a:spcPct val="15000"/>
            </a:spcAft>
            <a:buChar char="••"/>
          </a:pPr>
          <a:endParaRPr lang="en-US" sz="700" kern="1200" dirty="0"/>
        </a:p>
      </dsp:txBody>
      <dsp:txXfrm rot="-5400000">
        <a:off x="2897172" y="90704"/>
        <a:ext cx="5241293" cy="839477"/>
      </dsp:txXfrm>
    </dsp:sp>
    <dsp:sp modelId="{354524F5-2FCD-4D2C-B909-D820E407F3AA}">
      <dsp:nvSpPr>
        <dsp:cNvPr id="0" name=""/>
        <dsp:cNvSpPr/>
      </dsp:nvSpPr>
      <dsp:spPr>
        <a:xfrm>
          <a:off x="0" y="2664296"/>
          <a:ext cx="2894408" cy="753458"/>
        </a:xfrm>
        <a:prstGeom prst="roundRect">
          <a:avLst/>
        </a:prstGeom>
        <a:solidFill>
          <a:schemeClr val="accent3">
            <a:alpha val="90000"/>
            <a:hueOff val="0"/>
            <a:satOff val="0"/>
            <a:lumOff val="0"/>
            <a:alphaOff val="-1000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26670" bIns="13335"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GB" sz="700" b="1" i="1" kern="1200" dirty="0" smtClean="0"/>
            <a:t>3. </a:t>
          </a:r>
          <a:r>
            <a:rPr lang="en-GB" sz="1200" b="1" i="1" kern="1200" dirty="0" smtClean="0">
              <a:latin typeface="Arial" pitchFamily="34" charset="0"/>
              <a:cs typeface="Arial" pitchFamily="34" charset="0"/>
            </a:rPr>
            <a:t>The efficiency, effectiveness and throughput of existing Training Institutions is enhanced</a:t>
          </a:r>
        </a:p>
        <a:p>
          <a:pPr lvl="0" algn="ctr" defTabSz="355600" rtl="0">
            <a:lnSpc>
              <a:spcPct val="90000"/>
            </a:lnSpc>
            <a:spcBef>
              <a:spcPct val="0"/>
            </a:spcBef>
            <a:spcAft>
              <a:spcPct val="35000"/>
            </a:spcAft>
          </a:pPr>
          <a:endParaRPr lang="en-US" sz="700" kern="1200" dirty="0"/>
        </a:p>
      </dsp:txBody>
      <dsp:txXfrm>
        <a:off x="36781" y="2701077"/>
        <a:ext cx="2820846" cy="679896"/>
      </dsp:txXfrm>
    </dsp:sp>
    <dsp:sp modelId="{20199860-34AC-499B-8F3A-C833456A4D34}">
      <dsp:nvSpPr>
        <dsp:cNvPr id="0" name=""/>
        <dsp:cNvSpPr/>
      </dsp:nvSpPr>
      <dsp:spPr>
        <a:xfrm rot="5400000">
          <a:off x="4956316" y="753248"/>
          <a:ext cx="1172500" cy="5282626"/>
        </a:xfrm>
        <a:prstGeom prst="round2SameRect">
          <a:avLst/>
        </a:prstGeom>
        <a:solidFill>
          <a:schemeClr val="accent3">
            <a:alpha val="90000"/>
            <a:tint val="40000"/>
            <a:hueOff val="0"/>
            <a:satOff val="0"/>
            <a:lumOff val="0"/>
            <a:alphaOff val="0"/>
          </a:schemeClr>
        </a:solidFill>
        <a:ln w="425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rtl="0">
            <a:lnSpc>
              <a:spcPct val="90000"/>
            </a:lnSpc>
            <a:spcBef>
              <a:spcPct val="0"/>
            </a:spcBef>
            <a:spcAft>
              <a:spcPct val="15000"/>
            </a:spcAft>
            <a:buChar char="••"/>
          </a:pPr>
          <a:r>
            <a:rPr lang="en-GB" sz="1400" kern="1200" noProof="0" dirty="0" smtClean="0">
              <a:latin typeface="Arial" pitchFamily="34" charset="0"/>
              <a:cs typeface="Arial" pitchFamily="34" charset="0"/>
            </a:rPr>
            <a:t>Upgrade infrastructure and equipment of TIs operating at full capacity</a:t>
          </a:r>
        </a:p>
        <a:p>
          <a:pPr marL="114300" lvl="1" indent="-114300" algn="l" defTabSz="622300" rtl="0">
            <a:lnSpc>
              <a:spcPct val="90000"/>
            </a:lnSpc>
            <a:spcBef>
              <a:spcPct val="0"/>
            </a:spcBef>
            <a:spcAft>
              <a:spcPct val="15000"/>
            </a:spcAft>
            <a:buChar char="••"/>
          </a:pPr>
          <a:r>
            <a:rPr lang="en-GB" sz="1400" kern="1200" noProof="0" dirty="0" smtClean="0">
              <a:latin typeface="Arial" pitchFamily="34" charset="0"/>
              <a:cs typeface="Arial" pitchFamily="34" charset="0"/>
            </a:rPr>
            <a:t>Elaborate business plans for TIs operating below capacity and redesign infrastructure</a:t>
          </a:r>
        </a:p>
        <a:p>
          <a:pPr marL="114300" lvl="1" indent="-114300" algn="l" defTabSz="622300" rtl="0">
            <a:lnSpc>
              <a:spcPct val="90000"/>
            </a:lnSpc>
            <a:spcBef>
              <a:spcPct val="0"/>
            </a:spcBef>
            <a:spcAft>
              <a:spcPct val="15000"/>
            </a:spcAft>
            <a:buChar char="••"/>
          </a:pPr>
          <a:r>
            <a:rPr lang="en-GB" sz="1400" kern="1200" noProof="0" dirty="0" smtClean="0">
              <a:latin typeface="Arial" pitchFamily="34" charset="0"/>
              <a:cs typeface="Arial" pitchFamily="34" charset="0"/>
            </a:rPr>
            <a:t>Invest into Training of Trainer System</a:t>
          </a:r>
        </a:p>
        <a:p>
          <a:pPr marL="114300" lvl="1" indent="-114300" algn="l" defTabSz="622300" rtl="0">
            <a:lnSpc>
              <a:spcPct val="90000"/>
            </a:lnSpc>
            <a:spcBef>
              <a:spcPct val="0"/>
            </a:spcBef>
            <a:spcAft>
              <a:spcPct val="15000"/>
            </a:spcAft>
            <a:buChar char="••"/>
          </a:pPr>
          <a:r>
            <a:rPr lang="en-GB" sz="1400" kern="1200" noProof="0" dirty="0" smtClean="0">
              <a:latin typeface="Arial" pitchFamily="34" charset="0"/>
              <a:cs typeface="Arial" pitchFamily="34" charset="0"/>
            </a:rPr>
            <a:t>Develop Funding mechanisms</a:t>
          </a:r>
        </a:p>
      </dsp:txBody>
      <dsp:txXfrm rot="-5400000">
        <a:off x="2901254" y="2865548"/>
        <a:ext cx="5225389" cy="1058026"/>
      </dsp:txXfrm>
    </dsp:sp>
    <dsp:sp modelId="{53936911-C12A-4EF2-8478-A7ED6E9F0935}">
      <dsp:nvSpPr>
        <dsp:cNvPr id="0" name=""/>
        <dsp:cNvSpPr/>
      </dsp:nvSpPr>
      <dsp:spPr>
        <a:xfrm>
          <a:off x="0" y="1298914"/>
          <a:ext cx="2900162" cy="622806"/>
        </a:xfrm>
        <a:prstGeom prst="roundRect">
          <a:avLst/>
        </a:prstGeom>
        <a:solidFill>
          <a:schemeClr val="accent3">
            <a:alpha val="90000"/>
            <a:hueOff val="0"/>
            <a:satOff val="0"/>
            <a:lumOff val="0"/>
            <a:alphaOff val="-2000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26670" bIns="13335"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GB" sz="700" b="1" i="1" kern="1200" dirty="0" smtClean="0"/>
            <a:t>2</a:t>
          </a:r>
          <a:r>
            <a:rPr lang="en-GB" sz="1200" b="1" i="1" kern="1200" dirty="0" smtClean="0">
              <a:latin typeface="Arial" pitchFamily="34" charset="0"/>
              <a:cs typeface="Arial" pitchFamily="34" charset="0"/>
            </a:rPr>
            <a:t>. Continuous support systems are established to provide work place related knowledge on demand</a:t>
          </a:r>
        </a:p>
        <a:p>
          <a:pPr lvl="0" algn="ctr" defTabSz="355600" rtl="0">
            <a:lnSpc>
              <a:spcPct val="90000"/>
            </a:lnSpc>
            <a:spcBef>
              <a:spcPct val="0"/>
            </a:spcBef>
            <a:spcAft>
              <a:spcPct val="35000"/>
            </a:spcAft>
          </a:pPr>
          <a:endParaRPr lang="en-US" sz="700" kern="1200" dirty="0"/>
        </a:p>
      </dsp:txBody>
      <dsp:txXfrm>
        <a:off x="30403" y="1329317"/>
        <a:ext cx="2839356" cy="562000"/>
      </dsp:txXfrm>
    </dsp:sp>
    <dsp:sp modelId="{82C2BE6F-4107-4BFC-AF0B-1E8E15901F1A}">
      <dsp:nvSpPr>
        <dsp:cNvPr id="0" name=""/>
        <dsp:cNvSpPr/>
      </dsp:nvSpPr>
      <dsp:spPr>
        <a:xfrm rot="5400000">
          <a:off x="4835378" y="-690189"/>
          <a:ext cx="1462786" cy="5232568"/>
        </a:xfrm>
        <a:prstGeom prst="round2SameRect">
          <a:avLst/>
        </a:prstGeom>
        <a:solidFill>
          <a:schemeClr val="accent3">
            <a:alpha val="90000"/>
            <a:tint val="40000"/>
            <a:hueOff val="0"/>
            <a:satOff val="0"/>
            <a:lumOff val="0"/>
            <a:alphaOff val="0"/>
          </a:schemeClr>
        </a:solidFill>
        <a:ln w="425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rtl="0">
            <a:lnSpc>
              <a:spcPct val="90000"/>
            </a:lnSpc>
            <a:spcBef>
              <a:spcPct val="0"/>
            </a:spcBef>
            <a:spcAft>
              <a:spcPct val="15000"/>
            </a:spcAft>
            <a:buChar char="••"/>
          </a:pPr>
          <a:r>
            <a:rPr lang="en-GB" sz="1400" kern="1200" noProof="0" dirty="0" smtClean="0">
              <a:latin typeface="Arial" pitchFamily="34" charset="0"/>
              <a:cs typeface="Arial" pitchFamily="34" charset="0"/>
            </a:rPr>
            <a:t>Peer based learning systems and help desks for all WMR levels</a:t>
          </a:r>
        </a:p>
        <a:p>
          <a:pPr marL="114300" lvl="1" indent="-114300" algn="l" defTabSz="622300" rtl="0">
            <a:lnSpc>
              <a:spcPct val="90000"/>
            </a:lnSpc>
            <a:spcBef>
              <a:spcPct val="0"/>
            </a:spcBef>
            <a:spcAft>
              <a:spcPct val="15000"/>
            </a:spcAft>
            <a:buChar char="••"/>
          </a:pPr>
          <a:r>
            <a:rPr lang="en-GB" sz="1400" kern="1200" noProof="0" dirty="0" smtClean="0">
              <a:latin typeface="Arial" pitchFamily="34" charset="0"/>
              <a:cs typeface="Arial" pitchFamily="34" charset="0"/>
            </a:rPr>
            <a:t>Systems for needs driven continuous adaptation and update of curricula, including performance based assessments</a:t>
          </a:r>
        </a:p>
        <a:p>
          <a:pPr marL="114300" lvl="1" indent="-114300" algn="l" defTabSz="622300" rtl="0">
            <a:lnSpc>
              <a:spcPct val="90000"/>
            </a:lnSpc>
            <a:spcBef>
              <a:spcPct val="0"/>
            </a:spcBef>
            <a:spcAft>
              <a:spcPct val="15000"/>
            </a:spcAft>
            <a:buChar char="••"/>
          </a:pPr>
          <a:r>
            <a:rPr lang="en-GB" sz="1400" kern="1200" noProof="0" dirty="0" smtClean="0">
              <a:latin typeface="Arial" pitchFamily="34" charset="0"/>
              <a:cs typeface="Arial" pitchFamily="34" charset="0"/>
            </a:rPr>
            <a:t>Work oriented qualification on managing complex processes and strategy implementation</a:t>
          </a:r>
        </a:p>
      </dsp:txBody>
      <dsp:txXfrm rot="-5400000">
        <a:off x="2950488" y="1266108"/>
        <a:ext cx="5161161" cy="1319972"/>
      </dsp:txXfrm>
    </dsp:sp>
    <dsp:sp modelId="{73278CD1-E68C-4E9B-962A-752565C1018C}">
      <dsp:nvSpPr>
        <dsp:cNvPr id="0" name=""/>
        <dsp:cNvSpPr/>
      </dsp:nvSpPr>
      <dsp:spPr>
        <a:xfrm flipV="1">
          <a:off x="284569" y="3487836"/>
          <a:ext cx="929058" cy="17410"/>
        </a:xfrm>
        <a:prstGeom prst="roundRect">
          <a:avLst/>
        </a:prstGeom>
        <a:noFill/>
        <a:ln w="425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9525" rIns="19050" bIns="9525" numCol="1" spcCol="1270" anchor="ctr" anchorCtr="0">
          <a:noAutofit/>
        </a:bodyPr>
        <a:lstStyle/>
        <a:p>
          <a:pPr lvl="0" algn="ctr" defTabSz="222250" rtl="0">
            <a:lnSpc>
              <a:spcPct val="90000"/>
            </a:lnSpc>
            <a:spcBef>
              <a:spcPct val="0"/>
            </a:spcBef>
            <a:spcAft>
              <a:spcPct val="35000"/>
            </a:spcAft>
          </a:pPr>
          <a:endParaRPr lang="en-GB" sz="500" kern="1200" dirty="0"/>
        </a:p>
      </dsp:txBody>
      <dsp:txXfrm rot="10800000">
        <a:off x="285419" y="3488686"/>
        <a:ext cx="927358" cy="15710"/>
      </dsp:txXfrm>
    </dsp:sp>
    <dsp:sp modelId="{C76F78DF-BC4C-45C2-997B-C64DB05E2D8E}">
      <dsp:nvSpPr>
        <dsp:cNvPr id="0" name=""/>
        <dsp:cNvSpPr/>
      </dsp:nvSpPr>
      <dsp:spPr>
        <a:xfrm>
          <a:off x="0" y="4176464"/>
          <a:ext cx="2958448" cy="852189"/>
        </a:xfrm>
        <a:prstGeom prst="roundRect">
          <a:avLst/>
        </a:prstGeom>
        <a:solidFill>
          <a:schemeClr val="accent3">
            <a:alpha val="90000"/>
            <a:hueOff val="0"/>
            <a:satOff val="0"/>
            <a:lumOff val="0"/>
            <a:alphaOff val="-4000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26670" bIns="13335" numCol="1" spcCol="1270" anchor="ctr" anchorCtr="0">
          <a:noAutofit/>
        </a:bodyPr>
        <a:lstStyle/>
        <a:p>
          <a:pPr marR="0" lvl="0" algn="ctr" defTabSz="311150" rtl="0" eaLnBrk="1" fontAlgn="auto" latinLnBrk="0" hangingPunct="1">
            <a:lnSpc>
              <a:spcPct val="90000"/>
            </a:lnSpc>
            <a:spcBef>
              <a:spcPct val="0"/>
            </a:spcBef>
            <a:spcAft>
              <a:spcPct val="35000"/>
            </a:spcAft>
            <a:buClrTx/>
            <a:buSzTx/>
            <a:buFontTx/>
            <a:tabLst/>
            <a:defRPr/>
          </a:pPr>
          <a:r>
            <a:rPr lang="en-GB" sz="700" b="1" i="1" kern="1200" dirty="0" smtClean="0"/>
            <a:t>4. </a:t>
          </a:r>
          <a:r>
            <a:rPr lang="en-GB" sz="1200" b="1" i="1" kern="1200" dirty="0" smtClean="0">
              <a:latin typeface="Arial" pitchFamily="34" charset="0"/>
              <a:cs typeface="Arial" pitchFamily="34" charset="0"/>
            </a:rPr>
            <a:t>Work place skills needed to ensure core functions of TFCA management are provided to WMRs, CBOs and staff from related sectors</a:t>
          </a:r>
        </a:p>
        <a:p>
          <a:pPr lvl="0" algn="ctr" defTabSz="311150" rtl="0">
            <a:lnSpc>
              <a:spcPct val="90000"/>
            </a:lnSpc>
            <a:spcBef>
              <a:spcPct val="0"/>
            </a:spcBef>
            <a:spcAft>
              <a:spcPct val="35000"/>
            </a:spcAft>
          </a:pPr>
          <a:endParaRPr lang="en-US" sz="700" kern="1200" dirty="0"/>
        </a:p>
      </dsp:txBody>
      <dsp:txXfrm>
        <a:off x="41600" y="4218064"/>
        <a:ext cx="2875248" cy="76898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de-DE"/>
          </a:p>
        </p:txBody>
      </p:sp>
      <p:sp>
        <p:nvSpPr>
          <p:cNvPr id="3" name="Datumsplatzhalt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3F90CCDA-E567-4D72-9764-106042F01652}" type="datetimeFigureOut">
              <a:rPr lang="de-DE"/>
              <a:pPr>
                <a:defRPr/>
              </a:pPr>
              <a:t>06.11.2017</a:t>
            </a:fld>
            <a:endParaRPr lang="de-DE"/>
          </a:p>
        </p:txBody>
      </p:sp>
      <p:sp>
        <p:nvSpPr>
          <p:cNvPr id="4" name="Fußzeilenplatzhalt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de-DE"/>
          </a:p>
        </p:txBody>
      </p:sp>
      <p:sp>
        <p:nvSpPr>
          <p:cNvPr id="5" name="Foliennummernplatzhalt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FF7F6A04-0793-4AAA-A9B3-80C92AFB3F4E}" type="slidenum">
              <a:rPr lang="de-DE"/>
              <a:pPr>
                <a:defRPr/>
              </a:pPr>
              <a:t>‹#›</a:t>
            </a:fld>
            <a:endParaRPr lang="de-DE"/>
          </a:p>
        </p:txBody>
      </p:sp>
    </p:spTree>
    <p:extLst>
      <p:ext uri="{BB962C8B-B14F-4D97-AF65-F5344CB8AC3E}">
        <p14:creationId xmlns:p14="http://schemas.microsoft.com/office/powerpoint/2010/main" val="39585330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de-DE"/>
          </a:p>
        </p:txBody>
      </p:sp>
      <p:sp>
        <p:nvSpPr>
          <p:cNvPr id="3" name="Datumsplatzhalter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05E7B631-AAA4-4797-B9AD-C03EA7B6207F}" type="datetimeFigureOut">
              <a:rPr lang="de-DE"/>
              <a:pPr>
                <a:defRPr/>
              </a:pPr>
              <a:t>06.11.2017</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DE" noProof="0"/>
          </a:p>
        </p:txBody>
      </p:sp>
      <p:sp>
        <p:nvSpPr>
          <p:cNvPr id="6" name="Fußzeilenplatzhalt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de-DE"/>
          </a:p>
        </p:txBody>
      </p:sp>
      <p:sp>
        <p:nvSpPr>
          <p:cNvPr id="7" name="Foliennummernplatzhalt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C7633C2B-4E3A-4B64-80C1-097A81B1294C}" type="slidenum">
              <a:rPr lang="de-DE"/>
              <a:pPr>
                <a:defRPr/>
              </a:pPr>
              <a:t>‹#›</a:t>
            </a:fld>
            <a:endParaRPr lang="de-DE"/>
          </a:p>
        </p:txBody>
      </p:sp>
    </p:spTree>
    <p:extLst>
      <p:ext uri="{BB962C8B-B14F-4D97-AF65-F5344CB8AC3E}">
        <p14:creationId xmlns:p14="http://schemas.microsoft.com/office/powerpoint/2010/main" val="96441113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Abgerundetes Rechteck 1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Abgerundetes Rechteck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Titel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de-DE" smtClean="0"/>
              <a:t>Titelmasterformat durch Klicken bearbeiten</a:t>
            </a:r>
            <a:endParaRPr lang="en-US"/>
          </a:p>
        </p:txBody>
      </p:sp>
      <p:sp>
        <p:nvSpPr>
          <p:cNvPr id="20" name="Untertitel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de-DE" smtClean="0"/>
              <a:t>Formatvorlage des Untertitelmasters durch Klicken bearbeiten</a:t>
            </a:r>
            <a:endParaRPr lang="en-US"/>
          </a:p>
        </p:txBody>
      </p:sp>
      <p:sp>
        <p:nvSpPr>
          <p:cNvPr id="7" name="Datumsplatzhalter 18"/>
          <p:cNvSpPr>
            <a:spLocks noGrp="1"/>
          </p:cNvSpPr>
          <p:nvPr>
            <p:ph type="dt" sz="half" idx="10"/>
          </p:nvPr>
        </p:nvSpPr>
        <p:spPr/>
        <p:txBody>
          <a:bodyPr/>
          <a:lstStyle>
            <a:lvl1pPr>
              <a:defRPr/>
            </a:lvl1pPr>
            <a:extLst/>
          </a:lstStyle>
          <a:p>
            <a:pPr>
              <a:defRPr/>
            </a:pPr>
            <a:fld id="{4AF9BF2D-D95A-4295-AB4B-8B44E9299E9E}" type="datetime1">
              <a:rPr lang="en-ZA"/>
              <a:pPr>
                <a:defRPr/>
              </a:pPr>
              <a:t>2017/11/06</a:t>
            </a:fld>
            <a:endParaRPr lang="de-DE"/>
          </a:p>
        </p:txBody>
      </p:sp>
      <p:sp>
        <p:nvSpPr>
          <p:cNvPr id="8" name="Fußzeilenplatzhalter 7"/>
          <p:cNvSpPr>
            <a:spLocks noGrp="1"/>
          </p:cNvSpPr>
          <p:nvPr>
            <p:ph type="ftr" sz="quarter" idx="11"/>
          </p:nvPr>
        </p:nvSpPr>
        <p:spPr/>
        <p:txBody>
          <a:bodyPr/>
          <a:lstStyle>
            <a:lvl1pPr>
              <a:defRPr/>
            </a:lvl1pPr>
            <a:extLst/>
          </a:lstStyle>
          <a:p>
            <a:pPr>
              <a:defRPr/>
            </a:pPr>
            <a:r>
              <a:rPr lang="en-US"/>
              <a:t>Draft elaborated by Susanne Pecher; views  expressed do not necessarily reflect those of SADC, KfW, GIZ, WWF</a:t>
            </a:r>
            <a:endParaRPr lang="de-DE"/>
          </a:p>
        </p:txBody>
      </p:sp>
      <p:sp>
        <p:nvSpPr>
          <p:cNvPr id="9" name="Foliennummernplatzhalter 10"/>
          <p:cNvSpPr>
            <a:spLocks noGrp="1"/>
          </p:cNvSpPr>
          <p:nvPr>
            <p:ph type="sldNum" sz="quarter" idx="12"/>
          </p:nvPr>
        </p:nvSpPr>
        <p:spPr/>
        <p:txBody>
          <a:bodyPr/>
          <a:lstStyle>
            <a:lvl1pPr>
              <a:defRPr/>
            </a:lvl1pPr>
            <a:extLst/>
          </a:lstStyle>
          <a:p>
            <a:pPr>
              <a:defRPr/>
            </a:pPr>
            <a:fld id="{2591AF96-34DC-45D4-AF2D-DBBB2570EE55}" type="slidenum">
              <a:rPr lang="de-DE"/>
              <a:pPr>
                <a:defRPr/>
              </a:pPr>
              <a:t>‹#›</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502920" y="4983480"/>
            <a:ext cx="8183880" cy="1051560"/>
          </a:xfrm>
        </p:spPr>
        <p:txBody>
          <a:bodyPr/>
          <a:lstStyle>
            <a:extLs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502920" y="530352"/>
            <a:ext cx="8183880" cy="4187952"/>
          </a:xfrm>
        </p:spPr>
        <p:txBody>
          <a:bodyPr vert="eaVert"/>
          <a:lstStyle>
            <a:extLs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24"/>
          <p:cNvSpPr>
            <a:spLocks noGrp="1"/>
          </p:cNvSpPr>
          <p:nvPr>
            <p:ph type="dt" sz="half" idx="10"/>
          </p:nvPr>
        </p:nvSpPr>
        <p:spPr/>
        <p:txBody>
          <a:bodyPr/>
          <a:lstStyle>
            <a:lvl1pPr>
              <a:defRPr/>
            </a:lvl1pPr>
          </a:lstStyle>
          <a:p>
            <a:pPr>
              <a:defRPr/>
            </a:pPr>
            <a:fld id="{AF56C068-BCD9-4237-98F8-655B1708E6FD}" type="datetime1">
              <a:rPr lang="en-ZA"/>
              <a:pPr>
                <a:defRPr/>
              </a:pPr>
              <a:t>2017/11/06</a:t>
            </a:fld>
            <a:endParaRPr lang="de-DE"/>
          </a:p>
        </p:txBody>
      </p:sp>
      <p:sp>
        <p:nvSpPr>
          <p:cNvPr id="5" name="Fußzeilenplatzhalter 17"/>
          <p:cNvSpPr>
            <a:spLocks noGrp="1"/>
          </p:cNvSpPr>
          <p:nvPr>
            <p:ph type="ftr" sz="quarter" idx="11"/>
          </p:nvPr>
        </p:nvSpPr>
        <p:spPr/>
        <p:txBody>
          <a:bodyPr/>
          <a:lstStyle>
            <a:lvl1pPr>
              <a:defRPr/>
            </a:lvl1pPr>
          </a:lstStyle>
          <a:p>
            <a:pPr>
              <a:defRPr/>
            </a:pPr>
            <a:r>
              <a:rPr lang="en-US"/>
              <a:t>Draft elaborated by Susanne Pecher; views  expressed do not necessarily reflect those of SADC, KfW, GIZ, WWF</a:t>
            </a:r>
            <a:endParaRPr lang="de-DE"/>
          </a:p>
        </p:txBody>
      </p:sp>
      <p:sp>
        <p:nvSpPr>
          <p:cNvPr id="6" name="Foliennummernplatzhalter 4"/>
          <p:cNvSpPr>
            <a:spLocks noGrp="1"/>
          </p:cNvSpPr>
          <p:nvPr>
            <p:ph type="sldNum" sz="quarter" idx="12"/>
          </p:nvPr>
        </p:nvSpPr>
        <p:spPr/>
        <p:txBody>
          <a:bodyPr/>
          <a:lstStyle>
            <a:lvl1pPr>
              <a:defRPr/>
            </a:lvl1pPr>
          </a:lstStyle>
          <a:p>
            <a:pPr>
              <a:defRPr/>
            </a:pPr>
            <a:fld id="{C75C8642-DF51-41B2-81D8-ADE08F00B0FA}" type="slidenum">
              <a:rPr lang="de-DE"/>
              <a:pPr>
                <a:defRPr/>
              </a:pPr>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533404"/>
            <a:ext cx="1981200" cy="5257799"/>
          </a:xfrm>
        </p:spPr>
        <p:txBody>
          <a:bodyPr vert="eaVert"/>
          <a:lstStyle>
            <a:extLs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533400" y="533402"/>
            <a:ext cx="5943600" cy="5257801"/>
          </a:xfrm>
        </p:spPr>
        <p:txBody>
          <a:bodyPr vert="eaVert"/>
          <a:lstStyle>
            <a:extLs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24"/>
          <p:cNvSpPr>
            <a:spLocks noGrp="1"/>
          </p:cNvSpPr>
          <p:nvPr>
            <p:ph type="dt" sz="half" idx="10"/>
          </p:nvPr>
        </p:nvSpPr>
        <p:spPr/>
        <p:txBody>
          <a:bodyPr/>
          <a:lstStyle>
            <a:lvl1pPr>
              <a:defRPr/>
            </a:lvl1pPr>
          </a:lstStyle>
          <a:p>
            <a:pPr>
              <a:defRPr/>
            </a:pPr>
            <a:fld id="{67E08AFD-9104-4DCD-9161-410A1842FAF3}" type="datetime1">
              <a:rPr lang="en-ZA"/>
              <a:pPr>
                <a:defRPr/>
              </a:pPr>
              <a:t>2017/11/06</a:t>
            </a:fld>
            <a:endParaRPr lang="de-DE"/>
          </a:p>
        </p:txBody>
      </p:sp>
      <p:sp>
        <p:nvSpPr>
          <p:cNvPr id="5" name="Fußzeilenplatzhalter 17"/>
          <p:cNvSpPr>
            <a:spLocks noGrp="1"/>
          </p:cNvSpPr>
          <p:nvPr>
            <p:ph type="ftr" sz="quarter" idx="11"/>
          </p:nvPr>
        </p:nvSpPr>
        <p:spPr/>
        <p:txBody>
          <a:bodyPr/>
          <a:lstStyle>
            <a:lvl1pPr>
              <a:defRPr/>
            </a:lvl1pPr>
          </a:lstStyle>
          <a:p>
            <a:pPr>
              <a:defRPr/>
            </a:pPr>
            <a:r>
              <a:rPr lang="en-US"/>
              <a:t>Draft elaborated by Susanne Pecher; views  expressed do not necessarily reflect those of SADC, KfW, GIZ, WWF</a:t>
            </a:r>
            <a:endParaRPr lang="de-DE"/>
          </a:p>
        </p:txBody>
      </p:sp>
      <p:sp>
        <p:nvSpPr>
          <p:cNvPr id="6" name="Foliennummernplatzhalter 4"/>
          <p:cNvSpPr>
            <a:spLocks noGrp="1"/>
          </p:cNvSpPr>
          <p:nvPr>
            <p:ph type="sldNum" sz="quarter" idx="12"/>
          </p:nvPr>
        </p:nvSpPr>
        <p:spPr/>
        <p:txBody>
          <a:bodyPr/>
          <a:lstStyle>
            <a:lvl1pPr>
              <a:defRPr/>
            </a:lvl1pPr>
          </a:lstStyle>
          <a:p>
            <a:pPr>
              <a:defRPr/>
            </a:pPr>
            <a:fld id="{A90AEAB9-3003-48A8-A961-E3FCA23C1B87}" type="slidenum">
              <a:rPr lang="de-DE"/>
              <a:pPr>
                <a:defRPr/>
              </a:pPr>
              <a:t>‹#›</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02920" y="4983480"/>
            <a:ext cx="8183880" cy="1051560"/>
          </a:xfrm>
        </p:spPr>
        <p:txBody>
          <a:bodyPr/>
          <a:lstStyle>
            <a:extLst/>
          </a:lstStyle>
          <a:p>
            <a:r>
              <a:rPr lang="de-DE" smtClean="0"/>
              <a:t>Titelmasterformat durch Klicken bearbeiten</a:t>
            </a:r>
            <a:endParaRPr lang="en-US"/>
          </a:p>
        </p:txBody>
      </p:sp>
      <p:sp>
        <p:nvSpPr>
          <p:cNvPr id="3" name="Inhaltsplatzhalter 2"/>
          <p:cNvSpPr>
            <a:spLocks noGrp="1"/>
          </p:cNvSpPr>
          <p:nvPr>
            <p:ph idx="1"/>
          </p:nvPr>
        </p:nvSpPr>
        <p:spPr>
          <a:xfrm>
            <a:off x="502920" y="530352"/>
            <a:ext cx="8183880" cy="4187952"/>
          </a:xfrm>
        </p:spPr>
        <p:txBody>
          <a:bodyPr/>
          <a:lstStyle>
            <a:extLs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24"/>
          <p:cNvSpPr>
            <a:spLocks noGrp="1"/>
          </p:cNvSpPr>
          <p:nvPr>
            <p:ph type="dt" sz="half" idx="10"/>
          </p:nvPr>
        </p:nvSpPr>
        <p:spPr/>
        <p:txBody>
          <a:bodyPr/>
          <a:lstStyle>
            <a:lvl1pPr>
              <a:defRPr/>
            </a:lvl1pPr>
          </a:lstStyle>
          <a:p>
            <a:pPr>
              <a:defRPr/>
            </a:pPr>
            <a:fld id="{D77EAE08-189D-4538-B506-59B9A27F77A5}" type="datetime1">
              <a:rPr lang="en-ZA"/>
              <a:pPr>
                <a:defRPr/>
              </a:pPr>
              <a:t>2017/11/06</a:t>
            </a:fld>
            <a:endParaRPr lang="de-DE"/>
          </a:p>
        </p:txBody>
      </p:sp>
      <p:sp>
        <p:nvSpPr>
          <p:cNvPr id="5" name="Fußzeilenplatzhalter 17"/>
          <p:cNvSpPr>
            <a:spLocks noGrp="1"/>
          </p:cNvSpPr>
          <p:nvPr>
            <p:ph type="ftr" sz="quarter" idx="11"/>
          </p:nvPr>
        </p:nvSpPr>
        <p:spPr/>
        <p:txBody>
          <a:bodyPr/>
          <a:lstStyle>
            <a:lvl1pPr>
              <a:defRPr/>
            </a:lvl1pPr>
          </a:lstStyle>
          <a:p>
            <a:pPr>
              <a:defRPr/>
            </a:pPr>
            <a:r>
              <a:rPr lang="en-US"/>
              <a:t>Draft elaborated by Susanne Pecher; views  expressed do not necessarily reflect those of SADC, KfW, GIZ, WWF</a:t>
            </a:r>
            <a:endParaRPr lang="de-DE"/>
          </a:p>
        </p:txBody>
      </p:sp>
      <p:sp>
        <p:nvSpPr>
          <p:cNvPr id="6" name="Foliennummernplatzhalter 4"/>
          <p:cNvSpPr>
            <a:spLocks noGrp="1"/>
          </p:cNvSpPr>
          <p:nvPr>
            <p:ph type="sldNum" sz="quarter" idx="12"/>
          </p:nvPr>
        </p:nvSpPr>
        <p:spPr/>
        <p:txBody>
          <a:bodyPr/>
          <a:lstStyle>
            <a:lvl1pPr>
              <a:defRPr/>
            </a:lvl1pPr>
          </a:lstStyle>
          <a:p>
            <a:pPr>
              <a:defRPr/>
            </a:pPr>
            <a:fld id="{F17772F9-5BC0-4667-9E50-877E17A54ABB}" type="slidenum">
              <a:rPr lang="de-DE"/>
              <a:pPr>
                <a:defRPr/>
              </a:pPr>
              <a:t>‹#›</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p:spTree>
      <p:nvGrpSpPr>
        <p:cNvPr id="1" name=""/>
        <p:cNvGrpSpPr/>
        <p:nvPr/>
      </p:nvGrpSpPr>
      <p:grpSpPr>
        <a:xfrm>
          <a:off x="0" y="0"/>
          <a:ext cx="0" cy="0"/>
          <a:chOff x="0" y="0"/>
          <a:chExt cx="0" cy="0"/>
        </a:xfrm>
      </p:grpSpPr>
      <p:sp>
        <p:nvSpPr>
          <p:cNvPr id="4" name="Abgerundetes Rechteck 1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Abgerundetes Rechteck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el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de-DE" smtClean="0"/>
              <a:t>Titelmasterformat durch Klicken bearbeiten</a:t>
            </a:r>
            <a:endParaRPr lang="en-US"/>
          </a:p>
        </p:txBody>
      </p:sp>
      <p:sp>
        <p:nvSpPr>
          <p:cNvPr id="3" name="Textplatzhalter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de-DE" smtClean="0"/>
              <a:t>Textmasterformate durch Klicken bearbeiten</a:t>
            </a:r>
          </a:p>
        </p:txBody>
      </p:sp>
      <p:sp>
        <p:nvSpPr>
          <p:cNvPr id="6" name="Datumsplatzhalter 3"/>
          <p:cNvSpPr>
            <a:spLocks noGrp="1"/>
          </p:cNvSpPr>
          <p:nvPr>
            <p:ph type="dt" sz="half" idx="10"/>
          </p:nvPr>
        </p:nvSpPr>
        <p:spPr/>
        <p:txBody>
          <a:bodyPr/>
          <a:lstStyle>
            <a:lvl1pPr>
              <a:defRPr/>
            </a:lvl1pPr>
            <a:extLst/>
          </a:lstStyle>
          <a:p>
            <a:pPr>
              <a:defRPr/>
            </a:pPr>
            <a:fld id="{C12AFC59-E615-449C-82DA-8BD345D57655}" type="datetime1">
              <a:rPr lang="en-ZA"/>
              <a:pPr>
                <a:defRPr/>
              </a:pPr>
              <a:t>2017/11/06</a:t>
            </a:fld>
            <a:endParaRPr lang="de-DE"/>
          </a:p>
        </p:txBody>
      </p:sp>
      <p:sp>
        <p:nvSpPr>
          <p:cNvPr id="7" name="Fußzeilenplatzhalter 4"/>
          <p:cNvSpPr>
            <a:spLocks noGrp="1"/>
          </p:cNvSpPr>
          <p:nvPr>
            <p:ph type="ftr" sz="quarter" idx="11"/>
          </p:nvPr>
        </p:nvSpPr>
        <p:spPr/>
        <p:txBody>
          <a:bodyPr/>
          <a:lstStyle>
            <a:lvl1pPr>
              <a:defRPr/>
            </a:lvl1pPr>
            <a:extLst/>
          </a:lstStyle>
          <a:p>
            <a:pPr>
              <a:defRPr/>
            </a:pPr>
            <a:r>
              <a:rPr lang="en-US"/>
              <a:t>Draft elaborated by Susanne Pecher; views  expressed do not necessarily reflect those of SADC, KfW, GIZ, WWF</a:t>
            </a:r>
            <a:endParaRPr lang="de-DE"/>
          </a:p>
        </p:txBody>
      </p:sp>
      <p:sp>
        <p:nvSpPr>
          <p:cNvPr id="8" name="Foliennummernplatzhalter 5"/>
          <p:cNvSpPr>
            <a:spLocks noGrp="1"/>
          </p:cNvSpPr>
          <p:nvPr>
            <p:ph type="sldNum" sz="quarter" idx="12"/>
          </p:nvPr>
        </p:nvSpPr>
        <p:spPr/>
        <p:txBody>
          <a:bodyPr/>
          <a:lstStyle>
            <a:lvl1pPr>
              <a:defRPr/>
            </a:lvl1pPr>
            <a:extLst/>
          </a:lstStyle>
          <a:p>
            <a:pPr>
              <a:defRPr/>
            </a:pPr>
            <a:fld id="{92F70DBB-8F49-46BF-8781-C8CA5BBB1914}" type="slidenum">
              <a:rPr lang="de-DE"/>
              <a:pPr>
                <a:defRPr/>
              </a:pPr>
              <a:t>‹#›</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lang="de-DE" smtClean="0"/>
              <a:t>Titelmasterformat durch Klicken bearbeiten</a:t>
            </a:r>
            <a:endParaRPr lang="en-US"/>
          </a:p>
        </p:txBody>
      </p:sp>
      <p:sp>
        <p:nvSpPr>
          <p:cNvPr id="3" name="Inhaltsplatzhalt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24"/>
          <p:cNvSpPr>
            <a:spLocks noGrp="1"/>
          </p:cNvSpPr>
          <p:nvPr>
            <p:ph type="dt" sz="half" idx="10"/>
          </p:nvPr>
        </p:nvSpPr>
        <p:spPr/>
        <p:txBody>
          <a:bodyPr/>
          <a:lstStyle>
            <a:lvl1pPr>
              <a:defRPr/>
            </a:lvl1pPr>
          </a:lstStyle>
          <a:p>
            <a:pPr>
              <a:defRPr/>
            </a:pPr>
            <a:fld id="{F6F35594-5ECD-444E-8277-783756C5D2E8}" type="datetime1">
              <a:rPr lang="en-ZA"/>
              <a:pPr>
                <a:defRPr/>
              </a:pPr>
              <a:t>2017/11/06</a:t>
            </a:fld>
            <a:endParaRPr lang="de-DE"/>
          </a:p>
        </p:txBody>
      </p:sp>
      <p:sp>
        <p:nvSpPr>
          <p:cNvPr id="6" name="Fußzeilenplatzhalter 17"/>
          <p:cNvSpPr>
            <a:spLocks noGrp="1"/>
          </p:cNvSpPr>
          <p:nvPr>
            <p:ph type="ftr" sz="quarter" idx="11"/>
          </p:nvPr>
        </p:nvSpPr>
        <p:spPr/>
        <p:txBody>
          <a:bodyPr/>
          <a:lstStyle>
            <a:lvl1pPr>
              <a:defRPr/>
            </a:lvl1pPr>
          </a:lstStyle>
          <a:p>
            <a:pPr>
              <a:defRPr/>
            </a:pPr>
            <a:r>
              <a:rPr lang="en-US"/>
              <a:t>Draft elaborated by Susanne Pecher; views  expressed do not necessarily reflect those of SADC, KfW, GIZ, WWF</a:t>
            </a:r>
            <a:endParaRPr lang="de-DE"/>
          </a:p>
        </p:txBody>
      </p:sp>
      <p:sp>
        <p:nvSpPr>
          <p:cNvPr id="7" name="Foliennummernplatzhalter 4"/>
          <p:cNvSpPr>
            <a:spLocks noGrp="1"/>
          </p:cNvSpPr>
          <p:nvPr>
            <p:ph type="sldNum" sz="quarter" idx="12"/>
          </p:nvPr>
        </p:nvSpPr>
        <p:spPr/>
        <p:txBody>
          <a:bodyPr/>
          <a:lstStyle>
            <a:lvl1pPr>
              <a:defRPr/>
            </a:lvl1pPr>
          </a:lstStyle>
          <a:p>
            <a:pPr>
              <a:defRPr/>
            </a:pPr>
            <a:fld id="{2A89B0AC-5410-4A14-B060-B76F5B28F051}" type="slidenum">
              <a:rPr lang="de-DE"/>
              <a:pPr>
                <a:defRPr/>
              </a:pPr>
              <a:t>‹#›</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502920" y="4983480"/>
            <a:ext cx="8183880" cy="1051560"/>
          </a:xfrm>
        </p:spPr>
        <p:txBody>
          <a:bodyPr/>
          <a:lstStyle>
            <a:lvl1pPr>
              <a:defRPr b="1"/>
            </a:lvl1pPr>
            <a:extLst/>
          </a:lstStyle>
          <a:p>
            <a:r>
              <a:rPr lang="de-DE" smtClean="0"/>
              <a:t>Titelmasterformat durch Klicken bearbeiten</a:t>
            </a:r>
            <a:endParaRPr lang="en-US"/>
          </a:p>
        </p:txBody>
      </p:sp>
      <p:sp>
        <p:nvSpPr>
          <p:cNvPr id="3" name="Textplatzhalt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de-DE" smtClean="0"/>
              <a:t>Textmasterformate durch Klicken bearbeiten</a:t>
            </a:r>
          </a:p>
        </p:txBody>
      </p:sp>
      <p:sp>
        <p:nvSpPr>
          <p:cNvPr id="4" name="Textplatzhalt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de-DE" smtClean="0"/>
              <a:t>Textmasterformate durch Klicken bearbeiten</a:t>
            </a:r>
          </a:p>
        </p:txBody>
      </p:sp>
      <p:sp>
        <p:nvSpPr>
          <p:cNvPr id="5" name="Inhaltsplatzhalter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6" name="Inhaltsplatzhalter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24"/>
          <p:cNvSpPr>
            <a:spLocks noGrp="1"/>
          </p:cNvSpPr>
          <p:nvPr>
            <p:ph type="dt" sz="half" idx="10"/>
          </p:nvPr>
        </p:nvSpPr>
        <p:spPr/>
        <p:txBody>
          <a:bodyPr/>
          <a:lstStyle>
            <a:lvl1pPr>
              <a:defRPr/>
            </a:lvl1pPr>
          </a:lstStyle>
          <a:p>
            <a:pPr>
              <a:defRPr/>
            </a:pPr>
            <a:fld id="{4D2E4ED4-D638-4030-9963-0F924FFFBF3F}" type="datetime1">
              <a:rPr lang="en-ZA"/>
              <a:pPr>
                <a:defRPr/>
              </a:pPr>
              <a:t>2017/11/06</a:t>
            </a:fld>
            <a:endParaRPr lang="de-DE"/>
          </a:p>
        </p:txBody>
      </p:sp>
      <p:sp>
        <p:nvSpPr>
          <p:cNvPr id="8" name="Fußzeilenplatzhalter 17"/>
          <p:cNvSpPr>
            <a:spLocks noGrp="1"/>
          </p:cNvSpPr>
          <p:nvPr>
            <p:ph type="ftr" sz="quarter" idx="11"/>
          </p:nvPr>
        </p:nvSpPr>
        <p:spPr/>
        <p:txBody>
          <a:bodyPr/>
          <a:lstStyle>
            <a:lvl1pPr>
              <a:defRPr/>
            </a:lvl1pPr>
          </a:lstStyle>
          <a:p>
            <a:pPr>
              <a:defRPr/>
            </a:pPr>
            <a:r>
              <a:rPr lang="en-US"/>
              <a:t>Draft elaborated by Susanne Pecher; views  expressed do not necessarily reflect those of SADC, KfW, GIZ, WWF</a:t>
            </a:r>
            <a:endParaRPr lang="de-DE"/>
          </a:p>
        </p:txBody>
      </p:sp>
      <p:sp>
        <p:nvSpPr>
          <p:cNvPr id="9" name="Foliennummernplatzhalter 4"/>
          <p:cNvSpPr>
            <a:spLocks noGrp="1"/>
          </p:cNvSpPr>
          <p:nvPr>
            <p:ph type="sldNum" sz="quarter" idx="12"/>
          </p:nvPr>
        </p:nvSpPr>
        <p:spPr/>
        <p:txBody>
          <a:bodyPr/>
          <a:lstStyle>
            <a:lvl1pPr>
              <a:defRPr/>
            </a:lvl1pPr>
          </a:lstStyle>
          <a:p>
            <a:pPr>
              <a:defRPr/>
            </a:pPr>
            <a:fld id="{BE41A1E2-8215-43D4-B465-770CDDD902F4}" type="slidenum">
              <a:rPr lang="de-DE"/>
              <a:pPr>
                <a:defRPr/>
              </a:pPr>
              <a:t>‹#›</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lang="de-DE" smtClean="0"/>
              <a:t>Titelmasterformat durch Klicken bearbeiten</a:t>
            </a:r>
            <a:endParaRPr lang="en-US"/>
          </a:p>
        </p:txBody>
      </p:sp>
      <p:sp>
        <p:nvSpPr>
          <p:cNvPr id="3" name="Datumsplatzhalter 24"/>
          <p:cNvSpPr>
            <a:spLocks noGrp="1"/>
          </p:cNvSpPr>
          <p:nvPr>
            <p:ph type="dt" sz="half" idx="10"/>
          </p:nvPr>
        </p:nvSpPr>
        <p:spPr/>
        <p:txBody>
          <a:bodyPr/>
          <a:lstStyle>
            <a:lvl1pPr>
              <a:defRPr/>
            </a:lvl1pPr>
          </a:lstStyle>
          <a:p>
            <a:pPr>
              <a:defRPr/>
            </a:pPr>
            <a:fld id="{A083F94C-378A-418C-BAAB-27BBEE4F6965}" type="datetime1">
              <a:rPr lang="en-ZA"/>
              <a:pPr>
                <a:defRPr/>
              </a:pPr>
              <a:t>2017/11/06</a:t>
            </a:fld>
            <a:endParaRPr lang="de-DE"/>
          </a:p>
        </p:txBody>
      </p:sp>
      <p:sp>
        <p:nvSpPr>
          <p:cNvPr id="4" name="Fußzeilenplatzhalter 17"/>
          <p:cNvSpPr>
            <a:spLocks noGrp="1"/>
          </p:cNvSpPr>
          <p:nvPr>
            <p:ph type="ftr" sz="quarter" idx="11"/>
          </p:nvPr>
        </p:nvSpPr>
        <p:spPr/>
        <p:txBody>
          <a:bodyPr/>
          <a:lstStyle>
            <a:lvl1pPr>
              <a:defRPr/>
            </a:lvl1pPr>
          </a:lstStyle>
          <a:p>
            <a:pPr>
              <a:defRPr/>
            </a:pPr>
            <a:r>
              <a:rPr lang="en-US"/>
              <a:t>Draft elaborated by Susanne Pecher; views  expressed do not necessarily reflect those of SADC, KfW, GIZ, WWF</a:t>
            </a:r>
            <a:endParaRPr lang="de-DE"/>
          </a:p>
        </p:txBody>
      </p:sp>
      <p:sp>
        <p:nvSpPr>
          <p:cNvPr id="5" name="Foliennummernplatzhalter 4"/>
          <p:cNvSpPr>
            <a:spLocks noGrp="1"/>
          </p:cNvSpPr>
          <p:nvPr>
            <p:ph type="sldNum" sz="quarter" idx="12"/>
          </p:nvPr>
        </p:nvSpPr>
        <p:spPr/>
        <p:txBody>
          <a:bodyPr/>
          <a:lstStyle>
            <a:lvl1pPr>
              <a:defRPr/>
            </a:lvl1pPr>
          </a:lstStyle>
          <a:p>
            <a:pPr>
              <a:defRPr/>
            </a:pPr>
            <a:fld id="{CA74A1B4-8692-4C0A-96B5-25F267DF2C21}" type="slidenum">
              <a:rPr lang="de-DE"/>
              <a:pPr>
                <a:defRPr/>
              </a:pPr>
              <a:t>‹#›</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Abgerundetes Rechteck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Datumsplatzhalter 1"/>
          <p:cNvSpPr>
            <a:spLocks noGrp="1"/>
          </p:cNvSpPr>
          <p:nvPr>
            <p:ph type="dt" sz="half" idx="10"/>
          </p:nvPr>
        </p:nvSpPr>
        <p:spPr/>
        <p:txBody>
          <a:bodyPr/>
          <a:lstStyle>
            <a:lvl1pPr>
              <a:defRPr/>
            </a:lvl1pPr>
            <a:extLst/>
          </a:lstStyle>
          <a:p>
            <a:pPr>
              <a:defRPr/>
            </a:pPr>
            <a:fld id="{7F360EC1-B86A-4994-A0C2-CD4C15E3FA3D}" type="datetime1">
              <a:rPr lang="en-ZA"/>
              <a:pPr>
                <a:defRPr/>
              </a:pPr>
              <a:t>2017/11/06</a:t>
            </a:fld>
            <a:endParaRPr lang="de-DE"/>
          </a:p>
        </p:txBody>
      </p:sp>
      <p:sp>
        <p:nvSpPr>
          <p:cNvPr id="4" name="Fußzeilenplatzhalter 2"/>
          <p:cNvSpPr>
            <a:spLocks noGrp="1"/>
          </p:cNvSpPr>
          <p:nvPr>
            <p:ph type="ftr" sz="quarter" idx="11"/>
          </p:nvPr>
        </p:nvSpPr>
        <p:spPr/>
        <p:txBody>
          <a:bodyPr/>
          <a:lstStyle>
            <a:lvl1pPr>
              <a:defRPr/>
            </a:lvl1pPr>
            <a:extLst/>
          </a:lstStyle>
          <a:p>
            <a:pPr>
              <a:defRPr/>
            </a:pPr>
            <a:r>
              <a:rPr lang="en-US"/>
              <a:t>Draft elaborated by Susanne Pecher; views  expressed do not necessarily reflect those of SADC, KfW, GIZ, WWF</a:t>
            </a:r>
            <a:endParaRPr lang="de-DE"/>
          </a:p>
        </p:txBody>
      </p:sp>
      <p:sp>
        <p:nvSpPr>
          <p:cNvPr id="5" name="Foliennummernplatzhalter 3"/>
          <p:cNvSpPr>
            <a:spLocks noGrp="1"/>
          </p:cNvSpPr>
          <p:nvPr>
            <p:ph type="sldNum" sz="quarter" idx="12"/>
          </p:nvPr>
        </p:nvSpPr>
        <p:spPr/>
        <p:txBody>
          <a:bodyPr/>
          <a:lstStyle>
            <a:lvl1pPr>
              <a:defRPr/>
            </a:lvl1pPr>
            <a:extLst/>
          </a:lstStyle>
          <a:p>
            <a:pPr>
              <a:defRPr/>
            </a:pPr>
            <a:fld id="{8C3AF40E-1C37-4335-82BD-480F11BD402E}" type="slidenum">
              <a:rPr lang="de-DE"/>
              <a:pPr>
                <a:defRPr/>
              </a:pPr>
              <a:t>‹#›</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de-DE" smtClean="0"/>
              <a:t>Titelmasterformat durch Klicken bearbeiten</a:t>
            </a:r>
            <a:endParaRPr lang="en-US"/>
          </a:p>
        </p:txBody>
      </p:sp>
      <p:sp>
        <p:nvSpPr>
          <p:cNvPr id="3" name="Textplatzhalt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24"/>
          <p:cNvSpPr>
            <a:spLocks noGrp="1"/>
          </p:cNvSpPr>
          <p:nvPr>
            <p:ph type="dt" sz="half" idx="10"/>
          </p:nvPr>
        </p:nvSpPr>
        <p:spPr/>
        <p:txBody>
          <a:bodyPr/>
          <a:lstStyle>
            <a:lvl1pPr>
              <a:defRPr/>
            </a:lvl1pPr>
          </a:lstStyle>
          <a:p>
            <a:pPr>
              <a:defRPr/>
            </a:pPr>
            <a:fld id="{E352F52B-45D6-40C3-837C-F13A6DBD2B3E}" type="datetime1">
              <a:rPr lang="en-ZA"/>
              <a:pPr>
                <a:defRPr/>
              </a:pPr>
              <a:t>2017/11/06</a:t>
            </a:fld>
            <a:endParaRPr lang="de-DE"/>
          </a:p>
        </p:txBody>
      </p:sp>
      <p:sp>
        <p:nvSpPr>
          <p:cNvPr id="6" name="Fußzeilenplatzhalter 17"/>
          <p:cNvSpPr>
            <a:spLocks noGrp="1"/>
          </p:cNvSpPr>
          <p:nvPr>
            <p:ph type="ftr" sz="quarter" idx="11"/>
          </p:nvPr>
        </p:nvSpPr>
        <p:spPr/>
        <p:txBody>
          <a:bodyPr/>
          <a:lstStyle>
            <a:lvl1pPr>
              <a:defRPr/>
            </a:lvl1pPr>
          </a:lstStyle>
          <a:p>
            <a:pPr>
              <a:defRPr/>
            </a:pPr>
            <a:r>
              <a:rPr lang="en-US"/>
              <a:t>Draft elaborated by Susanne Pecher; views  expressed do not necessarily reflect those of SADC, KfW, GIZ, WWF</a:t>
            </a:r>
            <a:endParaRPr lang="de-DE"/>
          </a:p>
        </p:txBody>
      </p:sp>
      <p:sp>
        <p:nvSpPr>
          <p:cNvPr id="7" name="Foliennummernplatzhalter 4"/>
          <p:cNvSpPr>
            <a:spLocks noGrp="1"/>
          </p:cNvSpPr>
          <p:nvPr>
            <p:ph type="sldNum" sz="quarter" idx="12"/>
          </p:nvPr>
        </p:nvSpPr>
        <p:spPr/>
        <p:txBody>
          <a:bodyPr/>
          <a:lstStyle>
            <a:lvl1pPr>
              <a:defRPr/>
            </a:lvl1pPr>
          </a:lstStyle>
          <a:p>
            <a:pPr>
              <a:defRPr/>
            </a:pPr>
            <a:fld id="{9959583E-68BA-41BC-B73F-D5F2F2675596}" type="slidenum">
              <a:rPr lang="de-DE"/>
              <a:pPr>
                <a:defRPr/>
              </a:pPr>
              <a:t>‹#›</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5" name="Abgerundetes Rechteck 1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Eine Ecke des Rechtecks abrunden 10"/>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el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de-DE" smtClean="0"/>
              <a:t>Titelmasterformat durch Klicken bearbeiten</a:t>
            </a:r>
            <a:endParaRPr lang="en-US"/>
          </a:p>
        </p:txBody>
      </p:sp>
      <p:sp>
        <p:nvSpPr>
          <p:cNvPr id="4" name="Textplatzhalt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3" name="Bildplatzhalt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de-DE" noProof="0" smtClean="0"/>
              <a:t>Bild durch Klicken auf Symbol hinzufügen</a:t>
            </a:r>
            <a:endParaRPr lang="en-US" noProof="0"/>
          </a:p>
        </p:txBody>
      </p:sp>
      <p:sp>
        <p:nvSpPr>
          <p:cNvPr id="7" name="Datumsplatzhalter 4"/>
          <p:cNvSpPr>
            <a:spLocks noGrp="1"/>
          </p:cNvSpPr>
          <p:nvPr>
            <p:ph type="dt" sz="half" idx="10"/>
          </p:nvPr>
        </p:nvSpPr>
        <p:spPr/>
        <p:txBody>
          <a:bodyPr/>
          <a:lstStyle>
            <a:lvl1pPr>
              <a:defRPr/>
            </a:lvl1pPr>
            <a:extLst/>
          </a:lstStyle>
          <a:p>
            <a:pPr>
              <a:defRPr/>
            </a:pPr>
            <a:fld id="{3BFA783F-7298-4C7D-AD26-8D204C40A39A}" type="datetime1">
              <a:rPr lang="en-ZA"/>
              <a:pPr>
                <a:defRPr/>
              </a:pPr>
              <a:t>2017/11/06</a:t>
            </a:fld>
            <a:endParaRPr lang="de-DE"/>
          </a:p>
        </p:txBody>
      </p:sp>
      <p:sp>
        <p:nvSpPr>
          <p:cNvPr id="8" name="Fußzeilenplatzhalter 5"/>
          <p:cNvSpPr>
            <a:spLocks noGrp="1"/>
          </p:cNvSpPr>
          <p:nvPr>
            <p:ph type="ftr" sz="quarter" idx="11"/>
          </p:nvPr>
        </p:nvSpPr>
        <p:spPr/>
        <p:txBody>
          <a:bodyPr/>
          <a:lstStyle>
            <a:lvl1pPr>
              <a:defRPr/>
            </a:lvl1pPr>
            <a:extLst/>
          </a:lstStyle>
          <a:p>
            <a:pPr>
              <a:defRPr/>
            </a:pPr>
            <a:r>
              <a:rPr lang="en-US"/>
              <a:t>Draft elaborated by Susanne Pecher; views  expressed do not necessarily reflect those of SADC, KfW, GIZ, WWF</a:t>
            </a:r>
            <a:endParaRPr lang="de-DE"/>
          </a:p>
        </p:txBody>
      </p:sp>
      <p:sp>
        <p:nvSpPr>
          <p:cNvPr id="9" name="Foliennummernplatzhalter 6"/>
          <p:cNvSpPr>
            <a:spLocks noGrp="1"/>
          </p:cNvSpPr>
          <p:nvPr>
            <p:ph type="sldNum" sz="quarter" idx="12"/>
          </p:nvPr>
        </p:nvSpPr>
        <p:spPr/>
        <p:txBody>
          <a:bodyPr/>
          <a:lstStyle>
            <a:lvl1pPr>
              <a:defRPr/>
            </a:lvl1pPr>
            <a:extLst/>
          </a:lstStyle>
          <a:p>
            <a:pPr>
              <a:defRPr/>
            </a:pPr>
            <a:fld id="{3687D908-D4CA-4651-B37A-4938C758CA69}" type="slidenum">
              <a:rPr lang="de-DE"/>
              <a:pPr>
                <a:defRPr/>
              </a:pPr>
              <a:t>‹#›</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Abgerundetes Rechteck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9" name="Abgerundetes Rechteck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3" name="Titelplatzhalter 12"/>
          <p:cNvSpPr>
            <a:spLocks noGrp="1"/>
          </p:cNvSpPr>
          <p:nvPr>
            <p:ph type="title"/>
          </p:nvPr>
        </p:nvSpPr>
        <p:spPr>
          <a:xfrm>
            <a:off x="503238" y="4986338"/>
            <a:ext cx="8183562" cy="1050925"/>
          </a:xfrm>
          <a:prstGeom prst="rect">
            <a:avLst/>
          </a:prstGeom>
        </p:spPr>
        <p:txBody>
          <a:bodyPr vert="horz" anchor="b">
            <a:normAutofit/>
          </a:bodyPr>
          <a:lstStyle>
            <a:extLst/>
          </a:lstStyle>
          <a:p>
            <a:r>
              <a:rPr lang="de-DE" smtClean="0"/>
              <a:t>Titelmasterformat durch Klicken bearbeiten</a:t>
            </a:r>
            <a:endParaRPr lang="en-US"/>
          </a:p>
        </p:txBody>
      </p:sp>
      <p:sp>
        <p:nvSpPr>
          <p:cNvPr id="1031" name="Textplatzhalter 3"/>
          <p:cNvSpPr>
            <a:spLocks noGrp="1"/>
          </p:cNvSpPr>
          <p:nvPr>
            <p:ph type="body" idx="1"/>
          </p:nvPr>
        </p:nvSpPr>
        <p:spPr bwMode="auto">
          <a:xfrm>
            <a:off x="503238" y="530225"/>
            <a:ext cx="8183562" cy="4187825"/>
          </a:xfrm>
          <a:prstGeom prst="rect">
            <a:avLst/>
          </a:prstGeom>
          <a:noFill/>
          <a:ln w="9525">
            <a:noFill/>
            <a:miter lim="800000"/>
            <a:headEnd/>
            <a:tailEnd/>
          </a:ln>
        </p:spPr>
        <p:txBody>
          <a:bodyPr vert="horz" wrap="square" lIns="182880" tIns="9144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smtClean="0"/>
          </a:p>
        </p:txBody>
      </p:sp>
      <p:sp>
        <p:nvSpPr>
          <p:cNvPr id="25" name="Datumsplatzhalter 24"/>
          <p:cNvSpPr>
            <a:spLocks noGrp="1"/>
          </p:cNvSpPr>
          <p:nvPr>
            <p:ph type="dt" sz="half" idx="2"/>
          </p:nvPr>
        </p:nvSpPr>
        <p:spPr>
          <a:xfrm>
            <a:off x="3776663" y="6111875"/>
            <a:ext cx="2286000" cy="365125"/>
          </a:xfrm>
          <a:prstGeom prst="rect">
            <a:avLst/>
          </a:prstGeom>
        </p:spPr>
        <p:txBody>
          <a:bodyPr vert="horz" anchor="b"/>
          <a:lstStyle>
            <a:lvl1pPr algn="r" eaLnBrk="1" fontAlgn="auto" latinLnBrk="0" hangingPunct="1">
              <a:spcBef>
                <a:spcPts val="0"/>
              </a:spcBef>
              <a:spcAft>
                <a:spcPts val="0"/>
              </a:spcAft>
              <a:defRPr kumimoji="0" sz="1000" smtClean="0">
                <a:solidFill>
                  <a:schemeClr val="bg2">
                    <a:shade val="50000"/>
                  </a:schemeClr>
                </a:solidFill>
                <a:latin typeface="+mn-lt"/>
              </a:defRPr>
            </a:lvl1pPr>
            <a:extLst/>
          </a:lstStyle>
          <a:p>
            <a:pPr>
              <a:defRPr/>
            </a:pPr>
            <a:fld id="{CFCD0DDD-31D4-4A5D-B48F-CA917A9A37C3}" type="datetime1">
              <a:rPr lang="en-ZA"/>
              <a:pPr>
                <a:defRPr/>
              </a:pPr>
              <a:t>2017/11/06</a:t>
            </a:fld>
            <a:endParaRPr lang="de-DE"/>
          </a:p>
        </p:txBody>
      </p:sp>
      <p:sp>
        <p:nvSpPr>
          <p:cNvPr id="18" name="Fußzeilenplatzhalter 17"/>
          <p:cNvSpPr>
            <a:spLocks noGrp="1"/>
          </p:cNvSpPr>
          <p:nvPr>
            <p:ph type="ftr" sz="quarter" idx="3"/>
          </p:nvPr>
        </p:nvSpPr>
        <p:spPr>
          <a:xfrm>
            <a:off x="6062663" y="6111875"/>
            <a:ext cx="2286000"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bg2">
                    <a:shade val="50000"/>
                  </a:schemeClr>
                </a:solidFill>
                <a:latin typeface="+mn-lt"/>
              </a:defRPr>
            </a:lvl1pPr>
            <a:extLst/>
          </a:lstStyle>
          <a:p>
            <a:pPr>
              <a:defRPr/>
            </a:pPr>
            <a:r>
              <a:rPr lang="en-US"/>
              <a:t>Draft elaborated by Susanne Pecher; views  expressed do not necessarily reflect those of SADC, KfW, GIZ, WWF</a:t>
            </a:r>
            <a:endParaRPr lang="de-DE"/>
          </a:p>
        </p:txBody>
      </p:sp>
      <p:sp>
        <p:nvSpPr>
          <p:cNvPr id="5" name="Foliennummernplatzhalter 4"/>
          <p:cNvSpPr>
            <a:spLocks noGrp="1"/>
          </p:cNvSpPr>
          <p:nvPr>
            <p:ph type="sldNum" sz="quarter" idx="4"/>
          </p:nvPr>
        </p:nvSpPr>
        <p:spPr>
          <a:xfrm>
            <a:off x="8348663" y="6111875"/>
            <a:ext cx="457200" cy="365125"/>
          </a:xfrm>
          <a:prstGeom prst="rect">
            <a:avLst/>
          </a:prstGeom>
        </p:spPr>
        <p:txBody>
          <a:bodyPr vert="horz" anchor="b"/>
          <a:lstStyle>
            <a:lvl1pPr algn="r" eaLnBrk="1" fontAlgn="auto" latinLnBrk="0" hangingPunct="1">
              <a:spcBef>
                <a:spcPts val="0"/>
              </a:spcBef>
              <a:spcAft>
                <a:spcPts val="0"/>
              </a:spcAft>
              <a:defRPr kumimoji="0" sz="1000" smtClean="0">
                <a:solidFill>
                  <a:schemeClr val="bg2">
                    <a:shade val="50000"/>
                  </a:schemeClr>
                </a:solidFill>
                <a:latin typeface="+mn-lt"/>
              </a:defRPr>
            </a:lvl1pPr>
            <a:extLst/>
          </a:lstStyle>
          <a:p>
            <a:pPr>
              <a:defRPr/>
            </a:pPr>
            <a:fld id="{C63742FE-F701-429F-824F-D1FC4B593878}" type="slidenum">
              <a:rPr lang="de-DE"/>
              <a:pPr>
                <a:defRPr/>
              </a:pPr>
              <a:t>‹#›</a:t>
            </a:fld>
            <a:endParaRPr lang="de-DE"/>
          </a:p>
        </p:txBody>
      </p:sp>
    </p:spTree>
  </p:cSld>
  <p:clrMap bg1="lt1" tx1="dk1" bg2="lt2" tx2="dk2" accent1="accent1" accent2="accent2" accent3="accent3" accent4="accent4" accent5="accent5" accent6="accent6" hlink="hlink" folHlink="folHlink"/>
  <p:sldLayoutIdLst>
    <p:sldLayoutId id="2147483756" r:id="rId1"/>
    <p:sldLayoutId id="2147483755" r:id="rId2"/>
    <p:sldLayoutId id="2147483757" r:id="rId3"/>
    <p:sldLayoutId id="2147483754" r:id="rId4"/>
    <p:sldLayoutId id="2147483753" r:id="rId5"/>
    <p:sldLayoutId id="2147483752" r:id="rId6"/>
    <p:sldLayoutId id="2147483758" r:id="rId7"/>
    <p:sldLayoutId id="2147483751" r:id="rId8"/>
    <p:sldLayoutId id="2147483759" r:id="rId9"/>
    <p:sldLayoutId id="2147483750" r:id="rId10"/>
    <p:sldLayoutId id="2147483749" r:id="rId11"/>
  </p:sldLayoutIdLst>
  <p:hf hdr="0"/>
  <p:txStyles>
    <p:titleStyle>
      <a:lvl1pPr algn="l" rtl="0" fontAlgn="base">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fontAlgn="base">
        <a:spcBef>
          <a:spcPct val="0"/>
        </a:spcBef>
        <a:spcAft>
          <a:spcPct val="0"/>
        </a:spcAft>
        <a:defRPr sz="3600" b="1">
          <a:solidFill>
            <a:srgbClr val="FF8D3E"/>
          </a:solidFill>
          <a:latin typeface="Verdana" pitchFamily="34" charset="0"/>
        </a:defRPr>
      </a:lvl2pPr>
      <a:lvl3pPr algn="l" rtl="0" fontAlgn="base">
        <a:spcBef>
          <a:spcPct val="0"/>
        </a:spcBef>
        <a:spcAft>
          <a:spcPct val="0"/>
        </a:spcAft>
        <a:defRPr sz="3600" b="1">
          <a:solidFill>
            <a:srgbClr val="FF8D3E"/>
          </a:solidFill>
          <a:latin typeface="Verdana" pitchFamily="34" charset="0"/>
        </a:defRPr>
      </a:lvl3pPr>
      <a:lvl4pPr algn="l" rtl="0" fontAlgn="base">
        <a:spcBef>
          <a:spcPct val="0"/>
        </a:spcBef>
        <a:spcAft>
          <a:spcPct val="0"/>
        </a:spcAft>
        <a:defRPr sz="3600" b="1">
          <a:solidFill>
            <a:srgbClr val="FF8D3E"/>
          </a:solidFill>
          <a:latin typeface="Verdana" pitchFamily="34" charset="0"/>
        </a:defRPr>
      </a:lvl4pPr>
      <a:lvl5pPr algn="l" rtl="0" fontAlgn="base">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fontAlgn="base">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fontAlgn="base">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fontAlgn="base">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fontAlgn="base">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fontAlgn="base">
        <a:spcBef>
          <a:spcPts val="250"/>
        </a:spcBef>
        <a:spcAft>
          <a:spcPct val="0"/>
        </a:spcAft>
        <a:buClr>
          <a:srgbClr val="4A85BF"/>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722313" y="1052513"/>
            <a:ext cx="7772400" cy="2597150"/>
          </a:xfrm>
        </p:spPr>
        <p:txBody>
          <a:bodyPr>
            <a:normAutofit fontScale="90000"/>
          </a:bodyPr>
          <a:lstStyle/>
          <a:p>
            <a:pPr fontAlgn="auto">
              <a:spcAft>
                <a:spcPts val="0"/>
              </a:spcAft>
              <a:defRPr/>
            </a:pPr>
            <a:r>
              <a:rPr lang="en-ZA" dirty="0" smtClean="0">
                <a:solidFill>
                  <a:srgbClr val="0070C0"/>
                </a:solidFill>
                <a:latin typeface="Arial" pitchFamily="34" charset="0"/>
                <a:cs typeface="Arial" pitchFamily="34" charset="0"/>
              </a:rPr>
              <a:t>Training Needs assessment for Wildlife Managers and Rangers for TFCAs in the SADC Region </a:t>
            </a:r>
            <a:endParaRPr lang="en-ZA" dirty="0">
              <a:solidFill>
                <a:srgbClr val="0070C0"/>
              </a:solidFill>
              <a:latin typeface="Arial" pitchFamily="34" charset="0"/>
              <a:cs typeface="Arial" pitchFamily="34" charset="0"/>
            </a:endParaRPr>
          </a:p>
        </p:txBody>
      </p:sp>
      <p:sp>
        <p:nvSpPr>
          <p:cNvPr id="3" name="Untertitel 2"/>
          <p:cNvSpPr>
            <a:spLocks noGrp="1"/>
          </p:cNvSpPr>
          <p:nvPr>
            <p:ph type="subTitle" idx="1"/>
          </p:nvPr>
        </p:nvSpPr>
        <p:spPr>
          <a:xfrm>
            <a:off x="722313" y="3684588"/>
            <a:ext cx="7772400" cy="1544637"/>
          </a:xfrm>
        </p:spPr>
        <p:txBody>
          <a:bodyPr>
            <a:normAutofit fontScale="92500" lnSpcReduction="20000"/>
          </a:bodyPr>
          <a:lstStyle/>
          <a:p>
            <a:pPr fontAlgn="auto">
              <a:spcAft>
                <a:spcPts val="0"/>
              </a:spcAft>
              <a:buFont typeface="Wingdings 2"/>
              <a:buNone/>
              <a:defRPr/>
            </a:pPr>
            <a:endParaRPr lang="de-DE" dirty="0" smtClean="0"/>
          </a:p>
          <a:p>
            <a:pPr fontAlgn="auto">
              <a:spcAft>
                <a:spcPts val="0"/>
              </a:spcAft>
              <a:buFont typeface="Wingdings 2"/>
              <a:buNone/>
              <a:defRPr/>
            </a:pPr>
            <a:r>
              <a:rPr lang="en-GB" sz="2900" dirty="0" smtClean="0"/>
              <a:t>A planning study for SADC financed by the Federal Republic of Germany through KfW. </a:t>
            </a:r>
            <a:endParaRPr lang="en-GB" dirty="0" smtClean="0"/>
          </a:p>
          <a:p>
            <a:pPr fontAlgn="auto">
              <a:spcAft>
                <a:spcPts val="0"/>
              </a:spcAft>
              <a:buFont typeface="Wingdings 2"/>
              <a:buNone/>
              <a:defRPr/>
            </a:pPr>
            <a:endParaRPr lang="de-DE" dirty="0" smtClean="0"/>
          </a:p>
          <a:p>
            <a:pPr fontAlgn="auto">
              <a:spcAft>
                <a:spcPts val="0"/>
              </a:spcAft>
              <a:buFont typeface="Wingdings 2"/>
              <a:buNone/>
              <a:defRPr/>
            </a:pPr>
            <a:r>
              <a:rPr lang="en-GB" dirty="0" smtClean="0"/>
              <a:t>Preliminary Results of the Study</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a:xfrm>
            <a:off x="468313" y="6092825"/>
            <a:ext cx="2286000" cy="293688"/>
          </a:xfrm>
        </p:spPr>
        <p:txBody>
          <a:bodyPr/>
          <a:lstStyle/>
          <a:p>
            <a:pPr algn="l">
              <a:defRPr/>
            </a:pPr>
            <a:fld id="{AE1CB265-02D1-4193-88E7-29EEE70006D3}" type="datetime1">
              <a:rPr lang="en-ZA"/>
              <a:pPr algn="l">
                <a:defRPr/>
              </a:pPr>
              <a:t>2017/11/06</a:t>
            </a:fld>
            <a:endParaRPr lang="de-DE" dirty="0"/>
          </a:p>
        </p:txBody>
      </p:sp>
      <p:sp>
        <p:nvSpPr>
          <p:cNvPr id="5" name="Foliennummernplatzhalter 4"/>
          <p:cNvSpPr>
            <a:spLocks noGrp="1"/>
          </p:cNvSpPr>
          <p:nvPr>
            <p:ph type="sldNum" sz="quarter" idx="12"/>
          </p:nvPr>
        </p:nvSpPr>
        <p:spPr/>
        <p:txBody>
          <a:bodyPr/>
          <a:lstStyle/>
          <a:p>
            <a:pPr>
              <a:defRPr/>
            </a:pPr>
            <a:fld id="{648DBB61-684C-483C-9FCE-F4454E5DB155}" type="slidenum">
              <a:rPr lang="de-DE"/>
              <a:pPr>
                <a:defRPr/>
              </a:pPr>
              <a:t>10</a:t>
            </a:fld>
            <a:endParaRPr lang="de-DE"/>
          </a:p>
        </p:txBody>
      </p:sp>
      <p:sp>
        <p:nvSpPr>
          <p:cNvPr id="6" name="Fußzeilenplatzhalter 5"/>
          <p:cNvSpPr>
            <a:spLocks noGrp="1"/>
          </p:cNvSpPr>
          <p:nvPr>
            <p:ph type="ftr" sz="quarter" idx="11"/>
          </p:nvPr>
        </p:nvSpPr>
        <p:spPr>
          <a:xfrm>
            <a:off x="1619250" y="6092825"/>
            <a:ext cx="6800850" cy="312738"/>
          </a:xfrm>
        </p:spPr>
        <p:txBody>
          <a:bodyPr/>
          <a:lstStyle/>
          <a:p>
            <a:pPr>
              <a:defRPr/>
            </a:pPr>
            <a:r>
              <a:rPr lang="en-US" dirty="0"/>
              <a:t>Draft , Susanne Pecher; views  expressed do not necessarily reflect those of SADC, KfW, GIZ, WWF</a:t>
            </a:r>
            <a:endParaRPr lang="de-DE" dirty="0"/>
          </a:p>
        </p:txBody>
      </p:sp>
      <p:sp>
        <p:nvSpPr>
          <p:cNvPr id="9" name="Titel 1"/>
          <p:cNvSpPr>
            <a:spLocks noGrp="1"/>
          </p:cNvSpPr>
          <p:nvPr>
            <p:ph type="title"/>
          </p:nvPr>
        </p:nvSpPr>
        <p:spPr>
          <a:xfrm>
            <a:off x="539750" y="5732463"/>
            <a:ext cx="8183563" cy="590550"/>
          </a:xfrm>
        </p:spPr>
        <p:txBody>
          <a:bodyPr>
            <a:noAutofit/>
          </a:bodyPr>
          <a:lstStyle/>
          <a:p>
            <a:pPr fontAlgn="auto">
              <a:spcAft>
                <a:spcPts val="0"/>
              </a:spcAft>
              <a:defRPr/>
            </a:pPr>
            <a:r>
              <a:rPr lang="en-ZA" sz="2000" dirty="0" smtClean="0">
                <a:solidFill>
                  <a:srgbClr val="0070C0"/>
                </a:solidFill>
                <a:latin typeface="Arial" pitchFamily="34" charset="0"/>
                <a:cs typeface="Arial" pitchFamily="34" charset="0"/>
              </a:rPr>
              <a:t>Training Needs: </a:t>
            </a:r>
            <a:br>
              <a:rPr lang="en-ZA" sz="2000" dirty="0" smtClean="0">
                <a:solidFill>
                  <a:srgbClr val="0070C0"/>
                </a:solidFill>
                <a:latin typeface="Arial" pitchFamily="34" charset="0"/>
                <a:cs typeface="Arial" pitchFamily="34" charset="0"/>
              </a:rPr>
            </a:br>
            <a:r>
              <a:rPr lang="en-ZA" sz="2000" dirty="0" smtClean="0">
                <a:solidFill>
                  <a:srgbClr val="0070C0"/>
                </a:solidFill>
                <a:latin typeface="Arial" pitchFamily="34" charset="0"/>
                <a:cs typeface="Arial" pitchFamily="34" charset="0"/>
              </a:rPr>
              <a:t>Quantitative Gap for short course requirements</a:t>
            </a:r>
            <a:endParaRPr lang="en-ZA" sz="2000" dirty="0">
              <a:solidFill>
                <a:srgbClr val="0070C0"/>
              </a:solidFill>
              <a:latin typeface="Arial" pitchFamily="34" charset="0"/>
              <a:cs typeface="Arial" pitchFamily="34" charset="0"/>
            </a:endParaRPr>
          </a:p>
        </p:txBody>
      </p:sp>
      <p:sp>
        <p:nvSpPr>
          <p:cNvPr id="8" name="Textfeld 7"/>
          <p:cNvSpPr txBox="1"/>
          <p:nvPr/>
        </p:nvSpPr>
        <p:spPr>
          <a:xfrm>
            <a:off x="468313" y="549275"/>
            <a:ext cx="8135937" cy="2338388"/>
          </a:xfrm>
          <a:prstGeom prst="rect">
            <a:avLst/>
          </a:prstGeom>
          <a:noFill/>
        </p:spPr>
        <p:txBody>
          <a:bodyPr>
            <a:spAutoFit/>
          </a:bodyPr>
          <a:lstStyle/>
          <a:p>
            <a:pPr fontAlgn="auto">
              <a:spcAft>
                <a:spcPts val="0"/>
              </a:spcAft>
              <a:defRPr/>
            </a:pPr>
            <a:r>
              <a:rPr lang="en-GB" sz="3200" b="1" dirty="0">
                <a:solidFill>
                  <a:srgbClr val="0070C0"/>
                </a:solidFill>
                <a:effectLst>
                  <a:outerShdw blurRad="53975" dist="22860" dir="5400000" algn="tl" rotWithShape="0">
                    <a:srgbClr val="000000">
                      <a:alpha val="55000"/>
                    </a:srgbClr>
                  </a:outerShdw>
                </a:effectLst>
                <a:latin typeface="Arial" pitchFamily="34" charset="0"/>
                <a:ea typeface="+mj-ea"/>
                <a:cs typeface="Arial" pitchFamily="34" charset="0"/>
              </a:rPr>
              <a:t>WMR government staff:</a:t>
            </a:r>
          </a:p>
          <a:p>
            <a:pPr fontAlgn="auto">
              <a:spcAft>
                <a:spcPts val="0"/>
              </a:spcAft>
              <a:defRPr/>
            </a:pPr>
            <a:endParaRPr lang="en-GB" dirty="0">
              <a:solidFill>
                <a:srgbClr val="0070C0"/>
              </a:solidFill>
              <a:latin typeface="Arial" pitchFamily="34" charset="0"/>
              <a:cs typeface="Arial" pitchFamily="34" charset="0"/>
            </a:endParaRPr>
          </a:p>
          <a:p>
            <a:pPr fontAlgn="auto">
              <a:spcAft>
                <a:spcPts val="0"/>
              </a:spcAft>
              <a:defRPr/>
            </a:pPr>
            <a:r>
              <a:rPr lang="en-GB" dirty="0">
                <a:solidFill>
                  <a:srgbClr val="0070C0"/>
                </a:solidFill>
                <a:latin typeface="Arial" pitchFamily="34" charset="0"/>
                <a:cs typeface="Arial" pitchFamily="34" charset="0"/>
              </a:rPr>
              <a:t>30% of staff trained; 1 course/person; no data available on current capacity</a:t>
            </a:r>
          </a:p>
          <a:p>
            <a:pPr fontAlgn="auto">
              <a:spcAft>
                <a:spcPts val="0"/>
              </a:spcAft>
              <a:defRPr/>
            </a:pPr>
            <a:endParaRPr lang="en-GB" b="1" dirty="0">
              <a:solidFill>
                <a:srgbClr val="0070C0"/>
              </a:solidFill>
              <a:effectLst>
                <a:outerShdw blurRad="53975" dist="22860" dir="5400000" algn="tl" rotWithShape="0">
                  <a:srgbClr val="000000">
                    <a:alpha val="55000"/>
                  </a:srgbClr>
                </a:outerShdw>
              </a:effectLst>
              <a:latin typeface="Arial" pitchFamily="34" charset="0"/>
              <a:ea typeface="+mj-ea"/>
              <a:cs typeface="Arial" pitchFamily="34" charset="0"/>
            </a:endParaRPr>
          </a:p>
          <a:p>
            <a:pPr indent="895350" fontAlgn="auto">
              <a:spcAft>
                <a:spcPts val="0"/>
              </a:spcAft>
              <a:buFont typeface="Wingdings" pitchFamily="2" charset="2"/>
              <a:buChar char="q"/>
              <a:defRPr/>
            </a:pPr>
            <a:r>
              <a:rPr lang="en-GB" sz="2000" b="1" dirty="0">
                <a:solidFill>
                  <a:srgbClr val="0070C0"/>
                </a:solidFill>
                <a:effectLst>
                  <a:outerShdw blurRad="53975" dist="22860" dir="5400000" algn="tl" rotWithShape="0">
                    <a:srgbClr val="000000">
                      <a:alpha val="55000"/>
                    </a:srgbClr>
                  </a:outerShdw>
                </a:effectLst>
                <a:latin typeface="Arial" pitchFamily="34" charset="0"/>
                <a:ea typeface="+mj-ea"/>
                <a:cs typeface="Arial" pitchFamily="34" charset="0"/>
              </a:rPr>
              <a:t>&gt; 3,000 courses annually at current staff levels</a:t>
            </a:r>
          </a:p>
          <a:p>
            <a:pPr indent="895350" fontAlgn="auto">
              <a:spcAft>
                <a:spcPts val="0"/>
              </a:spcAft>
              <a:buFont typeface="Wingdings" pitchFamily="2" charset="2"/>
              <a:buChar char="q"/>
              <a:defRPr/>
            </a:pPr>
            <a:r>
              <a:rPr lang="en-GB" sz="2000" b="1" dirty="0">
                <a:solidFill>
                  <a:srgbClr val="0070C0"/>
                </a:solidFill>
                <a:effectLst>
                  <a:outerShdw blurRad="53975" dist="22860" dir="5400000" algn="tl" rotWithShape="0">
                    <a:srgbClr val="000000">
                      <a:alpha val="55000"/>
                    </a:srgbClr>
                  </a:outerShdw>
                </a:effectLst>
                <a:latin typeface="Arial" pitchFamily="34" charset="0"/>
                <a:ea typeface="+mj-ea"/>
                <a:cs typeface="Arial" pitchFamily="34" charset="0"/>
              </a:rPr>
              <a:t>+ 3,000 courses annually at future staff levels</a:t>
            </a:r>
          </a:p>
          <a:p>
            <a:pPr indent="895350" fontAlgn="auto">
              <a:spcAft>
                <a:spcPts val="0"/>
              </a:spcAft>
              <a:buFont typeface="Wingdings" pitchFamily="2" charset="2"/>
              <a:buChar char="q"/>
              <a:defRPr/>
            </a:pPr>
            <a:endParaRPr lang="en-GB" sz="2000" b="1" dirty="0">
              <a:solidFill>
                <a:srgbClr val="0070C0"/>
              </a:solidFill>
              <a:effectLst>
                <a:outerShdw blurRad="53975" dist="22860" dir="5400000" algn="tl" rotWithShape="0">
                  <a:srgbClr val="000000">
                    <a:alpha val="55000"/>
                  </a:srgbClr>
                </a:outerShdw>
              </a:effectLst>
              <a:latin typeface="Arial" pitchFamily="34" charset="0"/>
              <a:ea typeface="+mj-ea"/>
              <a:cs typeface="Arial" pitchFamily="34" charset="0"/>
            </a:endParaRPr>
          </a:p>
        </p:txBody>
      </p:sp>
      <p:sp>
        <p:nvSpPr>
          <p:cNvPr id="7" name="Textfeld 6"/>
          <p:cNvSpPr txBox="1"/>
          <p:nvPr/>
        </p:nvSpPr>
        <p:spPr>
          <a:xfrm>
            <a:off x="539750" y="2781300"/>
            <a:ext cx="8135938" cy="2646363"/>
          </a:xfrm>
          <a:prstGeom prst="rect">
            <a:avLst/>
          </a:prstGeom>
          <a:noFill/>
        </p:spPr>
        <p:txBody>
          <a:bodyPr>
            <a:spAutoFit/>
          </a:bodyPr>
          <a:lstStyle/>
          <a:p>
            <a:pPr fontAlgn="auto">
              <a:spcAft>
                <a:spcPts val="0"/>
              </a:spcAft>
              <a:defRPr/>
            </a:pPr>
            <a:r>
              <a:rPr lang="en-GB" sz="3200" b="1" dirty="0">
                <a:solidFill>
                  <a:srgbClr val="0070C0"/>
                </a:solidFill>
                <a:effectLst>
                  <a:outerShdw blurRad="53975" dist="22860" dir="5400000" algn="tl" rotWithShape="0">
                    <a:srgbClr val="000000">
                      <a:alpha val="55000"/>
                    </a:srgbClr>
                  </a:outerShdw>
                </a:effectLst>
                <a:latin typeface="Arial" pitchFamily="34" charset="0"/>
                <a:ea typeface="+mj-ea"/>
                <a:cs typeface="Arial" pitchFamily="34" charset="0"/>
              </a:rPr>
              <a:t>CBO staff:</a:t>
            </a:r>
          </a:p>
          <a:p>
            <a:pPr fontAlgn="auto">
              <a:spcAft>
                <a:spcPts val="0"/>
              </a:spcAft>
              <a:defRPr/>
            </a:pPr>
            <a:endParaRPr lang="en-GB" dirty="0">
              <a:solidFill>
                <a:srgbClr val="0070C0"/>
              </a:solidFill>
              <a:latin typeface="Arial" pitchFamily="34" charset="0"/>
              <a:cs typeface="Arial" pitchFamily="34" charset="0"/>
            </a:endParaRPr>
          </a:p>
          <a:p>
            <a:pPr fontAlgn="auto">
              <a:spcAft>
                <a:spcPts val="0"/>
              </a:spcAft>
              <a:defRPr/>
            </a:pPr>
            <a:r>
              <a:rPr lang="en-GB" dirty="0">
                <a:solidFill>
                  <a:srgbClr val="0070C0"/>
                </a:solidFill>
                <a:latin typeface="Arial" pitchFamily="34" charset="0"/>
                <a:cs typeface="Arial" pitchFamily="34" charset="0"/>
              </a:rPr>
              <a:t>20% of staff trained; 1 course/person; no data available on current capacity</a:t>
            </a:r>
          </a:p>
          <a:p>
            <a:pPr fontAlgn="auto">
              <a:spcAft>
                <a:spcPts val="0"/>
              </a:spcAft>
              <a:defRPr/>
            </a:pPr>
            <a:endParaRPr lang="en-GB" b="1" dirty="0">
              <a:solidFill>
                <a:srgbClr val="0070C0"/>
              </a:solidFill>
              <a:effectLst>
                <a:outerShdw blurRad="53975" dist="22860" dir="5400000" algn="tl" rotWithShape="0">
                  <a:srgbClr val="000000">
                    <a:alpha val="55000"/>
                  </a:srgbClr>
                </a:outerShdw>
              </a:effectLst>
              <a:latin typeface="Arial" pitchFamily="34" charset="0"/>
              <a:ea typeface="+mj-ea"/>
              <a:cs typeface="Arial" pitchFamily="34" charset="0"/>
            </a:endParaRPr>
          </a:p>
          <a:p>
            <a:pPr indent="895350" fontAlgn="auto">
              <a:spcAft>
                <a:spcPts val="0"/>
              </a:spcAft>
              <a:buFont typeface="Wingdings" pitchFamily="2" charset="2"/>
              <a:buChar char="q"/>
              <a:defRPr/>
            </a:pPr>
            <a:r>
              <a:rPr lang="en-GB" sz="2000" b="1" dirty="0">
                <a:solidFill>
                  <a:srgbClr val="0070C0"/>
                </a:solidFill>
                <a:effectLst>
                  <a:outerShdw blurRad="53975" dist="22860" dir="5400000" algn="tl" rotWithShape="0">
                    <a:srgbClr val="000000">
                      <a:alpha val="55000"/>
                    </a:srgbClr>
                  </a:outerShdw>
                </a:effectLst>
                <a:latin typeface="Arial" pitchFamily="34" charset="0"/>
                <a:ea typeface="+mj-ea"/>
                <a:cs typeface="Arial" pitchFamily="34" charset="0"/>
              </a:rPr>
              <a:t>   &gt;   5,000 courses annually at current staff levels</a:t>
            </a:r>
          </a:p>
          <a:p>
            <a:pPr indent="895350" fontAlgn="auto">
              <a:spcAft>
                <a:spcPts val="0"/>
              </a:spcAft>
              <a:buFont typeface="Wingdings" pitchFamily="2" charset="2"/>
              <a:buChar char="q"/>
              <a:defRPr/>
            </a:pPr>
            <a:r>
              <a:rPr lang="en-GB" sz="2000" b="1" dirty="0">
                <a:solidFill>
                  <a:srgbClr val="0070C0"/>
                </a:solidFill>
                <a:effectLst>
                  <a:outerShdw blurRad="53975" dist="22860" dir="5400000" algn="tl" rotWithShape="0">
                    <a:srgbClr val="000000">
                      <a:alpha val="55000"/>
                    </a:srgbClr>
                  </a:outerShdw>
                </a:effectLst>
                <a:latin typeface="Arial" pitchFamily="34" charset="0"/>
                <a:ea typeface="+mj-ea"/>
                <a:cs typeface="Arial" pitchFamily="34" charset="0"/>
              </a:rPr>
              <a:t>+ &gt; 10,000 foundation training for future staff levels</a:t>
            </a:r>
          </a:p>
          <a:p>
            <a:pPr indent="895350" fontAlgn="auto">
              <a:spcAft>
                <a:spcPts val="0"/>
              </a:spcAft>
              <a:buFont typeface="Wingdings" pitchFamily="2" charset="2"/>
              <a:buChar char="q"/>
              <a:defRPr/>
            </a:pPr>
            <a:r>
              <a:rPr lang="en-GB" sz="2000" b="1" dirty="0">
                <a:solidFill>
                  <a:srgbClr val="0070C0"/>
                </a:solidFill>
                <a:effectLst>
                  <a:outerShdw blurRad="53975" dist="22860" dir="5400000" algn="tl" rotWithShape="0">
                    <a:srgbClr val="000000">
                      <a:alpha val="55000"/>
                    </a:srgbClr>
                  </a:outerShdw>
                </a:effectLst>
                <a:latin typeface="Arial" pitchFamily="34" charset="0"/>
                <a:ea typeface="+mj-ea"/>
                <a:cs typeface="Arial" pitchFamily="34" charset="0"/>
              </a:rPr>
              <a:t>+ &gt;   5,000 courses annually at future staff levels</a:t>
            </a:r>
          </a:p>
          <a:p>
            <a:pPr indent="895350" fontAlgn="auto">
              <a:spcAft>
                <a:spcPts val="0"/>
              </a:spcAft>
              <a:buFont typeface="Wingdings" pitchFamily="2" charset="2"/>
              <a:buChar char="q"/>
              <a:defRPr/>
            </a:pPr>
            <a:endParaRPr lang="en-GB" sz="2000" b="1" dirty="0">
              <a:solidFill>
                <a:srgbClr val="0070C0"/>
              </a:solidFill>
              <a:effectLst>
                <a:outerShdw blurRad="53975" dist="22860" dir="5400000" algn="tl" rotWithShape="0">
                  <a:srgbClr val="000000">
                    <a:alpha val="55000"/>
                  </a:srgbClr>
                </a:outerShdw>
              </a:effectLst>
              <a:latin typeface="Arial" pitchFamily="34" charset="0"/>
              <a:ea typeface="+mj-ea"/>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750" y="5373688"/>
            <a:ext cx="8183563" cy="547687"/>
          </a:xfrm>
        </p:spPr>
        <p:txBody>
          <a:bodyPr>
            <a:noAutofit/>
          </a:bodyPr>
          <a:lstStyle/>
          <a:p>
            <a:pPr fontAlgn="auto">
              <a:spcAft>
                <a:spcPts val="0"/>
              </a:spcAft>
              <a:defRPr/>
            </a:pPr>
            <a:r>
              <a:rPr lang="en-ZA" sz="2400" dirty="0" smtClean="0">
                <a:solidFill>
                  <a:srgbClr val="0070C0"/>
                </a:solidFill>
              </a:rPr>
              <a:t>Training needs: quantitative gap</a:t>
            </a:r>
            <a:endParaRPr lang="en-ZA" sz="1200" b="0" dirty="0">
              <a:solidFill>
                <a:schemeClr val="tx1"/>
              </a:solidFill>
            </a:endParaRPr>
          </a:p>
        </p:txBody>
      </p:sp>
      <p:sp>
        <p:nvSpPr>
          <p:cNvPr id="4" name="Datumsplatzhalter 3"/>
          <p:cNvSpPr>
            <a:spLocks noGrp="1"/>
          </p:cNvSpPr>
          <p:nvPr>
            <p:ph type="dt" sz="quarter" idx="10"/>
          </p:nvPr>
        </p:nvSpPr>
        <p:spPr>
          <a:xfrm>
            <a:off x="468313" y="6092825"/>
            <a:ext cx="2303462" cy="293688"/>
          </a:xfrm>
        </p:spPr>
        <p:txBody>
          <a:bodyPr/>
          <a:lstStyle/>
          <a:p>
            <a:pPr algn="l">
              <a:defRPr/>
            </a:pPr>
            <a:fld id="{AE1CB265-02D1-4193-88E7-29EEE70006D3}" type="datetime1">
              <a:rPr lang="en-ZA"/>
              <a:pPr algn="l">
                <a:defRPr/>
              </a:pPr>
              <a:t>2017/11/06</a:t>
            </a:fld>
            <a:endParaRPr lang="de-DE" dirty="0"/>
          </a:p>
        </p:txBody>
      </p:sp>
      <p:sp>
        <p:nvSpPr>
          <p:cNvPr id="5" name="Foliennummernplatzhalter 4"/>
          <p:cNvSpPr>
            <a:spLocks noGrp="1"/>
          </p:cNvSpPr>
          <p:nvPr>
            <p:ph type="sldNum" sz="quarter" idx="12"/>
          </p:nvPr>
        </p:nvSpPr>
        <p:spPr/>
        <p:txBody>
          <a:bodyPr/>
          <a:lstStyle/>
          <a:p>
            <a:pPr>
              <a:defRPr/>
            </a:pPr>
            <a:fld id="{049B3B5A-9C47-465E-93C5-67BAF7DB4B11}" type="slidenum">
              <a:rPr lang="de-DE"/>
              <a:pPr>
                <a:defRPr/>
              </a:pPr>
              <a:t>11</a:t>
            </a:fld>
            <a:endParaRPr lang="de-DE"/>
          </a:p>
        </p:txBody>
      </p:sp>
      <p:sp>
        <p:nvSpPr>
          <p:cNvPr id="6" name="Fußzeilenplatzhalter 5"/>
          <p:cNvSpPr>
            <a:spLocks noGrp="1"/>
          </p:cNvSpPr>
          <p:nvPr>
            <p:ph type="ftr" sz="quarter" idx="11"/>
          </p:nvPr>
        </p:nvSpPr>
        <p:spPr>
          <a:xfrm>
            <a:off x="1476375" y="6308725"/>
            <a:ext cx="6943725" cy="168275"/>
          </a:xfrm>
        </p:spPr>
        <p:txBody>
          <a:bodyPr/>
          <a:lstStyle/>
          <a:p>
            <a:pPr>
              <a:defRPr/>
            </a:pPr>
            <a:r>
              <a:rPr lang="en-US" dirty="0"/>
              <a:t>Draft , Susanne Pecher; views  expressed do not necessarily reflect those of SADC, KfW, GIZ, WWF</a:t>
            </a:r>
            <a:endParaRPr lang="de-DE" dirty="0"/>
          </a:p>
        </p:txBody>
      </p:sp>
      <p:sp>
        <p:nvSpPr>
          <p:cNvPr id="7" name="Inhaltsplatzhalter 2"/>
          <p:cNvSpPr>
            <a:spLocks noGrp="1"/>
          </p:cNvSpPr>
          <p:nvPr>
            <p:ph idx="1"/>
          </p:nvPr>
        </p:nvSpPr>
        <p:spPr>
          <a:xfrm>
            <a:off x="503238" y="530225"/>
            <a:ext cx="8183562" cy="4627563"/>
          </a:xfrm>
        </p:spPr>
        <p:txBody>
          <a:bodyPr>
            <a:normAutofit fontScale="92500" lnSpcReduction="10000"/>
          </a:bodyPr>
          <a:lstStyle/>
          <a:p>
            <a:pPr marL="265176" indent="-265176" fontAlgn="auto">
              <a:spcAft>
                <a:spcPts val="0"/>
              </a:spcAft>
              <a:buClr>
                <a:srgbClr val="0070C0"/>
              </a:buClr>
              <a:buFont typeface="Wingdings" pitchFamily="2" charset="2"/>
              <a:buChar char="q"/>
              <a:defRPr/>
            </a:pPr>
            <a:r>
              <a:rPr lang="en-GB" dirty="0" smtClean="0">
                <a:solidFill>
                  <a:schemeClr val="tx1">
                    <a:lumMod val="75000"/>
                    <a:lumOff val="25000"/>
                  </a:schemeClr>
                </a:solidFill>
              </a:rPr>
              <a:t>Biggest beneficiary groups in need of training are: </a:t>
            </a:r>
          </a:p>
          <a:p>
            <a:pPr marL="548640" lvl="1" indent="-201168" fontAlgn="auto">
              <a:spcAft>
                <a:spcPts val="0"/>
              </a:spcAft>
              <a:buClr>
                <a:srgbClr val="0070C0"/>
              </a:buClr>
              <a:buFont typeface="Verdana"/>
              <a:buChar char="◦"/>
              <a:defRPr/>
            </a:pPr>
            <a:r>
              <a:rPr lang="en-GB" dirty="0" smtClean="0">
                <a:solidFill>
                  <a:schemeClr val="tx1">
                    <a:lumMod val="75000"/>
                    <a:lumOff val="25000"/>
                  </a:schemeClr>
                </a:solidFill>
              </a:rPr>
              <a:t>Junior Managers, skilled and semi-skilled employees</a:t>
            </a:r>
          </a:p>
          <a:p>
            <a:pPr marL="548640" lvl="1" indent="-201168" fontAlgn="auto">
              <a:spcAft>
                <a:spcPts val="0"/>
              </a:spcAft>
              <a:buClr>
                <a:srgbClr val="0070C0"/>
              </a:buClr>
              <a:buFont typeface="Verdana"/>
              <a:buChar char="◦"/>
              <a:defRPr/>
            </a:pPr>
            <a:r>
              <a:rPr lang="en-GB" dirty="0" smtClean="0">
                <a:solidFill>
                  <a:schemeClr val="tx1">
                    <a:lumMod val="75000"/>
                    <a:lumOff val="25000"/>
                  </a:schemeClr>
                </a:solidFill>
              </a:rPr>
              <a:t>CBO Managers and CBO game scouts</a:t>
            </a:r>
          </a:p>
          <a:p>
            <a:pPr marL="548640" lvl="1" indent="-201168" fontAlgn="auto">
              <a:spcAft>
                <a:spcPts val="0"/>
              </a:spcAft>
              <a:buClr>
                <a:srgbClr val="0070C0"/>
              </a:buClr>
              <a:buFont typeface="Verdana"/>
              <a:buChar char="◦"/>
              <a:defRPr/>
            </a:pPr>
            <a:r>
              <a:rPr lang="en-GB" dirty="0" smtClean="0">
                <a:solidFill>
                  <a:schemeClr val="tx1">
                    <a:lumMod val="75000"/>
                    <a:lumOff val="25000"/>
                  </a:schemeClr>
                </a:solidFill>
              </a:rPr>
              <a:t>Staff in lusophone countries, especially Middle and Junior Management category</a:t>
            </a:r>
          </a:p>
          <a:p>
            <a:pPr marL="265176" indent="-265176" fontAlgn="auto">
              <a:spcAft>
                <a:spcPts val="0"/>
              </a:spcAft>
              <a:buClr>
                <a:srgbClr val="0070C0"/>
              </a:buClr>
              <a:buFont typeface="Wingdings" pitchFamily="2" charset="2"/>
              <a:buChar char="q"/>
              <a:defRPr/>
            </a:pPr>
            <a:r>
              <a:rPr lang="en-GB" dirty="0" smtClean="0">
                <a:solidFill>
                  <a:schemeClr val="tx1">
                    <a:lumMod val="75000"/>
                    <a:lumOff val="25000"/>
                  </a:schemeClr>
                </a:solidFill>
              </a:rPr>
              <a:t>Biggest numerical gaps in training slots are:</a:t>
            </a:r>
          </a:p>
          <a:p>
            <a:pPr marL="548640" lvl="1" indent="-201168" fontAlgn="auto">
              <a:spcAft>
                <a:spcPts val="0"/>
              </a:spcAft>
              <a:buClr>
                <a:srgbClr val="0070C0"/>
              </a:buClr>
              <a:buFont typeface="Verdana"/>
              <a:buChar char="◦"/>
              <a:defRPr/>
            </a:pPr>
            <a:r>
              <a:rPr lang="en-GB" dirty="0" smtClean="0">
                <a:solidFill>
                  <a:schemeClr val="tx1">
                    <a:lumMod val="75000"/>
                    <a:lumOff val="25000"/>
                  </a:schemeClr>
                </a:solidFill>
              </a:rPr>
              <a:t>Foundation certificates</a:t>
            </a:r>
          </a:p>
          <a:p>
            <a:pPr marL="548640" lvl="1" indent="-201168" fontAlgn="auto">
              <a:spcAft>
                <a:spcPts val="0"/>
              </a:spcAft>
              <a:buClr>
                <a:srgbClr val="0070C0"/>
              </a:buClr>
              <a:buFont typeface="Verdana"/>
              <a:buChar char="◦"/>
              <a:defRPr/>
            </a:pPr>
            <a:r>
              <a:rPr lang="en-GB" dirty="0" smtClean="0">
                <a:solidFill>
                  <a:schemeClr val="tx1">
                    <a:lumMod val="75000"/>
                    <a:lumOff val="25000"/>
                  </a:schemeClr>
                </a:solidFill>
              </a:rPr>
              <a:t>Lusophone courses (certificate and short courses)</a:t>
            </a:r>
          </a:p>
          <a:p>
            <a:pPr marL="548640" lvl="1" indent="-201168" fontAlgn="auto">
              <a:spcAft>
                <a:spcPts val="0"/>
              </a:spcAft>
              <a:buClr>
                <a:srgbClr val="0070C0"/>
              </a:buClr>
              <a:buFont typeface="Verdana"/>
              <a:buChar char="◦"/>
              <a:defRPr/>
            </a:pPr>
            <a:r>
              <a:rPr lang="en-GB" dirty="0" smtClean="0">
                <a:solidFill>
                  <a:schemeClr val="tx1">
                    <a:lumMod val="75000"/>
                    <a:lumOff val="25000"/>
                  </a:schemeClr>
                </a:solidFill>
              </a:rPr>
              <a:t>Short courses (refresher training, specialised training, in-field training)</a:t>
            </a:r>
          </a:p>
          <a:p>
            <a:pPr marL="548640" lvl="1" indent="-201168" fontAlgn="auto">
              <a:spcAft>
                <a:spcPts val="0"/>
              </a:spcAft>
              <a:buClr>
                <a:srgbClr val="0070C0"/>
              </a:buClr>
              <a:buFont typeface="Verdana"/>
              <a:buChar char="◦"/>
              <a:defRPr/>
            </a:pPr>
            <a:r>
              <a:rPr lang="en-GB" dirty="0" smtClean="0">
                <a:solidFill>
                  <a:schemeClr val="tx1">
                    <a:lumMod val="75000"/>
                    <a:lumOff val="25000"/>
                  </a:schemeClr>
                </a:solidFill>
              </a:rPr>
              <a:t>CBO Training</a:t>
            </a:r>
          </a:p>
          <a:p>
            <a:pPr marL="548640" lvl="1" indent="-201168" fontAlgn="auto">
              <a:spcAft>
                <a:spcPts val="0"/>
              </a:spcAft>
              <a:buClr>
                <a:srgbClr val="0070C0"/>
              </a:buClr>
              <a:buFont typeface="Verdana"/>
              <a:buChar char="◦"/>
              <a:defRPr/>
            </a:pPr>
            <a:endParaRPr lang="en-GB" dirty="0" smtClean="0">
              <a:solidFill>
                <a:schemeClr val="tx1">
                  <a:lumMod val="75000"/>
                  <a:lumOff val="25000"/>
                </a:schemeClr>
              </a:solidFill>
            </a:endParaRPr>
          </a:p>
          <a:p>
            <a:pPr marL="265176" indent="-265176" fontAlgn="auto">
              <a:spcAft>
                <a:spcPts val="0"/>
              </a:spcAft>
              <a:buClr>
                <a:srgbClr val="0070C0"/>
              </a:buClr>
              <a:buFont typeface="Wingdings 2"/>
              <a:buChar char=""/>
              <a:defRPr/>
            </a:pPr>
            <a:endParaRPr lang="en-GB" dirty="0" smtClean="0">
              <a:solidFill>
                <a:schemeClr val="tx1">
                  <a:lumMod val="75000"/>
                  <a:lumOff val="25000"/>
                </a:schemeClr>
              </a:solidFill>
            </a:endParaRPr>
          </a:p>
          <a:p>
            <a:pPr marL="265176" indent="-265176" fontAlgn="auto">
              <a:spcAft>
                <a:spcPts val="0"/>
              </a:spcAft>
              <a:buClr>
                <a:srgbClr val="0070C0"/>
              </a:buClr>
              <a:buFont typeface="Wingdings 2"/>
              <a:buNone/>
              <a:defRPr/>
            </a:pPr>
            <a:endParaRPr lang="en-GB" dirty="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850" y="5516563"/>
            <a:ext cx="8640763" cy="476250"/>
          </a:xfrm>
        </p:spPr>
        <p:txBody>
          <a:bodyPr>
            <a:noAutofit/>
          </a:bodyPr>
          <a:lstStyle/>
          <a:p>
            <a:pPr fontAlgn="auto">
              <a:spcAft>
                <a:spcPts val="0"/>
              </a:spcAft>
              <a:defRPr/>
            </a:pPr>
            <a:r>
              <a:rPr lang="en-ZA" sz="1600" dirty="0" smtClean="0">
                <a:solidFill>
                  <a:srgbClr val="0070C0"/>
                </a:solidFill>
              </a:rPr>
              <a:t>Qualitative training  gap: Training requirements for governmental staff and CBO staff – across all countries and staff levels</a:t>
            </a:r>
            <a:endParaRPr lang="en-ZA" sz="1600" b="0" dirty="0">
              <a:solidFill>
                <a:schemeClr val="tx1"/>
              </a:solidFill>
            </a:endParaRPr>
          </a:p>
        </p:txBody>
      </p:sp>
      <p:sp>
        <p:nvSpPr>
          <p:cNvPr id="4" name="Datumsplatzhalter 3"/>
          <p:cNvSpPr>
            <a:spLocks noGrp="1"/>
          </p:cNvSpPr>
          <p:nvPr>
            <p:ph type="dt" sz="quarter" idx="10"/>
          </p:nvPr>
        </p:nvSpPr>
        <p:spPr>
          <a:xfrm>
            <a:off x="468313" y="6092825"/>
            <a:ext cx="2303462" cy="293688"/>
          </a:xfrm>
        </p:spPr>
        <p:txBody>
          <a:bodyPr/>
          <a:lstStyle/>
          <a:p>
            <a:pPr algn="l">
              <a:defRPr/>
            </a:pPr>
            <a:fld id="{AE1CB265-02D1-4193-88E7-29EEE70006D3}" type="datetime1">
              <a:rPr lang="en-ZA"/>
              <a:pPr algn="l">
                <a:defRPr/>
              </a:pPr>
              <a:t>2017/11/06</a:t>
            </a:fld>
            <a:endParaRPr lang="de-DE" dirty="0"/>
          </a:p>
        </p:txBody>
      </p:sp>
      <p:sp>
        <p:nvSpPr>
          <p:cNvPr id="5" name="Foliennummernplatzhalter 4"/>
          <p:cNvSpPr>
            <a:spLocks noGrp="1"/>
          </p:cNvSpPr>
          <p:nvPr>
            <p:ph type="sldNum" sz="quarter" idx="12"/>
          </p:nvPr>
        </p:nvSpPr>
        <p:spPr/>
        <p:txBody>
          <a:bodyPr/>
          <a:lstStyle/>
          <a:p>
            <a:pPr>
              <a:defRPr/>
            </a:pPr>
            <a:fld id="{A2143F90-8680-43A7-B406-779D079A442F}" type="slidenum">
              <a:rPr lang="de-DE"/>
              <a:pPr>
                <a:defRPr/>
              </a:pPr>
              <a:t>12</a:t>
            </a:fld>
            <a:endParaRPr lang="de-DE"/>
          </a:p>
        </p:txBody>
      </p:sp>
      <p:sp>
        <p:nvSpPr>
          <p:cNvPr id="6" name="Fußzeilenplatzhalter 5"/>
          <p:cNvSpPr>
            <a:spLocks noGrp="1"/>
          </p:cNvSpPr>
          <p:nvPr>
            <p:ph type="ftr" sz="quarter" idx="11"/>
          </p:nvPr>
        </p:nvSpPr>
        <p:spPr>
          <a:xfrm>
            <a:off x="1476375" y="6308725"/>
            <a:ext cx="6943725" cy="168275"/>
          </a:xfrm>
        </p:spPr>
        <p:txBody>
          <a:bodyPr/>
          <a:lstStyle/>
          <a:p>
            <a:pPr>
              <a:defRPr/>
            </a:pPr>
            <a:r>
              <a:rPr lang="en-US" dirty="0"/>
              <a:t>Draft , Susanne Pecher; views  expressed do not necessarily reflect those of SADC, KfW, GIZ, WWF</a:t>
            </a:r>
            <a:endParaRPr lang="de-DE" dirty="0"/>
          </a:p>
        </p:txBody>
      </p:sp>
      <p:sp>
        <p:nvSpPr>
          <p:cNvPr id="7" name="Inhaltsplatzhalter 2"/>
          <p:cNvSpPr>
            <a:spLocks noGrp="1"/>
          </p:cNvSpPr>
          <p:nvPr>
            <p:ph idx="1"/>
          </p:nvPr>
        </p:nvSpPr>
        <p:spPr>
          <a:xfrm>
            <a:off x="468313" y="836613"/>
            <a:ext cx="8183562" cy="4699000"/>
          </a:xfrm>
        </p:spPr>
        <p:txBody>
          <a:bodyPr>
            <a:normAutofit/>
          </a:bodyPr>
          <a:lstStyle/>
          <a:p>
            <a:pPr marL="548640" lvl="1" indent="-201168" fontAlgn="auto">
              <a:spcAft>
                <a:spcPts val="0"/>
              </a:spcAft>
              <a:buClr>
                <a:srgbClr val="0070C0"/>
              </a:buClr>
              <a:buFont typeface="Verdana"/>
              <a:buChar char="◦"/>
              <a:defRPr/>
            </a:pPr>
            <a:endParaRPr lang="en-GB" dirty="0" smtClean="0">
              <a:solidFill>
                <a:schemeClr val="tx1">
                  <a:lumMod val="75000"/>
                  <a:lumOff val="25000"/>
                </a:schemeClr>
              </a:solidFill>
            </a:endParaRPr>
          </a:p>
          <a:p>
            <a:pPr marL="265176" indent="-265176" fontAlgn="auto">
              <a:spcAft>
                <a:spcPts val="0"/>
              </a:spcAft>
              <a:buClr>
                <a:srgbClr val="0070C0"/>
              </a:buClr>
              <a:buFont typeface="Wingdings 2"/>
              <a:buChar char=""/>
              <a:defRPr/>
            </a:pPr>
            <a:endParaRPr lang="en-GB" dirty="0" smtClean="0">
              <a:solidFill>
                <a:schemeClr val="tx1">
                  <a:lumMod val="75000"/>
                  <a:lumOff val="25000"/>
                </a:schemeClr>
              </a:solidFill>
            </a:endParaRPr>
          </a:p>
          <a:p>
            <a:pPr marL="265176" indent="-265176" fontAlgn="auto">
              <a:spcAft>
                <a:spcPts val="0"/>
              </a:spcAft>
              <a:buClr>
                <a:srgbClr val="0070C0"/>
              </a:buClr>
              <a:buFont typeface="Wingdings 2"/>
              <a:buNone/>
              <a:defRPr/>
            </a:pPr>
            <a:endParaRPr lang="en-GB" dirty="0">
              <a:solidFill>
                <a:schemeClr val="tx1">
                  <a:lumMod val="75000"/>
                  <a:lumOff val="25000"/>
                </a:schemeClr>
              </a:solidFill>
            </a:endParaRPr>
          </a:p>
        </p:txBody>
      </p:sp>
      <p:grpSp>
        <p:nvGrpSpPr>
          <p:cNvPr id="26630" name="Gruppieren 63"/>
          <p:cNvGrpSpPr>
            <a:grpSpLocks/>
          </p:cNvGrpSpPr>
          <p:nvPr/>
        </p:nvGrpSpPr>
        <p:grpSpPr bwMode="auto">
          <a:xfrm>
            <a:off x="1116013" y="981075"/>
            <a:ext cx="7704137" cy="4284663"/>
            <a:chOff x="1835696" y="476672"/>
            <a:chExt cx="7704856" cy="4284432"/>
          </a:xfrm>
        </p:grpSpPr>
        <p:sp>
          <p:nvSpPr>
            <p:cNvPr id="9" name="Textfeld 8"/>
            <p:cNvSpPr txBox="1"/>
            <p:nvPr/>
          </p:nvSpPr>
          <p:spPr>
            <a:xfrm>
              <a:off x="1980171" y="2853032"/>
              <a:ext cx="4391435" cy="246049"/>
            </a:xfrm>
            <a:prstGeom prst="rect">
              <a:avLst/>
            </a:prstGeom>
            <a:ln>
              <a:solidFill>
                <a:srgbClr val="92D050"/>
              </a:solidFill>
            </a:ln>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sz="1000" b="1" dirty="0">
                  <a:solidFill>
                    <a:srgbClr val="00B050"/>
                  </a:solidFill>
                  <a:latin typeface="Arial" pitchFamily="34" charset="0"/>
                  <a:cs typeface="Arial" pitchFamily="34" charset="0"/>
                </a:rPr>
                <a:t>Protection &amp; law enforcement</a:t>
              </a:r>
            </a:p>
          </p:txBody>
        </p:sp>
        <p:sp>
          <p:nvSpPr>
            <p:cNvPr id="10" name="Rechteck 9"/>
            <p:cNvSpPr/>
            <p:nvPr/>
          </p:nvSpPr>
          <p:spPr>
            <a:xfrm>
              <a:off x="1980171" y="1700569"/>
              <a:ext cx="4391435" cy="360343"/>
            </a:xfrm>
            <a:prstGeom prst="rect">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r>
                <a:rPr lang="en-US" sz="1200" b="1" dirty="0">
                  <a:solidFill>
                    <a:srgbClr val="00B050"/>
                  </a:solidFill>
                  <a:latin typeface="Arial" pitchFamily="34" charset="0"/>
                  <a:cs typeface="Arial" pitchFamily="34" charset="0"/>
                </a:rPr>
                <a:t>Core processes</a:t>
              </a:r>
            </a:p>
          </p:txBody>
        </p:sp>
        <p:sp>
          <p:nvSpPr>
            <p:cNvPr id="11" name="Textfeld 10"/>
            <p:cNvSpPr txBox="1"/>
            <p:nvPr/>
          </p:nvSpPr>
          <p:spPr>
            <a:xfrm>
              <a:off x="1980171" y="2492688"/>
              <a:ext cx="4391435" cy="246050"/>
            </a:xfrm>
            <a:prstGeom prst="rect">
              <a:avLst/>
            </a:prstGeom>
            <a:ln>
              <a:solidFill>
                <a:srgbClr val="92D050"/>
              </a:solidFill>
            </a:ln>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sz="1000" b="1" dirty="0">
                  <a:solidFill>
                    <a:srgbClr val="00B050"/>
                  </a:solidFill>
                  <a:latin typeface="Arial" pitchFamily="34" charset="0"/>
                  <a:cs typeface="Arial" pitchFamily="34" charset="0"/>
                </a:rPr>
                <a:t>Wildlife management</a:t>
              </a:r>
            </a:p>
          </p:txBody>
        </p:sp>
        <p:sp>
          <p:nvSpPr>
            <p:cNvPr id="12" name="Textfeld 11"/>
            <p:cNvSpPr txBox="1"/>
            <p:nvPr/>
          </p:nvSpPr>
          <p:spPr>
            <a:xfrm>
              <a:off x="1980171" y="2132346"/>
              <a:ext cx="4391435" cy="246049"/>
            </a:xfrm>
            <a:prstGeom prst="rect">
              <a:avLst/>
            </a:prstGeom>
            <a:ln>
              <a:solidFill>
                <a:schemeClr val="accent4">
                  <a:lumMod val="40000"/>
                  <a:lumOff val="60000"/>
                </a:schemeClr>
              </a:solidFill>
            </a:ln>
          </p:spPr>
          <p:style>
            <a:lnRef idx="2">
              <a:schemeClr val="accent4"/>
            </a:lnRef>
            <a:fillRef idx="1">
              <a:schemeClr val="lt1"/>
            </a:fillRef>
            <a:effectRef idx="0">
              <a:schemeClr val="accent4"/>
            </a:effectRef>
            <a:fontRef idx="minor">
              <a:schemeClr val="dk1"/>
            </a:fontRef>
          </p:style>
          <p:txBody>
            <a:bodyPr>
              <a:spAutoFit/>
            </a:bodyPr>
            <a:lstStyle/>
            <a:p>
              <a:pPr algn="ctr" fontAlgn="auto">
                <a:spcBef>
                  <a:spcPts val="0"/>
                </a:spcBef>
                <a:spcAft>
                  <a:spcPts val="0"/>
                </a:spcAft>
                <a:defRPr/>
              </a:pPr>
              <a:r>
                <a:rPr lang="en-US" sz="1000" b="1" dirty="0">
                  <a:solidFill>
                    <a:srgbClr val="00B050"/>
                  </a:solidFill>
                  <a:latin typeface="Arial" pitchFamily="34" charset="0"/>
                  <a:cs typeface="Arial" pitchFamily="34" charset="0"/>
                </a:rPr>
                <a:t>Stakeholder engagement &amp; community outreach</a:t>
              </a:r>
            </a:p>
          </p:txBody>
        </p:sp>
        <p:grpSp>
          <p:nvGrpSpPr>
            <p:cNvPr id="26642" name="Gruppieren 60"/>
            <p:cNvGrpSpPr>
              <a:grpSpLocks/>
            </p:cNvGrpSpPr>
            <p:nvPr/>
          </p:nvGrpSpPr>
          <p:grpSpPr bwMode="auto">
            <a:xfrm>
              <a:off x="1979712" y="476672"/>
              <a:ext cx="4392488" cy="932461"/>
              <a:chOff x="1979712" y="476672"/>
              <a:chExt cx="4392488" cy="932461"/>
            </a:xfrm>
          </p:grpSpPr>
          <p:sp>
            <p:nvSpPr>
              <p:cNvPr id="38" name="Textfeld 7"/>
              <p:cNvSpPr txBox="1"/>
              <p:nvPr/>
            </p:nvSpPr>
            <p:spPr>
              <a:xfrm>
                <a:off x="1980171" y="803679"/>
                <a:ext cx="4391435" cy="469875"/>
              </a:xfrm>
              <a:prstGeom prst="rect">
                <a:avLst/>
              </a:prstGeom>
              <a:ln>
                <a:solidFill>
                  <a:srgbClr val="0070C0"/>
                </a:solidFill>
              </a:ln>
            </p:spPr>
            <p:style>
              <a:lnRef idx="2">
                <a:schemeClr val="accent5"/>
              </a:lnRef>
              <a:fillRef idx="1">
                <a:schemeClr val="lt1"/>
              </a:fillRef>
              <a:effectRef idx="0">
                <a:schemeClr val="accent5"/>
              </a:effectRef>
              <a:fontRef idx="minor">
                <a:schemeClr val="dk1"/>
              </a:fontRef>
            </p:style>
            <p:txBody>
              <a:bodyPr>
                <a:spAutoFit/>
              </a:bodyPr>
              <a:lstStyle/>
              <a:p>
                <a:pPr fontAlgn="auto">
                  <a:spcBef>
                    <a:spcPts val="0"/>
                  </a:spcBef>
                  <a:spcAft>
                    <a:spcPts val="0"/>
                  </a:spcAft>
                  <a:defRPr/>
                </a:pPr>
                <a:endParaRPr lang="de-DE" dirty="0"/>
              </a:p>
            </p:txBody>
          </p:sp>
          <p:sp>
            <p:nvSpPr>
              <p:cNvPr id="39" name="Rechteck 38"/>
              <p:cNvSpPr/>
              <p:nvPr/>
            </p:nvSpPr>
            <p:spPr>
              <a:xfrm>
                <a:off x="1980171" y="476672"/>
                <a:ext cx="4391435" cy="327007"/>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r>
                  <a:rPr lang="en-US" sz="1200" b="1" dirty="0">
                    <a:solidFill>
                      <a:srgbClr val="0070C0"/>
                    </a:solidFill>
                    <a:latin typeface="Arial" pitchFamily="34" charset="0"/>
                    <a:cs typeface="Arial" pitchFamily="34" charset="0"/>
                  </a:rPr>
                  <a:t>Steering processes</a:t>
                </a:r>
              </a:p>
            </p:txBody>
          </p:sp>
          <p:sp>
            <p:nvSpPr>
              <p:cNvPr id="26676" name="Textfeld 39"/>
              <p:cNvSpPr txBox="1">
                <a:spLocks noChangeArrowheads="1"/>
              </p:cNvSpPr>
              <p:nvPr/>
            </p:nvSpPr>
            <p:spPr bwMode="auto">
              <a:xfrm>
                <a:off x="2051720" y="764704"/>
                <a:ext cx="792088" cy="584775"/>
              </a:xfrm>
              <a:prstGeom prst="rect">
                <a:avLst/>
              </a:prstGeom>
              <a:noFill/>
              <a:ln w="9525">
                <a:noFill/>
                <a:miter lim="800000"/>
                <a:headEnd/>
                <a:tailEnd/>
              </a:ln>
            </p:spPr>
            <p:txBody>
              <a:bodyPr>
                <a:spAutoFit/>
              </a:bodyPr>
              <a:lstStyle/>
              <a:p>
                <a:pPr algn="ctr"/>
                <a:r>
                  <a:rPr lang="en-ZA" sz="800" b="1">
                    <a:cs typeface="Arial" charset="0"/>
                  </a:rPr>
                  <a:t>TFCA  stakeholder engagement</a:t>
                </a:r>
              </a:p>
              <a:p>
                <a:pPr algn="ctr"/>
                <a:endParaRPr lang="de-DE" sz="800">
                  <a:latin typeface="Verdana" pitchFamily="34" charset="0"/>
                </a:endParaRPr>
              </a:p>
            </p:txBody>
          </p:sp>
          <p:sp>
            <p:nvSpPr>
              <p:cNvPr id="26677" name="Textfeld 40"/>
              <p:cNvSpPr txBox="1">
                <a:spLocks noChangeArrowheads="1"/>
              </p:cNvSpPr>
              <p:nvPr/>
            </p:nvSpPr>
            <p:spPr bwMode="auto">
              <a:xfrm>
                <a:off x="2843808" y="701247"/>
                <a:ext cx="864096" cy="707886"/>
              </a:xfrm>
              <a:prstGeom prst="rect">
                <a:avLst/>
              </a:prstGeom>
              <a:noFill/>
              <a:ln w="9525">
                <a:noFill/>
                <a:miter lim="800000"/>
                <a:headEnd/>
                <a:tailEnd/>
              </a:ln>
            </p:spPr>
            <p:txBody>
              <a:bodyPr>
                <a:spAutoFit/>
              </a:bodyPr>
              <a:lstStyle/>
              <a:p>
                <a:pPr algn="ctr"/>
                <a:endParaRPr lang="de-DE" sz="800">
                  <a:latin typeface="Verdana" pitchFamily="34" charset="0"/>
                </a:endParaRPr>
              </a:p>
              <a:p>
                <a:pPr algn="ctr"/>
                <a:r>
                  <a:rPr lang="en-GB" sz="800">
                    <a:cs typeface="Arial" charset="0"/>
                  </a:rPr>
                  <a:t>Policy formulation &amp; harmonisation</a:t>
                </a:r>
              </a:p>
              <a:p>
                <a:pPr algn="ctr"/>
                <a:endParaRPr lang="de-DE" sz="800">
                  <a:latin typeface="Verdana" pitchFamily="34" charset="0"/>
                </a:endParaRPr>
              </a:p>
            </p:txBody>
          </p:sp>
          <p:sp>
            <p:nvSpPr>
              <p:cNvPr id="26678" name="Textfeld 41"/>
              <p:cNvSpPr txBox="1">
                <a:spLocks noChangeArrowheads="1"/>
              </p:cNvSpPr>
              <p:nvPr/>
            </p:nvSpPr>
            <p:spPr bwMode="auto">
              <a:xfrm>
                <a:off x="3707904" y="836712"/>
                <a:ext cx="864096" cy="461665"/>
              </a:xfrm>
              <a:prstGeom prst="rect">
                <a:avLst/>
              </a:prstGeom>
              <a:noFill/>
              <a:ln w="9525">
                <a:noFill/>
                <a:miter lim="800000"/>
                <a:headEnd/>
                <a:tailEnd/>
              </a:ln>
            </p:spPr>
            <p:txBody>
              <a:bodyPr>
                <a:spAutoFit/>
              </a:bodyPr>
              <a:lstStyle/>
              <a:p>
                <a:pPr algn="ctr"/>
                <a:r>
                  <a:rPr lang="en-US" sz="800">
                    <a:cs typeface="Arial" charset="0"/>
                  </a:rPr>
                  <a:t>Strategy development</a:t>
                </a:r>
              </a:p>
              <a:p>
                <a:pPr algn="ctr"/>
                <a:endParaRPr lang="de-DE" sz="800">
                  <a:latin typeface="Verdana" pitchFamily="34" charset="0"/>
                </a:endParaRPr>
              </a:p>
            </p:txBody>
          </p:sp>
          <p:sp>
            <p:nvSpPr>
              <p:cNvPr id="26679" name="Textfeld 42"/>
              <p:cNvSpPr txBox="1">
                <a:spLocks noChangeArrowheads="1"/>
              </p:cNvSpPr>
              <p:nvPr/>
            </p:nvSpPr>
            <p:spPr bwMode="auto">
              <a:xfrm>
                <a:off x="4572000" y="766286"/>
                <a:ext cx="864096" cy="584775"/>
              </a:xfrm>
              <a:prstGeom prst="rect">
                <a:avLst/>
              </a:prstGeom>
              <a:noFill/>
              <a:ln w="9525">
                <a:noFill/>
                <a:miter lim="800000"/>
                <a:headEnd/>
                <a:tailEnd/>
              </a:ln>
            </p:spPr>
            <p:txBody>
              <a:bodyPr>
                <a:spAutoFit/>
              </a:bodyPr>
              <a:lstStyle/>
              <a:p>
                <a:pPr algn="ctr"/>
                <a:endParaRPr lang="en-US" sz="800">
                  <a:cs typeface="Arial" charset="0"/>
                </a:endParaRPr>
              </a:p>
              <a:p>
                <a:pPr algn="ctr"/>
                <a:r>
                  <a:rPr lang="en-ZA" sz="800">
                    <a:cs typeface="Arial" charset="0"/>
                  </a:rPr>
                  <a:t>Budgeting &amp; funding</a:t>
                </a:r>
              </a:p>
              <a:p>
                <a:pPr algn="ctr"/>
                <a:endParaRPr lang="de-DE" sz="800">
                  <a:latin typeface="Verdana" pitchFamily="34" charset="0"/>
                </a:endParaRPr>
              </a:p>
            </p:txBody>
          </p:sp>
          <p:sp>
            <p:nvSpPr>
              <p:cNvPr id="26680" name="Textfeld 43"/>
              <p:cNvSpPr txBox="1">
                <a:spLocks noChangeArrowheads="1"/>
              </p:cNvSpPr>
              <p:nvPr/>
            </p:nvSpPr>
            <p:spPr bwMode="auto">
              <a:xfrm>
                <a:off x="5436096" y="858198"/>
                <a:ext cx="936104" cy="338554"/>
              </a:xfrm>
              <a:prstGeom prst="rect">
                <a:avLst/>
              </a:prstGeom>
              <a:noFill/>
              <a:ln w="9525">
                <a:noFill/>
                <a:miter lim="800000"/>
                <a:headEnd/>
                <a:tailEnd/>
              </a:ln>
            </p:spPr>
            <p:txBody>
              <a:bodyPr>
                <a:spAutoFit/>
              </a:bodyPr>
              <a:lstStyle/>
              <a:p>
                <a:pPr algn="ctr"/>
                <a:r>
                  <a:rPr lang="en-ZA" sz="800" b="1">
                    <a:cs typeface="Arial" charset="0"/>
                  </a:rPr>
                  <a:t>organisational processes</a:t>
                </a:r>
                <a:endParaRPr lang="de-DE" sz="800" b="1">
                  <a:latin typeface="Verdana" pitchFamily="34" charset="0"/>
                </a:endParaRPr>
              </a:p>
            </p:txBody>
          </p:sp>
        </p:grpSp>
        <p:sp>
          <p:nvSpPr>
            <p:cNvPr id="20" name="Textfeld 19"/>
            <p:cNvSpPr txBox="1"/>
            <p:nvPr/>
          </p:nvSpPr>
          <p:spPr>
            <a:xfrm>
              <a:off x="1980171" y="3213374"/>
              <a:ext cx="4391435" cy="246050"/>
            </a:xfrm>
            <a:prstGeom prst="rect">
              <a:avLst/>
            </a:prstGeom>
            <a:ln>
              <a:solidFill>
                <a:srgbClr val="92D050"/>
              </a:solidFill>
            </a:ln>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ZA" sz="1000" b="1" dirty="0">
                  <a:solidFill>
                    <a:srgbClr val="00B050"/>
                  </a:solidFill>
                  <a:latin typeface="Arial" pitchFamily="34" charset="0"/>
                  <a:cs typeface="Arial" pitchFamily="34" charset="0"/>
                </a:rPr>
                <a:t>Co-Management of forests, water, land across boundaries</a:t>
              </a:r>
            </a:p>
          </p:txBody>
        </p:sp>
        <p:sp>
          <p:nvSpPr>
            <p:cNvPr id="25" name="Gleichschenkliges Dreieck 24"/>
            <p:cNvSpPr/>
            <p:nvPr/>
          </p:nvSpPr>
          <p:spPr>
            <a:xfrm rot="10800000">
              <a:off x="2196092" y="1268792"/>
              <a:ext cx="503285" cy="360343"/>
            </a:xfrm>
            <a:prstGeom prst="triangle">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de-DE" dirty="0"/>
            </a:p>
          </p:txBody>
        </p:sp>
        <p:sp>
          <p:nvSpPr>
            <p:cNvPr id="26" name="Gleichschenkliges Dreieck 25"/>
            <p:cNvSpPr/>
            <p:nvPr/>
          </p:nvSpPr>
          <p:spPr>
            <a:xfrm rot="10800000">
              <a:off x="2988329" y="1268792"/>
              <a:ext cx="503284" cy="360343"/>
            </a:xfrm>
            <a:prstGeom prst="triangle">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de-DE" dirty="0"/>
            </a:p>
          </p:txBody>
        </p:sp>
        <p:sp>
          <p:nvSpPr>
            <p:cNvPr id="27" name="Gleichschenkliges Dreieck 26"/>
            <p:cNvSpPr/>
            <p:nvPr/>
          </p:nvSpPr>
          <p:spPr>
            <a:xfrm rot="10800000">
              <a:off x="3852009" y="1268792"/>
              <a:ext cx="503284" cy="360343"/>
            </a:xfrm>
            <a:prstGeom prst="triangle">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de-DE" dirty="0"/>
            </a:p>
          </p:txBody>
        </p:sp>
        <p:sp>
          <p:nvSpPr>
            <p:cNvPr id="28" name="Gleichschenkliges Dreieck 27"/>
            <p:cNvSpPr/>
            <p:nvPr/>
          </p:nvSpPr>
          <p:spPr>
            <a:xfrm rot="10800000">
              <a:off x="4715690" y="1268792"/>
              <a:ext cx="504872" cy="360343"/>
            </a:xfrm>
            <a:prstGeom prst="triangle">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de-DE" dirty="0"/>
            </a:p>
          </p:txBody>
        </p:sp>
        <p:sp>
          <p:nvSpPr>
            <p:cNvPr id="29" name="Gleichschenkliges Dreieck 28"/>
            <p:cNvSpPr/>
            <p:nvPr/>
          </p:nvSpPr>
          <p:spPr>
            <a:xfrm rot="10800000">
              <a:off x="5652402" y="1268792"/>
              <a:ext cx="503284" cy="360343"/>
            </a:xfrm>
            <a:prstGeom prst="triangle">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de-DE" dirty="0"/>
            </a:p>
          </p:txBody>
        </p:sp>
        <p:grpSp>
          <p:nvGrpSpPr>
            <p:cNvPr id="26649" name="Gruppieren 62"/>
            <p:cNvGrpSpPr>
              <a:grpSpLocks/>
            </p:cNvGrpSpPr>
            <p:nvPr/>
          </p:nvGrpSpPr>
          <p:grpSpPr bwMode="auto">
            <a:xfrm>
              <a:off x="2123728" y="3573016"/>
              <a:ext cx="4392488" cy="1152130"/>
              <a:chOff x="2123728" y="3573016"/>
              <a:chExt cx="4392488" cy="1152130"/>
            </a:xfrm>
          </p:grpSpPr>
          <p:grpSp>
            <p:nvGrpSpPr>
              <p:cNvPr id="26662" name="Gruppieren 49"/>
              <p:cNvGrpSpPr>
                <a:grpSpLocks/>
              </p:cNvGrpSpPr>
              <p:nvPr/>
            </p:nvGrpSpPr>
            <p:grpSpPr bwMode="auto">
              <a:xfrm>
                <a:off x="2123728" y="3573016"/>
                <a:ext cx="4392488" cy="1152130"/>
                <a:chOff x="1979712" y="4005062"/>
                <a:chExt cx="4392488" cy="1152130"/>
              </a:xfrm>
            </p:grpSpPr>
            <p:sp>
              <p:nvSpPr>
                <p:cNvPr id="32" name="Textfeld 11"/>
                <p:cNvSpPr txBox="1"/>
                <p:nvPr/>
              </p:nvSpPr>
              <p:spPr>
                <a:xfrm>
                  <a:off x="1979044" y="4372456"/>
                  <a:ext cx="4393023" cy="468288"/>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endParaRPr lang="de-DE" dirty="0"/>
                </a:p>
              </p:txBody>
            </p:sp>
            <p:sp>
              <p:nvSpPr>
                <p:cNvPr id="33" name="Rechteck 32"/>
                <p:cNvSpPr/>
                <p:nvPr/>
              </p:nvSpPr>
              <p:spPr>
                <a:xfrm>
                  <a:off x="1979044" y="4829632"/>
                  <a:ext cx="4393023" cy="327007"/>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200" b="1" dirty="0">
                      <a:solidFill>
                        <a:schemeClr val="accent1">
                          <a:lumMod val="75000"/>
                        </a:schemeClr>
                      </a:solidFill>
                      <a:latin typeface="Arial" pitchFamily="34" charset="0"/>
                      <a:cs typeface="Arial" pitchFamily="34" charset="0"/>
                    </a:rPr>
                    <a:t>Support processes</a:t>
                  </a:r>
                </a:p>
              </p:txBody>
            </p:sp>
            <p:sp>
              <p:nvSpPr>
                <p:cNvPr id="26670" name="Textfeld 33"/>
                <p:cNvSpPr txBox="1">
                  <a:spLocks noChangeArrowheads="1"/>
                </p:cNvSpPr>
                <p:nvPr/>
              </p:nvSpPr>
              <p:spPr bwMode="auto">
                <a:xfrm>
                  <a:off x="2123728" y="4371648"/>
                  <a:ext cx="792088" cy="584775"/>
                </a:xfrm>
                <a:prstGeom prst="rect">
                  <a:avLst/>
                </a:prstGeom>
                <a:noFill/>
                <a:ln w="9525">
                  <a:noFill/>
                  <a:miter lim="800000"/>
                  <a:headEnd/>
                  <a:tailEnd/>
                </a:ln>
              </p:spPr>
              <p:txBody>
                <a:bodyPr>
                  <a:spAutoFit/>
                </a:bodyPr>
                <a:lstStyle/>
                <a:p>
                  <a:pPr algn="ctr"/>
                  <a:r>
                    <a:rPr lang="en-US" sz="800" b="1">
                      <a:cs typeface="Arial" charset="0"/>
                    </a:rPr>
                    <a:t>Monitoring &amp; Evaluation</a:t>
                  </a:r>
                </a:p>
                <a:p>
                  <a:pPr algn="ctr"/>
                  <a:endParaRPr lang="de-DE" sz="800">
                    <a:latin typeface="Verdana" pitchFamily="34" charset="0"/>
                  </a:endParaRPr>
                </a:p>
              </p:txBody>
            </p:sp>
            <p:sp>
              <p:nvSpPr>
                <p:cNvPr id="26671" name="Textfeld 34"/>
                <p:cNvSpPr txBox="1">
                  <a:spLocks noChangeArrowheads="1"/>
                </p:cNvSpPr>
                <p:nvPr/>
              </p:nvSpPr>
              <p:spPr bwMode="auto">
                <a:xfrm>
                  <a:off x="5436096" y="4365102"/>
                  <a:ext cx="792088" cy="707886"/>
                </a:xfrm>
                <a:prstGeom prst="rect">
                  <a:avLst/>
                </a:prstGeom>
                <a:noFill/>
                <a:ln w="9525">
                  <a:noFill/>
                  <a:miter lim="800000"/>
                  <a:headEnd/>
                  <a:tailEnd/>
                </a:ln>
              </p:spPr>
              <p:txBody>
                <a:bodyPr>
                  <a:spAutoFit/>
                </a:bodyPr>
                <a:lstStyle/>
                <a:p>
                  <a:pPr algn="ctr"/>
                  <a:r>
                    <a:rPr lang="en-US" sz="800" b="1">
                      <a:cs typeface="Arial" charset="0"/>
                    </a:rPr>
                    <a:t>Technical audits for PAs</a:t>
                  </a:r>
                </a:p>
                <a:p>
                  <a:pPr algn="ctr"/>
                  <a:endParaRPr lang="en-US" sz="800">
                    <a:cs typeface="Arial" charset="0"/>
                  </a:endParaRPr>
                </a:p>
                <a:p>
                  <a:pPr algn="ctr"/>
                  <a:endParaRPr lang="de-DE" sz="800">
                    <a:latin typeface="Verdana" pitchFamily="34" charset="0"/>
                  </a:endParaRPr>
                </a:p>
              </p:txBody>
            </p:sp>
            <p:sp>
              <p:nvSpPr>
                <p:cNvPr id="26672" name="Textfeld 35"/>
                <p:cNvSpPr txBox="1">
                  <a:spLocks noChangeArrowheads="1"/>
                </p:cNvSpPr>
                <p:nvPr/>
              </p:nvSpPr>
              <p:spPr bwMode="auto">
                <a:xfrm>
                  <a:off x="5436096" y="4371648"/>
                  <a:ext cx="792088" cy="215443"/>
                </a:xfrm>
                <a:prstGeom prst="rect">
                  <a:avLst/>
                </a:prstGeom>
                <a:noFill/>
                <a:ln w="9525">
                  <a:noFill/>
                  <a:miter lim="800000"/>
                  <a:headEnd/>
                  <a:tailEnd/>
                </a:ln>
              </p:spPr>
              <p:txBody>
                <a:bodyPr>
                  <a:spAutoFit/>
                </a:bodyPr>
                <a:lstStyle/>
                <a:p>
                  <a:pPr algn="ctr"/>
                  <a:endParaRPr lang="de-DE" sz="800">
                    <a:latin typeface="Verdana" pitchFamily="34" charset="0"/>
                  </a:endParaRPr>
                </a:p>
              </p:txBody>
            </p:sp>
            <p:sp>
              <p:nvSpPr>
                <p:cNvPr id="37" name="Gleichschenkliges Dreieck 36"/>
                <p:cNvSpPr/>
                <p:nvPr/>
              </p:nvSpPr>
              <p:spPr>
                <a:xfrm>
                  <a:off x="2194964" y="4005764"/>
                  <a:ext cx="504872" cy="360343"/>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de-DE" dirty="0"/>
                </a:p>
              </p:txBody>
            </p:sp>
          </p:grpSp>
          <p:sp>
            <p:nvSpPr>
              <p:cNvPr id="26663" name="Textfeld 15"/>
              <p:cNvSpPr txBox="1">
                <a:spLocks noChangeArrowheads="1"/>
              </p:cNvSpPr>
              <p:nvPr/>
            </p:nvSpPr>
            <p:spPr bwMode="auto">
              <a:xfrm>
                <a:off x="3059832" y="3933058"/>
                <a:ext cx="864096" cy="338554"/>
              </a:xfrm>
              <a:prstGeom prst="rect">
                <a:avLst/>
              </a:prstGeom>
              <a:noFill/>
              <a:ln w="9525">
                <a:noFill/>
                <a:miter lim="800000"/>
                <a:headEnd/>
                <a:tailEnd/>
              </a:ln>
            </p:spPr>
            <p:txBody>
              <a:bodyPr>
                <a:spAutoFit/>
              </a:bodyPr>
              <a:lstStyle/>
              <a:p>
                <a:pPr algn="ctr"/>
                <a:r>
                  <a:rPr lang="en-GB" sz="800" b="1">
                    <a:cs typeface="Arial" charset="0"/>
                  </a:rPr>
                  <a:t>Budgeting &amp; Planning</a:t>
                </a:r>
              </a:p>
            </p:txBody>
          </p:sp>
          <p:sp>
            <p:nvSpPr>
              <p:cNvPr id="23" name="Gleichschenkliges Dreieck 22"/>
              <p:cNvSpPr/>
              <p:nvPr/>
            </p:nvSpPr>
            <p:spPr>
              <a:xfrm>
                <a:off x="3202661" y="3573718"/>
                <a:ext cx="504872" cy="360343"/>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de-DE" dirty="0"/>
              </a:p>
            </p:txBody>
          </p:sp>
          <p:sp>
            <p:nvSpPr>
              <p:cNvPr id="24" name="Gleichschenkliges Dreieck 23"/>
              <p:cNvSpPr/>
              <p:nvPr/>
            </p:nvSpPr>
            <p:spPr>
              <a:xfrm>
                <a:off x="5723846" y="3573718"/>
                <a:ext cx="504872" cy="360343"/>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de-DE" dirty="0"/>
              </a:p>
            </p:txBody>
          </p:sp>
          <p:sp>
            <p:nvSpPr>
              <p:cNvPr id="45" name="Gleichschenkliges Dreieck 44"/>
              <p:cNvSpPr/>
              <p:nvPr/>
            </p:nvSpPr>
            <p:spPr>
              <a:xfrm>
                <a:off x="4067929" y="3573718"/>
                <a:ext cx="503284" cy="360343"/>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de-DE" dirty="0"/>
              </a:p>
            </p:txBody>
          </p:sp>
          <p:sp>
            <p:nvSpPr>
              <p:cNvPr id="26667" name="Textfeld 45"/>
              <p:cNvSpPr txBox="1">
                <a:spLocks noChangeArrowheads="1"/>
              </p:cNvSpPr>
              <p:nvPr/>
            </p:nvSpPr>
            <p:spPr bwMode="auto">
              <a:xfrm>
                <a:off x="3923928" y="3933058"/>
                <a:ext cx="864096" cy="461665"/>
              </a:xfrm>
              <a:prstGeom prst="rect">
                <a:avLst/>
              </a:prstGeom>
              <a:noFill/>
              <a:ln w="9525">
                <a:noFill/>
                <a:miter lim="800000"/>
                <a:headEnd/>
                <a:tailEnd/>
              </a:ln>
            </p:spPr>
            <p:txBody>
              <a:bodyPr>
                <a:spAutoFit/>
              </a:bodyPr>
              <a:lstStyle/>
              <a:p>
                <a:pPr algn="ctr"/>
                <a:r>
                  <a:rPr lang="en-GB" sz="800">
                    <a:cs typeface="Arial" charset="0"/>
                  </a:rPr>
                  <a:t>Human resources development</a:t>
                </a:r>
              </a:p>
            </p:txBody>
          </p:sp>
        </p:grpSp>
        <p:sp>
          <p:nvSpPr>
            <p:cNvPr id="47" name="Gleichschenkliges Dreieck 46"/>
            <p:cNvSpPr/>
            <p:nvPr/>
          </p:nvSpPr>
          <p:spPr>
            <a:xfrm>
              <a:off x="4931610" y="3573718"/>
              <a:ext cx="504872" cy="358756"/>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de-DE" dirty="0"/>
            </a:p>
          </p:txBody>
        </p:sp>
        <p:sp>
          <p:nvSpPr>
            <p:cNvPr id="26651" name="Textfeld 47"/>
            <p:cNvSpPr txBox="1">
              <a:spLocks noChangeArrowheads="1"/>
            </p:cNvSpPr>
            <p:nvPr/>
          </p:nvSpPr>
          <p:spPr bwMode="auto">
            <a:xfrm>
              <a:off x="4788024" y="3975447"/>
              <a:ext cx="864096" cy="338554"/>
            </a:xfrm>
            <a:prstGeom prst="rect">
              <a:avLst/>
            </a:prstGeom>
            <a:noFill/>
            <a:ln w="9525">
              <a:noFill/>
              <a:miter lim="800000"/>
              <a:headEnd/>
              <a:tailEnd/>
            </a:ln>
          </p:spPr>
          <p:txBody>
            <a:bodyPr>
              <a:spAutoFit/>
            </a:bodyPr>
            <a:lstStyle/>
            <a:p>
              <a:pPr algn="ctr"/>
              <a:r>
                <a:rPr lang="en-GB" sz="800" b="1">
                  <a:cs typeface="Arial" charset="0"/>
                </a:rPr>
                <a:t>Spatial Planning</a:t>
              </a:r>
            </a:p>
          </p:txBody>
        </p:sp>
        <p:sp>
          <p:nvSpPr>
            <p:cNvPr id="49" name="Multiplizieren 48"/>
            <p:cNvSpPr/>
            <p:nvPr/>
          </p:nvSpPr>
          <p:spPr>
            <a:xfrm>
              <a:off x="1835696" y="981470"/>
              <a:ext cx="503284" cy="395267"/>
            </a:xfrm>
            <a:prstGeom prst="mathMultiply">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50" name="Multiplizieren 49"/>
            <p:cNvSpPr/>
            <p:nvPr/>
          </p:nvSpPr>
          <p:spPr>
            <a:xfrm>
              <a:off x="5939766" y="981470"/>
              <a:ext cx="504872" cy="395267"/>
            </a:xfrm>
            <a:prstGeom prst="mathMultiply">
              <a:avLst/>
            </a:prstGeom>
            <a:solidFill>
              <a:schemeClr val="bg1">
                <a:alpha val="0"/>
              </a:schemeClr>
            </a:solidFill>
            <a:ln w="38100">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51" name="Multiplizieren 50"/>
            <p:cNvSpPr/>
            <p:nvPr/>
          </p:nvSpPr>
          <p:spPr>
            <a:xfrm>
              <a:off x="1907140" y="2060912"/>
              <a:ext cx="504872" cy="395267"/>
            </a:xfrm>
            <a:prstGeom prst="mathMultiply">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52" name="Multiplizieren 51"/>
            <p:cNvSpPr/>
            <p:nvPr/>
          </p:nvSpPr>
          <p:spPr>
            <a:xfrm>
              <a:off x="1907140" y="2781598"/>
              <a:ext cx="504872" cy="395267"/>
            </a:xfrm>
            <a:prstGeom prst="mathMultiply">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54" name="Multiplizieren 53"/>
            <p:cNvSpPr/>
            <p:nvPr/>
          </p:nvSpPr>
          <p:spPr>
            <a:xfrm>
              <a:off x="1907140" y="3176864"/>
              <a:ext cx="504872" cy="396854"/>
            </a:xfrm>
            <a:prstGeom prst="mathMultiply">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55" name="Multiplizieren 54"/>
            <p:cNvSpPr/>
            <p:nvPr/>
          </p:nvSpPr>
          <p:spPr>
            <a:xfrm>
              <a:off x="1907140" y="4184872"/>
              <a:ext cx="504872" cy="396854"/>
            </a:xfrm>
            <a:prstGeom prst="mathMultiply">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56" name="Multiplizieren 55"/>
            <p:cNvSpPr/>
            <p:nvPr/>
          </p:nvSpPr>
          <p:spPr>
            <a:xfrm>
              <a:off x="3275692" y="4337264"/>
              <a:ext cx="504872" cy="396854"/>
            </a:xfrm>
            <a:prstGeom prst="mathMultiply">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57" name="Multiplizieren 56"/>
            <p:cNvSpPr/>
            <p:nvPr/>
          </p:nvSpPr>
          <p:spPr>
            <a:xfrm>
              <a:off x="5723846" y="4365837"/>
              <a:ext cx="504872" cy="395267"/>
            </a:xfrm>
            <a:prstGeom prst="mathMultiply">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58" name="Multiplizieren 57"/>
            <p:cNvSpPr/>
            <p:nvPr/>
          </p:nvSpPr>
          <p:spPr>
            <a:xfrm>
              <a:off x="5004642" y="4365837"/>
              <a:ext cx="503284" cy="395267"/>
            </a:xfrm>
            <a:prstGeom prst="mathMultiply">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59" name="Textfeld 58"/>
            <p:cNvSpPr txBox="1"/>
            <p:nvPr/>
          </p:nvSpPr>
          <p:spPr>
            <a:xfrm>
              <a:off x="7092399" y="476672"/>
              <a:ext cx="2448153" cy="1169925"/>
            </a:xfrm>
            <a:prstGeom prst="rect">
              <a:avLst/>
            </a:prstGeom>
            <a:noFill/>
          </p:spPr>
          <p:txBody>
            <a:bodyPr>
              <a:spAutoFit/>
            </a:bodyPr>
            <a:lstStyle/>
            <a:p>
              <a:pPr fontAlgn="auto">
                <a:spcAft>
                  <a:spcPts val="0"/>
                </a:spcAft>
                <a:buFont typeface="Arial" pitchFamily="34" charset="0"/>
                <a:buChar char="•"/>
                <a:defRPr/>
              </a:pPr>
              <a:r>
                <a:rPr lang="en-GB" sz="1400" b="1" dirty="0">
                  <a:solidFill>
                    <a:srgbClr val="0070C0"/>
                  </a:solidFill>
                  <a:latin typeface="Arial" pitchFamily="34" charset="0"/>
                  <a:ea typeface="+mj-ea"/>
                  <a:cs typeface="Arial" pitchFamily="34" charset="0"/>
                </a:rPr>
                <a:t>Strategic knowledge on processes, organisations, topics</a:t>
              </a:r>
            </a:p>
            <a:p>
              <a:pPr fontAlgn="auto">
                <a:spcAft>
                  <a:spcPts val="0"/>
                </a:spcAft>
                <a:buFont typeface="Arial" pitchFamily="34" charset="0"/>
                <a:buChar char="•"/>
                <a:defRPr/>
              </a:pPr>
              <a:r>
                <a:rPr lang="en-GB" sz="1400" b="1" dirty="0">
                  <a:solidFill>
                    <a:srgbClr val="0070C0"/>
                  </a:solidFill>
                  <a:latin typeface="Arial" pitchFamily="34" charset="0"/>
                  <a:ea typeface="+mj-ea"/>
                  <a:cs typeface="Arial" pitchFamily="34" charset="0"/>
                </a:rPr>
                <a:t>Experiential knowledge</a:t>
              </a:r>
            </a:p>
            <a:p>
              <a:pPr fontAlgn="auto">
                <a:spcAft>
                  <a:spcPts val="0"/>
                </a:spcAft>
                <a:defRPr/>
              </a:pPr>
              <a:endParaRPr lang="en-GB" sz="1400" b="1" dirty="0">
                <a:solidFill>
                  <a:srgbClr val="0070C0"/>
                </a:solidFill>
                <a:latin typeface="Arial" pitchFamily="34" charset="0"/>
                <a:ea typeface="+mj-ea"/>
                <a:cs typeface="Arial" pitchFamily="34" charset="0"/>
              </a:endParaRPr>
            </a:p>
          </p:txBody>
        </p:sp>
      </p:grpSp>
      <p:sp>
        <p:nvSpPr>
          <p:cNvPr id="68" name="Geschweifte Klammer rechts 67"/>
          <p:cNvSpPr/>
          <p:nvPr/>
        </p:nvSpPr>
        <p:spPr>
          <a:xfrm rot="16200000">
            <a:off x="3059906" y="-1610518"/>
            <a:ext cx="576263" cy="4895850"/>
          </a:xfrm>
          <a:prstGeom prst="rightBrace">
            <a:avLst>
              <a:gd name="adj1" fmla="val 8333"/>
              <a:gd name="adj2" fmla="val 49635"/>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69" name="Geschweifte Klammer rechts 68"/>
          <p:cNvSpPr/>
          <p:nvPr/>
        </p:nvSpPr>
        <p:spPr>
          <a:xfrm rot="5400000">
            <a:off x="7308057" y="908843"/>
            <a:ext cx="431800" cy="2303463"/>
          </a:xfrm>
          <a:prstGeom prst="righ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70" name="Textfeld 69"/>
          <p:cNvSpPr txBox="1"/>
          <p:nvPr/>
        </p:nvSpPr>
        <p:spPr>
          <a:xfrm>
            <a:off x="2411413" y="188913"/>
            <a:ext cx="2447925"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pitchFamily="34" charset="0"/>
                <a:ea typeface="+mj-ea"/>
                <a:cs typeface="Arial" pitchFamily="34" charset="0"/>
              </a:rPr>
              <a:t>Factual knowledge</a:t>
            </a:r>
          </a:p>
        </p:txBody>
      </p:sp>
      <p:sp>
        <p:nvSpPr>
          <p:cNvPr id="71" name="Textfeld 70"/>
          <p:cNvSpPr txBox="1"/>
          <p:nvPr/>
        </p:nvSpPr>
        <p:spPr>
          <a:xfrm>
            <a:off x="6372225" y="3284538"/>
            <a:ext cx="2303463" cy="954087"/>
          </a:xfrm>
          <a:prstGeom prst="rect">
            <a:avLst/>
          </a:prstGeom>
          <a:noFill/>
        </p:spPr>
        <p:txBody>
          <a:bodyPr>
            <a:spAutoFit/>
          </a:bodyPr>
          <a:lstStyle/>
          <a:p>
            <a:pPr fontAlgn="auto">
              <a:spcAft>
                <a:spcPts val="0"/>
              </a:spcAft>
              <a:buFont typeface="Arial" pitchFamily="34" charset="0"/>
              <a:buChar char="•"/>
              <a:defRPr/>
            </a:pPr>
            <a:r>
              <a:rPr lang="en-GB" sz="1400" b="1" dirty="0">
                <a:solidFill>
                  <a:srgbClr val="0070C0"/>
                </a:solidFill>
                <a:latin typeface="Arial" pitchFamily="34" charset="0"/>
                <a:ea typeface="+mj-ea"/>
                <a:cs typeface="Arial" pitchFamily="34" charset="0"/>
              </a:rPr>
              <a:t>Analytical &amp; conceptual skills</a:t>
            </a:r>
          </a:p>
          <a:p>
            <a:pPr fontAlgn="auto">
              <a:spcAft>
                <a:spcPts val="0"/>
              </a:spcAft>
              <a:buFont typeface="Arial" pitchFamily="34" charset="0"/>
              <a:buChar char="•"/>
              <a:defRPr/>
            </a:pPr>
            <a:r>
              <a:rPr lang="en-GB" sz="1400" b="1" dirty="0">
                <a:solidFill>
                  <a:srgbClr val="0070C0"/>
                </a:solidFill>
                <a:latin typeface="Arial" pitchFamily="34" charset="0"/>
                <a:ea typeface="+mj-ea"/>
                <a:cs typeface="Arial" pitchFamily="34" charset="0"/>
              </a:rPr>
              <a:t>Leadership</a:t>
            </a:r>
          </a:p>
          <a:p>
            <a:pPr fontAlgn="auto">
              <a:spcAft>
                <a:spcPts val="0"/>
              </a:spcAft>
              <a:buFont typeface="Arial" pitchFamily="34" charset="0"/>
              <a:buChar char="•"/>
              <a:defRPr/>
            </a:pPr>
            <a:r>
              <a:rPr lang="en-GB" sz="1400" b="1" dirty="0">
                <a:solidFill>
                  <a:srgbClr val="0070C0"/>
                </a:solidFill>
                <a:latin typeface="Arial" pitchFamily="34" charset="0"/>
                <a:ea typeface="+mj-ea"/>
                <a:cs typeface="Arial" pitchFamily="34" charset="0"/>
              </a:rPr>
              <a:t>Communication</a:t>
            </a:r>
          </a:p>
        </p:txBody>
      </p:sp>
      <p:sp>
        <p:nvSpPr>
          <p:cNvPr id="72" name="Textfeld 71"/>
          <p:cNvSpPr txBox="1"/>
          <p:nvPr/>
        </p:nvSpPr>
        <p:spPr>
          <a:xfrm>
            <a:off x="6372225" y="2349500"/>
            <a:ext cx="2447925" cy="306388"/>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pitchFamily="34" charset="0"/>
                <a:ea typeface="+mj-ea"/>
                <a:cs typeface="Arial" pitchFamily="34" charset="0"/>
              </a:rPr>
              <a:t>Work related knowledge</a:t>
            </a:r>
          </a:p>
        </p:txBody>
      </p:sp>
      <p:sp>
        <p:nvSpPr>
          <p:cNvPr id="73" name="Geschweifte Klammer rechts 72"/>
          <p:cNvSpPr/>
          <p:nvPr/>
        </p:nvSpPr>
        <p:spPr>
          <a:xfrm rot="5400000">
            <a:off x="7308057" y="3140868"/>
            <a:ext cx="431800" cy="2303463"/>
          </a:xfrm>
          <a:prstGeom prst="righ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74" name="Textfeld 73"/>
          <p:cNvSpPr txBox="1"/>
          <p:nvPr/>
        </p:nvSpPr>
        <p:spPr>
          <a:xfrm>
            <a:off x="6372225" y="4508500"/>
            <a:ext cx="2447925" cy="307975"/>
          </a:xfrm>
          <a:prstGeom prst="rect">
            <a:avLst/>
          </a:prstGeom>
          <a:noFill/>
        </p:spPr>
        <p:txBody>
          <a:bodyPr>
            <a:spAutoFit/>
          </a:bodyPr>
          <a:lstStyle/>
          <a:p>
            <a:pPr algn="ctr" fontAlgn="auto">
              <a:spcBef>
                <a:spcPts val="0"/>
              </a:spcBef>
              <a:spcAft>
                <a:spcPts val="0"/>
              </a:spcAft>
              <a:defRPr/>
            </a:pPr>
            <a:r>
              <a:rPr lang="en-GB" sz="1400" b="1" dirty="0">
                <a:solidFill>
                  <a:srgbClr val="FF0000"/>
                </a:solidFill>
                <a:latin typeface="Arial" pitchFamily="34" charset="0"/>
                <a:ea typeface="+mj-ea"/>
                <a:cs typeface="Arial" pitchFamily="34" charset="0"/>
              </a:rPr>
              <a:t>Skills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750" y="5516563"/>
            <a:ext cx="8183563" cy="404812"/>
          </a:xfrm>
        </p:spPr>
        <p:txBody>
          <a:bodyPr>
            <a:noAutofit/>
          </a:bodyPr>
          <a:lstStyle/>
          <a:p>
            <a:pPr fontAlgn="auto">
              <a:spcAft>
                <a:spcPts val="0"/>
              </a:spcAft>
              <a:defRPr/>
            </a:pPr>
            <a:r>
              <a:rPr lang="en-ZA" sz="1600" dirty="0" smtClean="0">
                <a:solidFill>
                  <a:srgbClr val="0070C0"/>
                </a:solidFill>
              </a:rPr>
              <a:t>Options to address the quantitative and qualitative training gap</a:t>
            </a:r>
            <a:endParaRPr lang="en-ZA" sz="1600" dirty="0">
              <a:solidFill>
                <a:srgbClr val="0070C0"/>
              </a:solidFill>
            </a:endParaRPr>
          </a:p>
        </p:txBody>
      </p:sp>
      <p:sp>
        <p:nvSpPr>
          <p:cNvPr id="4" name="Datumsplatzhalter 3"/>
          <p:cNvSpPr>
            <a:spLocks noGrp="1"/>
          </p:cNvSpPr>
          <p:nvPr>
            <p:ph type="dt" sz="quarter" idx="10"/>
          </p:nvPr>
        </p:nvSpPr>
        <p:spPr>
          <a:xfrm>
            <a:off x="468313" y="6092825"/>
            <a:ext cx="2303462" cy="293688"/>
          </a:xfrm>
        </p:spPr>
        <p:txBody>
          <a:bodyPr/>
          <a:lstStyle/>
          <a:p>
            <a:pPr algn="l">
              <a:defRPr/>
            </a:pPr>
            <a:fld id="{AE1CB265-02D1-4193-88E7-29EEE70006D3}" type="datetime1">
              <a:rPr lang="en-ZA"/>
              <a:pPr algn="l">
                <a:defRPr/>
              </a:pPr>
              <a:t>2017/11/06</a:t>
            </a:fld>
            <a:endParaRPr lang="de-DE" dirty="0"/>
          </a:p>
        </p:txBody>
      </p:sp>
      <p:sp>
        <p:nvSpPr>
          <p:cNvPr id="5" name="Foliennummernplatzhalter 4"/>
          <p:cNvSpPr>
            <a:spLocks noGrp="1"/>
          </p:cNvSpPr>
          <p:nvPr>
            <p:ph type="sldNum" sz="quarter" idx="12"/>
          </p:nvPr>
        </p:nvSpPr>
        <p:spPr/>
        <p:txBody>
          <a:bodyPr/>
          <a:lstStyle/>
          <a:p>
            <a:pPr>
              <a:defRPr/>
            </a:pPr>
            <a:fld id="{2F3C64DB-F625-40E2-B4A1-76EB789CE744}" type="slidenum">
              <a:rPr lang="de-DE"/>
              <a:pPr>
                <a:defRPr/>
              </a:pPr>
              <a:t>13</a:t>
            </a:fld>
            <a:endParaRPr lang="de-DE"/>
          </a:p>
        </p:txBody>
      </p:sp>
      <p:sp>
        <p:nvSpPr>
          <p:cNvPr id="6" name="Fußzeilenplatzhalter 5"/>
          <p:cNvSpPr>
            <a:spLocks noGrp="1"/>
          </p:cNvSpPr>
          <p:nvPr>
            <p:ph type="ftr" sz="quarter" idx="11"/>
          </p:nvPr>
        </p:nvSpPr>
        <p:spPr>
          <a:xfrm>
            <a:off x="1476375" y="6308725"/>
            <a:ext cx="6943725" cy="168275"/>
          </a:xfrm>
        </p:spPr>
        <p:txBody>
          <a:bodyPr/>
          <a:lstStyle/>
          <a:p>
            <a:pPr>
              <a:defRPr/>
            </a:pPr>
            <a:r>
              <a:rPr lang="en-US" dirty="0"/>
              <a:t>Draft , Susanne Pecher; views  expressed do not necessarily reflect those of SADC, KfW, GIZ, WWF</a:t>
            </a:r>
            <a:endParaRPr lang="de-DE" dirty="0"/>
          </a:p>
        </p:txBody>
      </p:sp>
      <p:grpSp>
        <p:nvGrpSpPr>
          <p:cNvPr id="27653" name="Gruppieren 85"/>
          <p:cNvGrpSpPr>
            <a:grpSpLocks/>
          </p:cNvGrpSpPr>
          <p:nvPr/>
        </p:nvGrpSpPr>
        <p:grpSpPr bwMode="auto">
          <a:xfrm>
            <a:off x="250825" y="981075"/>
            <a:ext cx="8696325" cy="4116388"/>
            <a:chOff x="251520" y="548680"/>
            <a:chExt cx="8695763" cy="4116178"/>
          </a:xfrm>
        </p:grpSpPr>
        <p:grpSp>
          <p:nvGrpSpPr>
            <p:cNvPr id="27655" name="Gruppieren 45"/>
            <p:cNvGrpSpPr>
              <a:grpSpLocks/>
            </p:cNvGrpSpPr>
            <p:nvPr/>
          </p:nvGrpSpPr>
          <p:grpSpPr bwMode="auto">
            <a:xfrm>
              <a:off x="971600" y="1844824"/>
              <a:ext cx="7975683" cy="2820034"/>
              <a:chOff x="313527" y="1628800"/>
              <a:chExt cx="8344927" cy="3031537"/>
            </a:xfrm>
          </p:grpSpPr>
          <p:sp>
            <p:nvSpPr>
              <p:cNvPr id="19" name="Ellipse 18"/>
              <p:cNvSpPr/>
              <p:nvPr/>
            </p:nvSpPr>
            <p:spPr>
              <a:xfrm>
                <a:off x="2556351" y="2493113"/>
                <a:ext cx="1524695" cy="1380538"/>
              </a:xfrm>
              <a:prstGeom prst="ellipse">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r>
                  <a:rPr lang="en-GB" sz="1400" b="1" dirty="0">
                    <a:latin typeface="Arial" pitchFamily="34" charset="0"/>
                    <a:cs typeface="Arial" pitchFamily="34" charset="0"/>
                  </a:rPr>
                  <a:t>Training provision</a:t>
                </a:r>
              </a:p>
            </p:txBody>
          </p:sp>
          <p:sp>
            <p:nvSpPr>
              <p:cNvPr id="20" name="Ellipse 19"/>
              <p:cNvSpPr/>
              <p:nvPr/>
            </p:nvSpPr>
            <p:spPr>
              <a:xfrm>
                <a:off x="4933083" y="2493113"/>
                <a:ext cx="1439989" cy="1296921"/>
              </a:xfrm>
              <a:prstGeom prst="ellipse">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r>
                  <a:rPr lang="en-GB" sz="1400" b="1" dirty="0">
                    <a:latin typeface="Arial" pitchFamily="34" charset="0"/>
                    <a:cs typeface="Arial" pitchFamily="34" charset="0"/>
                  </a:rPr>
                  <a:t>Training demand</a:t>
                </a:r>
              </a:p>
            </p:txBody>
          </p:sp>
          <p:sp>
            <p:nvSpPr>
              <p:cNvPr id="21" name="Ellipse 20"/>
              <p:cNvSpPr/>
              <p:nvPr/>
            </p:nvSpPr>
            <p:spPr>
              <a:xfrm>
                <a:off x="1476774" y="1701308"/>
                <a:ext cx="1871821" cy="791805"/>
              </a:xfrm>
              <a:prstGeom prst="ellipse">
                <a:avLst/>
              </a:prstGeom>
              <a:solidFill>
                <a:schemeClr val="accent3">
                  <a:lumMod val="40000"/>
                  <a:lumOff val="60000"/>
                </a:schemeClr>
              </a:solidFill>
              <a:ln>
                <a:solidFill>
                  <a:srgbClr val="00B0F0"/>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en-GB" sz="1400" b="1" dirty="0">
                    <a:solidFill>
                      <a:schemeClr val="bg1"/>
                    </a:solidFill>
                    <a:latin typeface="Arial" pitchFamily="34" charset="0"/>
                    <a:cs typeface="Arial" pitchFamily="34" charset="0"/>
                  </a:rPr>
                  <a:t>Increase throughput of TIs</a:t>
                </a:r>
              </a:p>
            </p:txBody>
          </p:sp>
          <p:sp>
            <p:nvSpPr>
              <p:cNvPr id="22" name="Ellipse 21"/>
              <p:cNvSpPr/>
              <p:nvPr/>
            </p:nvSpPr>
            <p:spPr>
              <a:xfrm>
                <a:off x="314153" y="2713248"/>
                <a:ext cx="1871821" cy="863477"/>
              </a:xfrm>
              <a:prstGeom prst="ellipse">
                <a:avLst/>
              </a:prstGeom>
              <a:solidFill>
                <a:schemeClr val="accent3">
                  <a:lumMod val="40000"/>
                  <a:lumOff val="60000"/>
                </a:schemeClr>
              </a:solidFill>
              <a:ln>
                <a:solidFill>
                  <a:srgbClr val="00B0F0"/>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en-GB" sz="1400" b="1" dirty="0">
                    <a:solidFill>
                      <a:schemeClr val="bg1"/>
                    </a:solidFill>
                    <a:latin typeface="Arial" pitchFamily="34" charset="0"/>
                    <a:cs typeface="Arial" pitchFamily="34" charset="0"/>
                  </a:rPr>
                  <a:t>Promote demand orientation</a:t>
                </a:r>
              </a:p>
            </p:txBody>
          </p:sp>
          <p:sp>
            <p:nvSpPr>
              <p:cNvPr id="23" name="Ellipse 22"/>
              <p:cNvSpPr/>
              <p:nvPr/>
            </p:nvSpPr>
            <p:spPr>
              <a:xfrm>
                <a:off x="842315" y="3796860"/>
                <a:ext cx="1871821" cy="863477"/>
              </a:xfrm>
              <a:prstGeom prst="ellipse">
                <a:avLst/>
              </a:prstGeom>
              <a:solidFill>
                <a:schemeClr val="accent3">
                  <a:lumMod val="40000"/>
                  <a:lumOff val="60000"/>
                </a:schemeClr>
              </a:solidFill>
              <a:ln>
                <a:solidFill>
                  <a:srgbClr val="00B0F0"/>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en-GB" sz="1400" b="1" dirty="0">
                    <a:solidFill>
                      <a:schemeClr val="bg1"/>
                    </a:solidFill>
                    <a:latin typeface="Arial" pitchFamily="34" charset="0"/>
                    <a:cs typeface="Arial" pitchFamily="34" charset="0"/>
                  </a:rPr>
                  <a:t>Improve work integration</a:t>
                </a:r>
              </a:p>
            </p:txBody>
          </p:sp>
          <p:sp>
            <p:nvSpPr>
              <p:cNvPr id="26" name="Ellipse 25"/>
              <p:cNvSpPr/>
              <p:nvPr/>
            </p:nvSpPr>
            <p:spPr>
              <a:xfrm>
                <a:off x="6341516" y="1629636"/>
                <a:ext cx="1871820" cy="791805"/>
              </a:xfrm>
              <a:prstGeom prst="ellipse">
                <a:avLst/>
              </a:prstGeom>
              <a:solidFill>
                <a:schemeClr val="accent3">
                  <a:lumMod val="40000"/>
                  <a:lumOff val="60000"/>
                </a:schemeClr>
              </a:solidFill>
              <a:ln>
                <a:solidFill>
                  <a:srgbClr val="00B0F0"/>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en-GB" sz="1400" b="1" dirty="0">
                    <a:solidFill>
                      <a:schemeClr val="bg1"/>
                    </a:solidFill>
                    <a:latin typeface="Arial" pitchFamily="34" charset="0"/>
                    <a:cs typeface="Arial" pitchFamily="34" charset="0"/>
                  </a:rPr>
                  <a:t>Funding</a:t>
                </a:r>
              </a:p>
            </p:txBody>
          </p:sp>
          <p:sp>
            <p:nvSpPr>
              <p:cNvPr id="27" name="Ellipse 26"/>
              <p:cNvSpPr/>
              <p:nvPr/>
            </p:nvSpPr>
            <p:spPr>
              <a:xfrm>
                <a:off x="6642136" y="2636457"/>
                <a:ext cx="2016318" cy="1006821"/>
              </a:xfrm>
              <a:prstGeom prst="ellipse">
                <a:avLst/>
              </a:prstGeom>
              <a:solidFill>
                <a:schemeClr val="accent3">
                  <a:lumMod val="40000"/>
                  <a:lumOff val="60000"/>
                </a:schemeClr>
              </a:solidFill>
              <a:ln>
                <a:solidFill>
                  <a:srgbClr val="00B0F0"/>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en-GB" sz="1400" b="1" dirty="0">
                    <a:solidFill>
                      <a:schemeClr val="bg1"/>
                    </a:solidFill>
                    <a:latin typeface="Arial" pitchFamily="34" charset="0"/>
                    <a:cs typeface="Arial" pitchFamily="34" charset="0"/>
                  </a:rPr>
                  <a:t>Task oriented needs assessment</a:t>
                </a:r>
              </a:p>
            </p:txBody>
          </p:sp>
          <p:sp>
            <p:nvSpPr>
              <p:cNvPr id="28" name="Ellipse 27"/>
              <p:cNvSpPr/>
              <p:nvPr/>
            </p:nvSpPr>
            <p:spPr>
              <a:xfrm>
                <a:off x="6265115" y="3796860"/>
                <a:ext cx="1936595" cy="863477"/>
              </a:xfrm>
              <a:prstGeom prst="ellipse">
                <a:avLst/>
              </a:prstGeom>
              <a:solidFill>
                <a:schemeClr val="accent3">
                  <a:lumMod val="40000"/>
                  <a:lumOff val="60000"/>
                </a:schemeClr>
              </a:solidFill>
              <a:ln>
                <a:solidFill>
                  <a:srgbClr val="00B0F0"/>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en-GB" sz="1400" b="1" dirty="0">
                    <a:solidFill>
                      <a:schemeClr val="bg1"/>
                    </a:solidFill>
                    <a:latin typeface="Arial" pitchFamily="34" charset="0"/>
                    <a:cs typeface="Arial" pitchFamily="34" charset="0"/>
                  </a:rPr>
                  <a:t>HR strategy</a:t>
                </a:r>
              </a:p>
            </p:txBody>
          </p:sp>
          <p:cxnSp>
            <p:nvCxnSpPr>
              <p:cNvPr id="34" name="Gekrümmte Verbindung 33"/>
              <p:cNvCxnSpPr>
                <a:stCxn id="19" idx="0"/>
                <a:endCxn id="20" idx="0"/>
              </p:cNvCxnSpPr>
              <p:nvPr/>
            </p:nvCxnSpPr>
            <p:spPr>
              <a:xfrm rot="5400000" flipH="1" flipV="1">
                <a:off x="4485291" y="1326339"/>
                <a:ext cx="13652" cy="2333547"/>
              </a:xfrm>
              <a:prstGeom prst="curvedConnector3">
                <a:avLst>
                  <a:gd name="adj1" fmla="val 1800000"/>
                </a:avLst>
              </a:prstGeom>
              <a:ln w="28575">
                <a:solidFill>
                  <a:srgbClr val="FF0000"/>
                </a:solidFill>
                <a:headEnd type="none" w="med" len="med"/>
                <a:tailEnd type="triangle" w="med" len="med"/>
              </a:ln>
            </p:spPr>
            <p:style>
              <a:lnRef idx="1">
                <a:schemeClr val="accent2"/>
              </a:lnRef>
              <a:fillRef idx="0">
                <a:schemeClr val="accent2"/>
              </a:fillRef>
              <a:effectRef idx="0">
                <a:schemeClr val="accent2"/>
              </a:effectRef>
              <a:fontRef idx="minor">
                <a:schemeClr val="tx1"/>
              </a:fontRef>
            </p:style>
          </p:cxnSp>
          <p:cxnSp>
            <p:nvCxnSpPr>
              <p:cNvPr id="40" name="Gekrümmte Verbindung 39"/>
              <p:cNvCxnSpPr>
                <a:stCxn id="20" idx="4"/>
                <a:endCxn id="19" idx="4"/>
              </p:cNvCxnSpPr>
              <p:nvPr/>
            </p:nvCxnSpPr>
            <p:spPr>
              <a:xfrm rot="5400000">
                <a:off x="4443665" y="2665069"/>
                <a:ext cx="83617" cy="2333547"/>
              </a:xfrm>
              <a:prstGeom prst="curvedConnector3">
                <a:avLst>
                  <a:gd name="adj1" fmla="val 390444"/>
                </a:avLst>
              </a:prstGeom>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43" name="Rechteck 42"/>
            <p:cNvSpPr/>
            <p:nvPr/>
          </p:nvSpPr>
          <p:spPr>
            <a:xfrm>
              <a:off x="251520" y="548680"/>
              <a:ext cx="1871542" cy="360345"/>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400" b="1" dirty="0">
                  <a:solidFill>
                    <a:srgbClr val="0070C0"/>
                  </a:solidFill>
                </a:rPr>
                <a:t>Trainer capacity</a:t>
              </a:r>
            </a:p>
          </p:txBody>
        </p:sp>
        <p:sp>
          <p:nvSpPr>
            <p:cNvPr id="44" name="Rechteck 43"/>
            <p:cNvSpPr/>
            <p:nvPr/>
          </p:nvSpPr>
          <p:spPr>
            <a:xfrm>
              <a:off x="251520" y="1124914"/>
              <a:ext cx="1871542" cy="360344"/>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400" b="1" dirty="0">
                  <a:solidFill>
                    <a:srgbClr val="0070C0"/>
                  </a:solidFill>
                  <a:latin typeface="Arial" pitchFamily="34" charset="0"/>
                  <a:cs typeface="Arial" pitchFamily="34" charset="0"/>
                </a:rPr>
                <a:t>Infrastructure</a:t>
              </a:r>
            </a:p>
          </p:txBody>
        </p:sp>
        <p:sp>
          <p:nvSpPr>
            <p:cNvPr id="45" name="Rechteck 44"/>
            <p:cNvSpPr/>
            <p:nvPr/>
          </p:nvSpPr>
          <p:spPr>
            <a:xfrm>
              <a:off x="251520" y="1701146"/>
              <a:ext cx="1871542" cy="360345"/>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400" b="1" dirty="0">
                  <a:solidFill>
                    <a:srgbClr val="0070C0"/>
                  </a:solidFill>
                  <a:latin typeface="Arial" pitchFamily="34" charset="0"/>
                  <a:cs typeface="Arial" pitchFamily="34" charset="0"/>
                </a:rPr>
                <a:t>Course design</a:t>
              </a:r>
            </a:p>
          </p:txBody>
        </p:sp>
        <p:sp>
          <p:nvSpPr>
            <p:cNvPr id="47" name="Runde Klammer rechts 46"/>
            <p:cNvSpPr/>
            <p:nvPr/>
          </p:nvSpPr>
          <p:spPr>
            <a:xfrm>
              <a:off x="2123062" y="693136"/>
              <a:ext cx="217473" cy="1223900"/>
            </a:xfrm>
            <a:prstGeom prst="rightBracket">
              <a:avLst/>
            </a:prstGeom>
            <a:ln w="28575">
              <a:solidFill>
                <a:srgbClr val="00B0F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cxnSp>
          <p:nvCxnSpPr>
            <p:cNvPr id="49" name="Gerade Verbindung 48"/>
            <p:cNvCxnSpPr>
              <a:stCxn id="44" idx="3"/>
              <a:endCxn id="47" idx="2"/>
            </p:cNvCxnSpPr>
            <p:nvPr/>
          </p:nvCxnSpPr>
          <p:spPr>
            <a:xfrm>
              <a:off x="2123062" y="1304291"/>
              <a:ext cx="217473" cy="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1" name="Gerade Verbindung 50"/>
            <p:cNvCxnSpPr>
              <a:stCxn id="47" idx="2"/>
              <a:endCxn id="21" idx="0"/>
            </p:cNvCxnSpPr>
            <p:nvPr/>
          </p:nvCxnSpPr>
          <p:spPr>
            <a:xfrm>
              <a:off x="2340535" y="1304291"/>
              <a:ext cx="636547" cy="607982"/>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3" name="Gerade Verbindung 52"/>
            <p:cNvCxnSpPr>
              <a:stCxn id="21" idx="4"/>
              <a:endCxn id="19" idx="1"/>
            </p:cNvCxnSpPr>
            <p:nvPr/>
          </p:nvCxnSpPr>
          <p:spPr>
            <a:xfrm>
              <a:off x="2977082" y="2648836"/>
              <a:ext cx="350814" cy="187315"/>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22" idx="6"/>
              <a:endCxn id="19" idx="2"/>
            </p:cNvCxnSpPr>
            <p:nvPr/>
          </p:nvCxnSpPr>
          <p:spPr>
            <a:xfrm>
              <a:off x="2761196" y="3255230"/>
              <a:ext cx="353989" cy="34923"/>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9" name="Gerade Verbindung 58"/>
            <p:cNvCxnSpPr>
              <a:stCxn id="23" idx="7"/>
              <a:endCxn id="19" idx="3"/>
            </p:cNvCxnSpPr>
            <p:nvPr/>
          </p:nvCxnSpPr>
          <p:spPr>
            <a:xfrm flipV="1">
              <a:off x="3002480" y="3745742"/>
              <a:ext cx="325416" cy="233351"/>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2" name="Gerade Verbindung 71"/>
            <p:cNvCxnSpPr>
              <a:stCxn id="26" idx="3"/>
              <a:endCxn id="20" idx="7"/>
            </p:cNvCxnSpPr>
            <p:nvPr/>
          </p:nvCxnSpPr>
          <p:spPr>
            <a:xfrm flipH="1">
              <a:off x="6559837" y="2474220"/>
              <a:ext cx="434947" cy="350819"/>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9" name="Gerade Verbindung 78"/>
            <p:cNvCxnSpPr>
              <a:stCxn id="20" idx="6"/>
              <a:endCxn id="27" idx="2"/>
            </p:cNvCxnSpPr>
            <p:nvPr/>
          </p:nvCxnSpPr>
          <p:spPr>
            <a:xfrm flipV="1">
              <a:off x="6761437" y="3250467"/>
              <a:ext cx="258745" cy="1588"/>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2" name="Gerade Verbindung 81"/>
            <p:cNvCxnSpPr>
              <a:stCxn id="20" idx="5"/>
              <a:endCxn id="28" idx="1"/>
            </p:cNvCxnSpPr>
            <p:nvPr/>
          </p:nvCxnSpPr>
          <p:spPr>
            <a:xfrm>
              <a:off x="6559837" y="3677483"/>
              <a:ext cx="371451" cy="30161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85" name="Textfeld 84"/>
          <p:cNvSpPr txBox="1"/>
          <p:nvPr/>
        </p:nvSpPr>
        <p:spPr>
          <a:xfrm>
            <a:off x="2484438" y="836613"/>
            <a:ext cx="6264275" cy="584200"/>
          </a:xfrm>
          <a:prstGeom prst="rect">
            <a:avLst/>
          </a:prstGeom>
          <a:noFill/>
        </p:spPr>
        <p:txBody>
          <a:bodyPr>
            <a:spAutoFit/>
          </a:bodyPr>
          <a:lstStyle/>
          <a:p>
            <a:pPr algn="ctr" fontAlgn="auto">
              <a:spcAft>
                <a:spcPts val="0"/>
              </a:spcAft>
              <a:defRPr/>
            </a:pPr>
            <a:r>
              <a:rPr lang="en-GB" sz="1600" b="1" dirty="0">
                <a:solidFill>
                  <a:srgbClr val="0070C0"/>
                </a:solidFill>
                <a:effectLst>
                  <a:outerShdw blurRad="53975" dist="22860" dir="5400000" algn="tl" rotWithShape="0">
                    <a:srgbClr val="000000">
                      <a:alpha val="55000"/>
                    </a:srgbClr>
                  </a:outerShdw>
                </a:effectLst>
                <a:latin typeface="+mj-lt"/>
                <a:ea typeface="+mj-ea"/>
                <a:cs typeface="+mj-cs"/>
              </a:rPr>
              <a:t>A system approach is required on regional and sub-regional level</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a:xfrm>
            <a:off x="468313" y="6092825"/>
            <a:ext cx="2303462" cy="293688"/>
          </a:xfrm>
        </p:spPr>
        <p:txBody>
          <a:bodyPr/>
          <a:lstStyle/>
          <a:p>
            <a:pPr algn="l">
              <a:defRPr/>
            </a:pPr>
            <a:fld id="{AE1CB265-02D1-4193-88E7-29EEE70006D3}" type="datetime1">
              <a:rPr lang="en-ZA"/>
              <a:pPr algn="l">
                <a:defRPr/>
              </a:pPr>
              <a:t>2017/11/06</a:t>
            </a:fld>
            <a:endParaRPr lang="de-DE" dirty="0"/>
          </a:p>
        </p:txBody>
      </p:sp>
      <p:sp>
        <p:nvSpPr>
          <p:cNvPr id="5" name="Foliennummernplatzhalter 4"/>
          <p:cNvSpPr>
            <a:spLocks noGrp="1"/>
          </p:cNvSpPr>
          <p:nvPr>
            <p:ph type="sldNum" sz="quarter" idx="12"/>
          </p:nvPr>
        </p:nvSpPr>
        <p:spPr/>
        <p:txBody>
          <a:bodyPr/>
          <a:lstStyle/>
          <a:p>
            <a:pPr>
              <a:defRPr/>
            </a:pPr>
            <a:fld id="{CFB9D596-A904-4F6B-B09A-DC4064093224}" type="slidenum">
              <a:rPr lang="de-DE"/>
              <a:pPr>
                <a:defRPr/>
              </a:pPr>
              <a:t>14</a:t>
            </a:fld>
            <a:endParaRPr lang="de-DE"/>
          </a:p>
        </p:txBody>
      </p:sp>
      <p:sp>
        <p:nvSpPr>
          <p:cNvPr id="6" name="Fußzeilenplatzhalter 5"/>
          <p:cNvSpPr>
            <a:spLocks noGrp="1"/>
          </p:cNvSpPr>
          <p:nvPr>
            <p:ph type="ftr" sz="quarter" idx="11"/>
          </p:nvPr>
        </p:nvSpPr>
        <p:spPr>
          <a:xfrm>
            <a:off x="1476375" y="6308725"/>
            <a:ext cx="6943725" cy="168275"/>
          </a:xfrm>
        </p:spPr>
        <p:txBody>
          <a:bodyPr/>
          <a:lstStyle/>
          <a:p>
            <a:pPr>
              <a:defRPr/>
            </a:pPr>
            <a:r>
              <a:rPr lang="en-US" dirty="0"/>
              <a:t>Draft , Susanne Pecher; views  expressed do not necessarily reflect those of SADC, KfW, GIZ, WWF</a:t>
            </a:r>
            <a:endParaRPr lang="de-DE" dirty="0"/>
          </a:p>
        </p:txBody>
      </p:sp>
      <p:sp>
        <p:nvSpPr>
          <p:cNvPr id="7" name="Inhaltsplatzhalter 2"/>
          <p:cNvSpPr>
            <a:spLocks noGrp="1"/>
          </p:cNvSpPr>
          <p:nvPr>
            <p:ph idx="1"/>
          </p:nvPr>
        </p:nvSpPr>
        <p:spPr>
          <a:xfrm>
            <a:off x="503238" y="981075"/>
            <a:ext cx="8183562" cy="5040313"/>
          </a:xfrm>
        </p:spPr>
        <p:txBody>
          <a:bodyPr>
            <a:normAutofit/>
          </a:bodyPr>
          <a:lstStyle/>
          <a:p>
            <a:pPr marL="548640" lvl="1" indent="-201168" fontAlgn="auto">
              <a:spcAft>
                <a:spcPts val="0"/>
              </a:spcAft>
              <a:buClr>
                <a:srgbClr val="0070C0"/>
              </a:buClr>
              <a:buFont typeface="Verdana"/>
              <a:buNone/>
              <a:defRPr/>
            </a:pPr>
            <a:r>
              <a:rPr lang="en-GB" sz="1800" b="1" dirty="0" smtClean="0">
                <a:solidFill>
                  <a:srgbClr val="0070C0"/>
                </a:solidFill>
                <a:effectLst>
                  <a:outerShdw blurRad="53975" dist="22860" dir="5400000" algn="tl" rotWithShape="0">
                    <a:srgbClr val="000000">
                      <a:alpha val="55000"/>
                    </a:srgbClr>
                  </a:outerShdw>
                </a:effectLst>
                <a:latin typeface="+mj-lt"/>
                <a:ea typeface="+mj-ea"/>
                <a:cs typeface="+mj-cs"/>
              </a:rPr>
              <a:t>Purpose: </a:t>
            </a:r>
          </a:p>
          <a:p>
            <a:pPr marL="548640" lvl="1" indent="-201168" fontAlgn="auto">
              <a:spcAft>
                <a:spcPts val="0"/>
              </a:spcAft>
              <a:buClr>
                <a:srgbClr val="0070C0"/>
              </a:buClr>
              <a:buFont typeface="Verdana"/>
              <a:buNone/>
              <a:defRPr/>
            </a:pPr>
            <a:r>
              <a:rPr lang="en-GB" b="1" i="1" dirty="0" smtClean="0">
                <a:solidFill>
                  <a:schemeClr val="tx1">
                    <a:lumMod val="75000"/>
                    <a:lumOff val="25000"/>
                  </a:schemeClr>
                </a:solidFill>
              </a:rPr>
              <a:t>Tool for coordination</a:t>
            </a:r>
          </a:p>
          <a:p>
            <a:pPr marL="265176" lvl="1" indent="-265176" fontAlgn="auto">
              <a:spcAft>
                <a:spcPts val="0"/>
              </a:spcAft>
              <a:buClr>
                <a:srgbClr val="0070C0"/>
              </a:buClr>
              <a:buSzPct val="80000"/>
              <a:buFont typeface="Wingdings" pitchFamily="2" charset="2"/>
              <a:buChar char="q"/>
              <a:defRPr/>
            </a:pPr>
            <a:r>
              <a:rPr lang="en-GB" sz="2000" dirty="0" smtClean="0">
                <a:solidFill>
                  <a:schemeClr val="tx1">
                    <a:lumMod val="75000"/>
                    <a:lumOff val="25000"/>
                  </a:schemeClr>
                </a:solidFill>
              </a:rPr>
              <a:t>A jointly agreed framework amongst SADC MCs to support capacity development for NRM in TFCAs</a:t>
            </a:r>
          </a:p>
          <a:p>
            <a:pPr marL="265176" lvl="1" indent="-265176" fontAlgn="auto">
              <a:spcAft>
                <a:spcPts val="0"/>
              </a:spcAft>
              <a:buClr>
                <a:srgbClr val="0070C0"/>
              </a:buClr>
              <a:buSzPct val="80000"/>
              <a:buFont typeface="Wingdings" pitchFamily="2" charset="2"/>
              <a:buChar char="q"/>
              <a:defRPr/>
            </a:pPr>
            <a:r>
              <a:rPr lang="en-GB" sz="2000" dirty="0" smtClean="0">
                <a:solidFill>
                  <a:schemeClr val="tx1">
                    <a:lumMod val="75000"/>
                    <a:lumOff val="25000"/>
                  </a:schemeClr>
                </a:solidFill>
              </a:rPr>
              <a:t>A tool to address training needs simultaneously through regional and national measures</a:t>
            </a:r>
          </a:p>
          <a:p>
            <a:pPr marL="265176" lvl="1" indent="-265176" fontAlgn="auto">
              <a:spcAft>
                <a:spcPts val="0"/>
              </a:spcAft>
              <a:buClr>
                <a:srgbClr val="0070C0"/>
              </a:buClr>
              <a:buSzPct val="80000"/>
              <a:buFont typeface="Wingdings" pitchFamily="2" charset="2"/>
              <a:buChar char="q"/>
              <a:defRPr/>
            </a:pPr>
            <a:r>
              <a:rPr lang="en-GB" sz="2000" dirty="0" smtClean="0">
                <a:solidFill>
                  <a:schemeClr val="tx1">
                    <a:lumMod val="75000"/>
                    <a:lumOff val="25000"/>
                  </a:schemeClr>
                </a:solidFill>
              </a:rPr>
              <a:t>A framework to “speak the same language” as a community and with development partners</a:t>
            </a:r>
          </a:p>
          <a:p>
            <a:pPr marL="548640" lvl="1" indent="-201168" fontAlgn="auto">
              <a:spcAft>
                <a:spcPts val="0"/>
              </a:spcAft>
              <a:buClr>
                <a:srgbClr val="0070C0"/>
              </a:buClr>
              <a:buFont typeface="Verdana"/>
              <a:buNone/>
              <a:defRPr/>
            </a:pPr>
            <a:r>
              <a:rPr lang="en-GB" b="1" i="1" dirty="0" smtClean="0">
                <a:solidFill>
                  <a:schemeClr val="tx1">
                    <a:lumMod val="75000"/>
                    <a:lumOff val="25000"/>
                  </a:schemeClr>
                </a:solidFill>
              </a:rPr>
              <a:t>Tool for guidance of development partners</a:t>
            </a:r>
          </a:p>
          <a:p>
            <a:pPr marL="265176" lvl="1" indent="-265176" fontAlgn="auto">
              <a:spcAft>
                <a:spcPts val="0"/>
              </a:spcAft>
              <a:buClr>
                <a:srgbClr val="0070C0"/>
              </a:buClr>
              <a:buSzPct val="80000"/>
              <a:buFont typeface="Wingdings" pitchFamily="2" charset="2"/>
              <a:buChar char="q"/>
              <a:defRPr/>
            </a:pPr>
            <a:r>
              <a:rPr lang="en-GB" sz="2000" dirty="0" smtClean="0">
                <a:solidFill>
                  <a:schemeClr val="tx1">
                    <a:lumMod val="75000"/>
                    <a:lumOff val="25000"/>
                  </a:schemeClr>
                </a:solidFill>
              </a:rPr>
              <a:t>Identification of priority area, type of support and geographic location</a:t>
            </a:r>
          </a:p>
          <a:p>
            <a:pPr marL="265176" lvl="1" indent="-265176" fontAlgn="auto">
              <a:spcAft>
                <a:spcPts val="0"/>
              </a:spcAft>
              <a:buClr>
                <a:srgbClr val="0070C0"/>
              </a:buClr>
              <a:buSzPct val="80000"/>
              <a:buFont typeface="Wingdings" pitchFamily="2" charset="2"/>
              <a:buChar char="q"/>
              <a:defRPr/>
            </a:pPr>
            <a:r>
              <a:rPr lang="en-GB" sz="2000" dirty="0" smtClean="0">
                <a:solidFill>
                  <a:schemeClr val="tx1">
                    <a:lumMod val="75000"/>
                    <a:lumOff val="25000"/>
                  </a:schemeClr>
                </a:solidFill>
              </a:rPr>
              <a:t>Identification of complementarities with other funding sources</a:t>
            </a:r>
          </a:p>
          <a:p>
            <a:pPr marL="265176" lvl="1" indent="-265176" fontAlgn="auto">
              <a:spcAft>
                <a:spcPts val="0"/>
              </a:spcAft>
              <a:buClr>
                <a:srgbClr val="0070C0"/>
              </a:buClr>
              <a:buSzPct val="80000"/>
              <a:buFont typeface="Wingdings" pitchFamily="2" charset="2"/>
              <a:buChar char="q"/>
              <a:defRPr/>
            </a:pPr>
            <a:r>
              <a:rPr lang="en-GB" sz="2000" dirty="0" smtClean="0">
                <a:solidFill>
                  <a:schemeClr val="tx1">
                    <a:lumMod val="75000"/>
                    <a:lumOff val="25000"/>
                  </a:schemeClr>
                </a:solidFill>
              </a:rPr>
              <a:t>Identification of funding gaps </a:t>
            </a:r>
          </a:p>
          <a:p>
            <a:pPr marL="265176" lvl="1" indent="-265176" fontAlgn="auto">
              <a:spcAft>
                <a:spcPts val="0"/>
              </a:spcAft>
              <a:buClr>
                <a:srgbClr val="0070C0"/>
              </a:buClr>
              <a:buSzPct val="80000"/>
              <a:buFont typeface="Wingdings 2"/>
              <a:buChar char=""/>
              <a:defRPr/>
            </a:pPr>
            <a:endParaRPr lang="en-GB" sz="2000" dirty="0" smtClean="0">
              <a:solidFill>
                <a:schemeClr val="tx1">
                  <a:lumMod val="75000"/>
                  <a:lumOff val="25000"/>
                </a:schemeClr>
              </a:solidFill>
            </a:endParaRPr>
          </a:p>
          <a:p>
            <a:pPr marL="265176" lvl="1" indent="-265176" fontAlgn="auto">
              <a:spcAft>
                <a:spcPts val="0"/>
              </a:spcAft>
              <a:buClr>
                <a:srgbClr val="0070C0"/>
              </a:buClr>
              <a:buSzPct val="80000"/>
              <a:buFont typeface="Wingdings 2"/>
              <a:buChar char=""/>
              <a:defRPr/>
            </a:pPr>
            <a:endParaRPr lang="en-GB" sz="2000" dirty="0" smtClean="0">
              <a:solidFill>
                <a:schemeClr val="tx1">
                  <a:lumMod val="75000"/>
                  <a:lumOff val="25000"/>
                </a:schemeClr>
              </a:solidFill>
            </a:endParaRPr>
          </a:p>
          <a:p>
            <a:pPr marL="548640" lvl="1" indent="-201168" fontAlgn="auto">
              <a:spcAft>
                <a:spcPts val="0"/>
              </a:spcAft>
              <a:buClr>
                <a:srgbClr val="0070C0"/>
              </a:buClr>
              <a:buFont typeface="Verdana"/>
              <a:buChar char="◦"/>
              <a:defRPr/>
            </a:pPr>
            <a:endParaRPr lang="en-GB" dirty="0" smtClean="0">
              <a:solidFill>
                <a:schemeClr val="tx1">
                  <a:lumMod val="75000"/>
                  <a:lumOff val="25000"/>
                </a:schemeClr>
              </a:solidFill>
            </a:endParaRPr>
          </a:p>
          <a:p>
            <a:pPr marL="548640" lvl="1" indent="-201168" fontAlgn="auto">
              <a:spcAft>
                <a:spcPts val="0"/>
              </a:spcAft>
              <a:buClr>
                <a:srgbClr val="0070C0"/>
              </a:buClr>
              <a:buFont typeface="Verdana"/>
              <a:buChar char="◦"/>
              <a:defRPr/>
            </a:pPr>
            <a:endParaRPr lang="en-GB" dirty="0" smtClean="0">
              <a:solidFill>
                <a:schemeClr val="tx1">
                  <a:lumMod val="75000"/>
                  <a:lumOff val="25000"/>
                </a:schemeClr>
              </a:solidFill>
            </a:endParaRPr>
          </a:p>
          <a:p>
            <a:pPr marL="548640" lvl="1" indent="-201168" fontAlgn="auto">
              <a:spcAft>
                <a:spcPts val="0"/>
              </a:spcAft>
              <a:buClr>
                <a:srgbClr val="0070C0"/>
              </a:buClr>
              <a:buFont typeface="Verdana"/>
              <a:buChar char="◦"/>
              <a:defRPr/>
            </a:pPr>
            <a:endParaRPr lang="en-GB" dirty="0" smtClean="0">
              <a:solidFill>
                <a:schemeClr val="tx1">
                  <a:lumMod val="75000"/>
                  <a:lumOff val="25000"/>
                </a:schemeClr>
              </a:solidFill>
            </a:endParaRPr>
          </a:p>
          <a:p>
            <a:pPr marL="548640" lvl="1" indent="-201168" fontAlgn="auto">
              <a:spcAft>
                <a:spcPts val="0"/>
              </a:spcAft>
              <a:buClr>
                <a:srgbClr val="0070C0"/>
              </a:buClr>
              <a:buFont typeface="Verdana"/>
              <a:buChar char="◦"/>
              <a:defRPr/>
            </a:pPr>
            <a:endParaRPr lang="en-GB" dirty="0" smtClean="0">
              <a:solidFill>
                <a:schemeClr val="tx1">
                  <a:lumMod val="75000"/>
                  <a:lumOff val="25000"/>
                </a:schemeClr>
              </a:solidFill>
            </a:endParaRPr>
          </a:p>
          <a:p>
            <a:pPr marL="265176" indent="-265176" fontAlgn="auto">
              <a:spcAft>
                <a:spcPts val="0"/>
              </a:spcAft>
              <a:buClr>
                <a:srgbClr val="0070C0"/>
              </a:buClr>
              <a:buFont typeface="Wingdings 2"/>
              <a:buNone/>
              <a:defRPr/>
            </a:pPr>
            <a:endParaRPr lang="en-GB" dirty="0">
              <a:solidFill>
                <a:schemeClr val="tx1">
                  <a:lumMod val="75000"/>
                  <a:lumOff val="25000"/>
                </a:schemeClr>
              </a:solidFill>
            </a:endParaRPr>
          </a:p>
        </p:txBody>
      </p:sp>
      <p:sp>
        <p:nvSpPr>
          <p:cNvPr id="9" name="Titel 1"/>
          <p:cNvSpPr txBox="1">
            <a:spLocks/>
          </p:cNvSpPr>
          <p:nvPr/>
        </p:nvSpPr>
        <p:spPr>
          <a:xfrm>
            <a:off x="323850" y="404813"/>
            <a:ext cx="8183563" cy="576262"/>
          </a:xfrm>
          <a:prstGeom prst="rect">
            <a:avLst/>
          </a:prstGeom>
        </p:spPr>
        <p:txBody>
          <a:bodyPr anchor="b"/>
          <a:lstStyle/>
          <a:p>
            <a:pPr fontAlgn="auto">
              <a:spcAft>
                <a:spcPts val="0"/>
              </a:spcAft>
              <a:defRPr/>
            </a:pPr>
            <a:r>
              <a:rPr lang="en-ZA" b="1" dirty="0">
                <a:solidFill>
                  <a:srgbClr val="0070C0"/>
                </a:solidFill>
                <a:effectLst>
                  <a:outerShdw blurRad="53975" dist="22860" dir="5400000" algn="tl" rotWithShape="0">
                    <a:srgbClr val="000000">
                      <a:alpha val="55000"/>
                    </a:srgbClr>
                  </a:outerShdw>
                </a:effectLst>
                <a:latin typeface="+mj-lt"/>
                <a:ea typeface="+mj-ea"/>
                <a:cs typeface="+mj-cs"/>
              </a:rPr>
              <a:t>The proposed funding framework....is work in progress... is a tool for the SADC secretariat and MCs</a:t>
            </a:r>
            <a:endParaRPr lang="en-ZA" dirty="0">
              <a:effectLst>
                <a:outerShdw blurRad="53975" dist="22860" dir="5400000" algn="tl" rotWithShape="0">
                  <a:srgbClr val="000000">
                    <a:alpha val="55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a:xfrm>
            <a:off x="468313" y="6092825"/>
            <a:ext cx="2303462" cy="293688"/>
          </a:xfrm>
        </p:spPr>
        <p:txBody>
          <a:bodyPr/>
          <a:lstStyle/>
          <a:p>
            <a:pPr algn="l">
              <a:defRPr/>
            </a:pPr>
            <a:fld id="{AE1CB265-02D1-4193-88E7-29EEE70006D3}" type="datetime1">
              <a:rPr lang="en-ZA"/>
              <a:pPr algn="l">
                <a:defRPr/>
              </a:pPr>
              <a:t>2017/11/06</a:t>
            </a:fld>
            <a:endParaRPr lang="de-DE" dirty="0"/>
          </a:p>
        </p:txBody>
      </p:sp>
      <p:sp>
        <p:nvSpPr>
          <p:cNvPr id="5" name="Foliennummernplatzhalter 4"/>
          <p:cNvSpPr>
            <a:spLocks noGrp="1"/>
          </p:cNvSpPr>
          <p:nvPr>
            <p:ph type="sldNum" sz="quarter" idx="12"/>
          </p:nvPr>
        </p:nvSpPr>
        <p:spPr/>
        <p:txBody>
          <a:bodyPr/>
          <a:lstStyle/>
          <a:p>
            <a:pPr>
              <a:defRPr/>
            </a:pPr>
            <a:fld id="{9F50BE10-17D4-4AFF-832B-C092BFD30743}" type="slidenum">
              <a:rPr lang="de-DE"/>
              <a:pPr>
                <a:defRPr/>
              </a:pPr>
              <a:t>15</a:t>
            </a:fld>
            <a:endParaRPr lang="de-DE"/>
          </a:p>
        </p:txBody>
      </p:sp>
      <p:sp>
        <p:nvSpPr>
          <p:cNvPr id="6" name="Fußzeilenplatzhalter 5"/>
          <p:cNvSpPr>
            <a:spLocks noGrp="1"/>
          </p:cNvSpPr>
          <p:nvPr>
            <p:ph type="ftr" sz="quarter" idx="11"/>
          </p:nvPr>
        </p:nvSpPr>
        <p:spPr>
          <a:xfrm>
            <a:off x="1476375" y="6308725"/>
            <a:ext cx="6943725" cy="168275"/>
          </a:xfrm>
        </p:spPr>
        <p:txBody>
          <a:bodyPr/>
          <a:lstStyle/>
          <a:p>
            <a:pPr>
              <a:defRPr/>
            </a:pPr>
            <a:r>
              <a:rPr lang="en-US" dirty="0"/>
              <a:t>Draft , Susanne Pecher; views  expressed do not necessarily reflect those of SADC, KfW, GIZ, WWF</a:t>
            </a:r>
            <a:endParaRPr lang="de-DE" dirty="0"/>
          </a:p>
        </p:txBody>
      </p:sp>
      <p:graphicFrame>
        <p:nvGraphicFramePr>
          <p:cNvPr id="12" name="Inhaltsplatzhalter 11"/>
          <p:cNvGraphicFramePr>
            <a:graphicFrameLocks noGrp="1"/>
          </p:cNvGraphicFramePr>
          <p:nvPr>
            <p:ph idx="1"/>
          </p:nvPr>
        </p:nvGraphicFramePr>
        <p:xfrm>
          <a:off x="467544" y="908720"/>
          <a:ext cx="8183880"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el 1"/>
          <p:cNvSpPr txBox="1">
            <a:spLocks/>
          </p:cNvSpPr>
          <p:nvPr/>
        </p:nvSpPr>
        <p:spPr>
          <a:xfrm>
            <a:off x="323850" y="260350"/>
            <a:ext cx="8183563" cy="576263"/>
          </a:xfrm>
          <a:prstGeom prst="rect">
            <a:avLst/>
          </a:prstGeom>
        </p:spPr>
        <p:txBody>
          <a:bodyPr anchor="b"/>
          <a:lstStyle/>
          <a:p>
            <a:pPr fontAlgn="auto">
              <a:spcAft>
                <a:spcPts val="0"/>
              </a:spcAft>
              <a:defRPr/>
            </a:pPr>
            <a:r>
              <a:rPr lang="en-ZA" b="1" dirty="0">
                <a:solidFill>
                  <a:srgbClr val="0070C0"/>
                </a:solidFill>
                <a:effectLst>
                  <a:outerShdw blurRad="53975" dist="22860" dir="5400000" algn="tl" rotWithShape="0">
                    <a:srgbClr val="000000">
                      <a:alpha val="55000"/>
                    </a:srgbClr>
                  </a:outerShdw>
                </a:effectLst>
                <a:latin typeface="+mj-lt"/>
                <a:ea typeface="+mj-ea"/>
                <a:cs typeface="+mj-cs"/>
              </a:rPr>
              <a:t>Proposed funding framework</a:t>
            </a:r>
            <a:endParaRPr lang="en-ZA" dirty="0">
              <a:effectLst>
                <a:outerShdw blurRad="53975" dist="22860" dir="5400000" algn="tl" rotWithShape="0">
                  <a:srgbClr val="000000">
                    <a:alpha val="55000"/>
                  </a:srgbClr>
                </a:outerShdw>
              </a:effectLst>
              <a:latin typeface="+mj-lt"/>
              <a:ea typeface="+mj-ea"/>
              <a:cs typeface="+mj-cs"/>
            </a:endParaRPr>
          </a:p>
        </p:txBody>
      </p:sp>
      <p:sp>
        <p:nvSpPr>
          <p:cNvPr id="13" name="Pfeil nach unten 12"/>
          <p:cNvSpPr/>
          <p:nvPr/>
        </p:nvSpPr>
        <p:spPr>
          <a:xfrm>
            <a:off x="1692275" y="4005263"/>
            <a:ext cx="576263" cy="503237"/>
          </a:xfrm>
          <a:prstGeom prst="downArrow">
            <a:avLst/>
          </a:prstGeom>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a:xfrm>
            <a:off x="468313" y="6092825"/>
            <a:ext cx="2303462" cy="293688"/>
          </a:xfrm>
        </p:spPr>
        <p:txBody>
          <a:bodyPr/>
          <a:lstStyle/>
          <a:p>
            <a:pPr algn="l">
              <a:defRPr/>
            </a:pPr>
            <a:fld id="{AE1CB265-02D1-4193-88E7-29EEE70006D3}" type="datetime1">
              <a:rPr lang="en-ZA"/>
              <a:pPr algn="l">
                <a:defRPr/>
              </a:pPr>
              <a:t>2017/11/06</a:t>
            </a:fld>
            <a:endParaRPr lang="de-DE" dirty="0"/>
          </a:p>
        </p:txBody>
      </p:sp>
      <p:sp>
        <p:nvSpPr>
          <p:cNvPr id="5" name="Foliennummernplatzhalter 4"/>
          <p:cNvSpPr>
            <a:spLocks noGrp="1"/>
          </p:cNvSpPr>
          <p:nvPr>
            <p:ph type="sldNum" sz="quarter" idx="12"/>
          </p:nvPr>
        </p:nvSpPr>
        <p:spPr/>
        <p:txBody>
          <a:bodyPr/>
          <a:lstStyle/>
          <a:p>
            <a:pPr>
              <a:defRPr/>
            </a:pPr>
            <a:fld id="{AE62B762-1F2B-48D7-982A-E91BCF646F99}" type="slidenum">
              <a:rPr lang="de-DE"/>
              <a:pPr>
                <a:defRPr/>
              </a:pPr>
              <a:t>16</a:t>
            </a:fld>
            <a:endParaRPr lang="de-DE"/>
          </a:p>
        </p:txBody>
      </p:sp>
      <p:sp>
        <p:nvSpPr>
          <p:cNvPr id="6" name="Fußzeilenplatzhalter 5"/>
          <p:cNvSpPr>
            <a:spLocks noGrp="1"/>
          </p:cNvSpPr>
          <p:nvPr>
            <p:ph type="ftr" sz="quarter" idx="11"/>
          </p:nvPr>
        </p:nvSpPr>
        <p:spPr>
          <a:xfrm>
            <a:off x="1476375" y="6308725"/>
            <a:ext cx="6943725" cy="168275"/>
          </a:xfrm>
        </p:spPr>
        <p:txBody>
          <a:bodyPr/>
          <a:lstStyle/>
          <a:p>
            <a:pPr>
              <a:defRPr/>
            </a:pPr>
            <a:r>
              <a:rPr lang="en-US" dirty="0"/>
              <a:t>Draft , Susanne Pecher; views  expressed do not necessarily reflect those of SADC, KfW, GIZ, WWF</a:t>
            </a:r>
            <a:endParaRPr lang="de-DE" dirty="0"/>
          </a:p>
        </p:txBody>
      </p:sp>
      <p:graphicFrame>
        <p:nvGraphicFramePr>
          <p:cNvPr id="12" name="Inhaltsplatzhalter 11"/>
          <p:cNvGraphicFramePr>
            <a:graphicFrameLocks noGrp="1"/>
          </p:cNvGraphicFramePr>
          <p:nvPr>
            <p:ph idx="1"/>
          </p:nvPr>
        </p:nvGraphicFramePr>
        <p:xfrm>
          <a:off x="467544" y="908720"/>
          <a:ext cx="8183880"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el 1"/>
          <p:cNvSpPr txBox="1">
            <a:spLocks/>
          </p:cNvSpPr>
          <p:nvPr/>
        </p:nvSpPr>
        <p:spPr>
          <a:xfrm>
            <a:off x="323850" y="260350"/>
            <a:ext cx="8183563" cy="576263"/>
          </a:xfrm>
          <a:prstGeom prst="rect">
            <a:avLst/>
          </a:prstGeom>
        </p:spPr>
        <p:txBody>
          <a:bodyPr anchor="b"/>
          <a:lstStyle/>
          <a:p>
            <a:pPr fontAlgn="auto">
              <a:spcAft>
                <a:spcPts val="0"/>
              </a:spcAft>
              <a:defRPr/>
            </a:pPr>
            <a:r>
              <a:rPr lang="en-ZA" b="1" dirty="0">
                <a:solidFill>
                  <a:srgbClr val="0070C0"/>
                </a:solidFill>
                <a:effectLst>
                  <a:outerShdw blurRad="53975" dist="22860" dir="5400000" algn="tl" rotWithShape="0">
                    <a:srgbClr val="000000">
                      <a:alpha val="55000"/>
                    </a:srgbClr>
                  </a:outerShdw>
                </a:effectLst>
                <a:latin typeface="+mj-lt"/>
                <a:ea typeface="+mj-ea"/>
                <a:cs typeface="+mj-cs"/>
              </a:rPr>
              <a:t>Proposed funding framework – see handout for details</a:t>
            </a:r>
            <a:endParaRPr lang="en-ZA" dirty="0">
              <a:effectLst>
                <a:outerShdw blurRad="53975" dist="22860" dir="5400000" algn="tl" rotWithShape="0">
                  <a:srgbClr val="000000">
                    <a:alpha val="55000"/>
                  </a:srgbClr>
                </a:outerShdw>
              </a:effectLst>
              <a:latin typeface="+mj-lt"/>
              <a:ea typeface="+mj-ea"/>
              <a:cs typeface="+mj-cs"/>
            </a:endParaRPr>
          </a:p>
        </p:txBody>
      </p:sp>
      <p:sp>
        <p:nvSpPr>
          <p:cNvPr id="14" name="Auf der gleichen Seite des Rechtecks liegende Ecken abrunden 4"/>
          <p:cNvSpPr/>
          <p:nvPr/>
        </p:nvSpPr>
        <p:spPr>
          <a:xfrm>
            <a:off x="3492500" y="3549650"/>
            <a:ext cx="5183188" cy="91122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94310" tIns="97155" rIns="194310" bIns="97155" spcCol="1270" anchor="ctr"/>
          <a:lstStyle/>
          <a:p>
            <a:pPr marL="285750" lvl="1" indent="-285750" defTabSz="2266950" fontAlgn="auto">
              <a:lnSpc>
                <a:spcPct val="90000"/>
              </a:lnSpc>
              <a:spcAft>
                <a:spcPct val="15000"/>
              </a:spcAft>
              <a:buFontTx/>
              <a:buChar char="••"/>
              <a:defRPr/>
            </a:pPr>
            <a:endParaRPr lang="en-GB" sz="5100" dirty="0"/>
          </a:p>
        </p:txBody>
      </p:sp>
      <p:sp>
        <p:nvSpPr>
          <p:cNvPr id="16" name="Abgerundetes Rechteck 15"/>
          <p:cNvSpPr/>
          <p:nvPr/>
        </p:nvSpPr>
        <p:spPr>
          <a:xfrm>
            <a:off x="3348038" y="5084763"/>
            <a:ext cx="5472112" cy="1512887"/>
          </a:xfrm>
          <a:prstGeom prst="roundRect">
            <a:avLst/>
          </a:prstGeom>
          <a:solidFill>
            <a:srgbClr val="D9D9D9">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buFont typeface="Arial" pitchFamily="34" charset="0"/>
              <a:buChar char="•"/>
              <a:defRPr/>
            </a:pPr>
            <a:r>
              <a:rPr lang="en-GB" sz="1400" dirty="0">
                <a:solidFill>
                  <a:schemeClr val="tx1"/>
                </a:solidFill>
                <a:latin typeface="Arial" pitchFamily="34" charset="0"/>
                <a:cs typeface="Arial" pitchFamily="34" charset="0"/>
              </a:rPr>
              <a:t>Build up appropriate training provision for lusophone countries, including curricula and trainers</a:t>
            </a:r>
          </a:p>
          <a:p>
            <a:pPr fontAlgn="auto">
              <a:spcBef>
                <a:spcPts val="0"/>
              </a:spcBef>
              <a:spcAft>
                <a:spcPts val="0"/>
              </a:spcAft>
              <a:buFont typeface="Arial" pitchFamily="34" charset="0"/>
              <a:buChar char="•"/>
              <a:defRPr/>
            </a:pPr>
            <a:r>
              <a:rPr lang="en-GB" sz="1400" dirty="0">
                <a:solidFill>
                  <a:schemeClr val="tx1"/>
                </a:solidFill>
                <a:latin typeface="Arial" pitchFamily="34" charset="0"/>
                <a:cs typeface="Arial" pitchFamily="34" charset="0"/>
              </a:rPr>
              <a:t>Qualify and upgrade junior and middle management staff in lusophone countries</a:t>
            </a:r>
          </a:p>
          <a:p>
            <a:pPr fontAlgn="auto">
              <a:spcBef>
                <a:spcPts val="0"/>
              </a:spcBef>
              <a:spcAft>
                <a:spcPts val="0"/>
              </a:spcAft>
              <a:buFont typeface="Arial" pitchFamily="34" charset="0"/>
              <a:buChar char="•"/>
              <a:defRPr/>
            </a:pPr>
            <a:r>
              <a:rPr lang="en-GB" sz="1400" dirty="0">
                <a:solidFill>
                  <a:schemeClr val="tx1"/>
                </a:solidFill>
                <a:latin typeface="Arial" pitchFamily="34" charset="0"/>
                <a:cs typeface="Arial" pitchFamily="34" charset="0"/>
              </a:rPr>
              <a:t>Implement training and update curricula on priority topics for all managerial levels</a:t>
            </a:r>
          </a:p>
          <a:p>
            <a:pPr fontAlgn="auto">
              <a:spcBef>
                <a:spcPts val="0"/>
              </a:spcBef>
              <a:spcAft>
                <a:spcPts val="0"/>
              </a:spcAft>
              <a:buFont typeface="Arial" pitchFamily="34" charset="0"/>
              <a:buChar char="•"/>
              <a:defRPr/>
            </a:pPr>
            <a:endParaRPr lang="en-GB" sz="1400"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a:xfrm>
            <a:off x="468313" y="6092825"/>
            <a:ext cx="2303462" cy="293688"/>
          </a:xfrm>
        </p:spPr>
        <p:txBody>
          <a:bodyPr/>
          <a:lstStyle/>
          <a:p>
            <a:pPr algn="l">
              <a:defRPr/>
            </a:pPr>
            <a:fld id="{AE1CB265-02D1-4193-88E7-29EEE70006D3}" type="datetime1">
              <a:rPr lang="en-ZA"/>
              <a:pPr algn="l">
                <a:defRPr/>
              </a:pPr>
              <a:t>2017/11/06</a:t>
            </a:fld>
            <a:endParaRPr lang="de-DE" dirty="0"/>
          </a:p>
        </p:txBody>
      </p:sp>
      <p:sp>
        <p:nvSpPr>
          <p:cNvPr id="5" name="Foliennummernplatzhalter 4"/>
          <p:cNvSpPr>
            <a:spLocks noGrp="1"/>
          </p:cNvSpPr>
          <p:nvPr>
            <p:ph type="sldNum" sz="quarter" idx="12"/>
          </p:nvPr>
        </p:nvSpPr>
        <p:spPr/>
        <p:txBody>
          <a:bodyPr/>
          <a:lstStyle/>
          <a:p>
            <a:pPr>
              <a:defRPr/>
            </a:pPr>
            <a:fld id="{D1C12FE3-4402-4B56-A17D-05A2BF4DC0B6}" type="slidenum">
              <a:rPr lang="de-DE"/>
              <a:pPr>
                <a:defRPr/>
              </a:pPr>
              <a:t>17</a:t>
            </a:fld>
            <a:endParaRPr lang="de-DE"/>
          </a:p>
        </p:txBody>
      </p:sp>
      <p:sp>
        <p:nvSpPr>
          <p:cNvPr id="6" name="Fußzeilenplatzhalter 5"/>
          <p:cNvSpPr>
            <a:spLocks noGrp="1"/>
          </p:cNvSpPr>
          <p:nvPr>
            <p:ph type="ftr" sz="quarter" idx="11"/>
          </p:nvPr>
        </p:nvSpPr>
        <p:spPr>
          <a:xfrm>
            <a:off x="1476375" y="6308725"/>
            <a:ext cx="6943725" cy="168275"/>
          </a:xfrm>
        </p:spPr>
        <p:txBody>
          <a:bodyPr/>
          <a:lstStyle/>
          <a:p>
            <a:pPr>
              <a:defRPr/>
            </a:pPr>
            <a:r>
              <a:rPr lang="en-US" dirty="0"/>
              <a:t>Draft , Susanne Pecher; views  expressed do not necessarily reflect those of SADC, KfW, GIZ, WWF</a:t>
            </a:r>
            <a:endParaRPr lang="de-DE" dirty="0"/>
          </a:p>
        </p:txBody>
      </p:sp>
      <p:sp>
        <p:nvSpPr>
          <p:cNvPr id="7" name="Inhaltsplatzhalter 2"/>
          <p:cNvSpPr>
            <a:spLocks noGrp="1"/>
          </p:cNvSpPr>
          <p:nvPr>
            <p:ph idx="1"/>
          </p:nvPr>
        </p:nvSpPr>
        <p:spPr>
          <a:xfrm>
            <a:off x="250825" y="765175"/>
            <a:ext cx="8185150" cy="5256213"/>
          </a:xfrm>
        </p:spPr>
        <p:txBody>
          <a:bodyPr>
            <a:normAutofit fontScale="92500" lnSpcReduction="20000"/>
          </a:bodyPr>
          <a:lstStyle/>
          <a:p>
            <a:pPr marL="548640" lvl="1" indent="-201168" fontAlgn="auto">
              <a:spcAft>
                <a:spcPts val="0"/>
              </a:spcAft>
              <a:buClr>
                <a:srgbClr val="0070C0"/>
              </a:buClr>
              <a:buFont typeface="Verdana"/>
              <a:buNone/>
              <a:defRPr/>
            </a:pPr>
            <a:r>
              <a:rPr lang="en-GB" b="1" i="1" dirty="0" smtClean="0">
                <a:solidFill>
                  <a:schemeClr val="tx1">
                    <a:lumMod val="75000"/>
                    <a:lumOff val="25000"/>
                  </a:schemeClr>
                </a:solidFill>
                <a:latin typeface="Arial" pitchFamily="34" charset="0"/>
                <a:cs typeface="Arial" pitchFamily="34" charset="0"/>
              </a:rPr>
              <a:t>Estimated needs for funding</a:t>
            </a:r>
          </a:p>
          <a:p>
            <a:pPr marL="265176" lvl="1" indent="-265176" fontAlgn="auto">
              <a:spcAft>
                <a:spcPts val="0"/>
              </a:spcAft>
              <a:buClr>
                <a:srgbClr val="0070C0"/>
              </a:buClr>
              <a:buSzPct val="80000"/>
              <a:buFont typeface="Wingdings" pitchFamily="2" charset="2"/>
              <a:buChar char="q"/>
              <a:defRPr/>
            </a:pPr>
            <a:r>
              <a:rPr lang="en-GB" sz="2000" u="sng" dirty="0" smtClean="0">
                <a:solidFill>
                  <a:schemeClr val="tx1">
                    <a:lumMod val="75000"/>
                    <a:lumOff val="25000"/>
                  </a:schemeClr>
                </a:solidFill>
              </a:rPr>
              <a:t>Infrastructure:</a:t>
            </a:r>
            <a:r>
              <a:rPr lang="en-GB" sz="2000" dirty="0" smtClean="0">
                <a:solidFill>
                  <a:schemeClr val="tx1">
                    <a:lumMod val="75000"/>
                    <a:lumOff val="25000"/>
                  </a:schemeClr>
                </a:solidFill>
              </a:rPr>
              <a:t> </a:t>
            </a:r>
          </a:p>
          <a:p>
            <a:pPr marL="502920" lvl="2" indent="-265176" fontAlgn="auto">
              <a:spcAft>
                <a:spcPts val="0"/>
              </a:spcAft>
              <a:buClr>
                <a:srgbClr val="0070C0"/>
              </a:buClr>
              <a:buSzPct val="80000"/>
              <a:buFont typeface="Courier New" pitchFamily="49" charset="0"/>
              <a:buChar char="o"/>
              <a:defRPr/>
            </a:pPr>
            <a:r>
              <a:rPr lang="en-GB" sz="1800" b="1" dirty="0" smtClean="0">
                <a:solidFill>
                  <a:schemeClr val="tx1">
                    <a:lumMod val="75000"/>
                    <a:lumOff val="25000"/>
                  </a:schemeClr>
                </a:solidFill>
              </a:rPr>
              <a:t>&gt; 25 million € </a:t>
            </a:r>
            <a:r>
              <a:rPr lang="en-GB" sz="1800" dirty="0" smtClean="0">
                <a:solidFill>
                  <a:schemeClr val="tx1">
                    <a:lumMod val="75000"/>
                    <a:lumOff val="25000"/>
                  </a:schemeClr>
                </a:solidFill>
              </a:rPr>
              <a:t>for upgrade, rehabilitation and redesign of existing Training Institutions</a:t>
            </a:r>
          </a:p>
          <a:p>
            <a:pPr marL="502920" lvl="2" indent="-265176" fontAlgn="auto">
              <a:spcAft>
                <a:spcPts val="0"/>
              </a:spcAft>
              <a:buClr>
                <a:srgbClr val="0070C0"/>
              </a:buClr>
              <a:buSzPct val="80000"/>
              <a:buFont typeface="Courier New" pitchFamily="49" charset="0"/>
              <a:buChar char="o"/>
              <a:defRPr/>
            </a:pPr>
            <a:r>
              <a:rPr lang="en-GB" sz="1800" dirty="0" smtClean="0">
                <a:solidFill>
                  <a:schemeClr val="tx1">
                    <a:lumMod val="75000"/>
                    <a:lumOff val="25000"/>
                  </a:schemeClr>
                </a:solidFill>
              </a:rPr>
              <a:t>? million € to be specified for field training venues </a:t>
            </a:r>
          </a:p>
          <a:p>
            <a:pPr marL="265176" lvl="1" indent="-265176" fontAlgn="auto">
              <a:spcAft>
                <a:spcPts val="0"/>
              </a:spcAft>
              <a:buClr>
                <a:srgbClr val="0070C0"/>
              </a:buClr>
              <a:buSzPct val="80000"/>
              <a:buFont typeface="Wingdings" pitchFamily="2" charset="2"/>
              <a:buChar char="q"/>
              <a:defRPr/>
            </a:pPr>
            <a:r>
              <a:rPr lang="en-GB" sz="2000" u="sng" dirty="0" smtClean="0">
                <a:solidFill>
                  <a:schemeClr val="tx1">
                    <a:lumMod val="75000"/>
                    <a:lumOff val="25000"/>
                  </a:schemeClr>
                </a:solidFill>
              </a:rPr>
              <a:t>Equipment</a:t>
            </a:r>
            <a:r>
              <a:rPr lang="en-GB" sz="2000" dirty="0" smtClean="0">
                <a:solidFill>
                  <a:schemeClr val="tx1">
                    <a:lumMod val="75000"/>
                    <a:lumOff val="25000"/>
                  </a:schemeClr>
                </a:solidFill>
              </a:rPr>
              <a:t>: </a:t>
            </a:r>
          </a:p>
          <a:p>
            <a:pPr marL="502920" lvl="2" indent="-265176" fontAlgn="auto">
              <a:spcAft>
                <a:spcPts val="0"/>
              </a:spcAft>
              <a:buClr>
                <a:srgbClr val="0070C0"/>
              </a:buClr>
              <a:buSzPct val="80000"/>
              <a:buFont typeface="Courier New" pitchFamily="49" charset="0"/>
              <a:buChar char="o"/>
              <a:defRPr/>
            </a:pPr>
            <a:r>
              <a:rPr lang="en-GB" sz="1800" b="1" dirty="0" smtClean="0">
                <a:solidFill>
                  <a:schemeClr val="tx1">
                    <a:lumMod val="75000"/>
                    <a:lumOff val="25000"/>
                  </a:schemeClr>
                </a:solidFill>
              </a:rPr>
              <a:t>? million € </a:t>
            </a:r>
            <a:r>
              <a:rPr lang="en-GB" sz="1800" dirty="0" smtClean="0">
                <a:solidFill>
                  <a:schemeClr val="tx1">
                    <a:lumMod val="75000"/>
                    <a:lumOff val="25000"/>
                  </a:schemeClr>
                </a:solidFill>
              </a:rPr>
              <a:t>to be specified for field training </a:t>
            </a:r>
          </a:p>
          <a:p>
            <a:pPr marL="502920" lvl="2" indent="-265176" fontAlgn="auto">
              <a:spcAft>
                <a:spcPts val="0"/>
              </a:spcAft>
              <a:buClr>
                <a:srgbClr val="0070C0"/>
              </a:buClr>
              <a:buSzPct val="80000"/>
              <a:buFont typeface="Courier New" pitchFamily="49" charset="0"/>
              <a:buChar char="o"/>
              <a:defRPr/>
            </a:pPr>
            <a:r>
              <a:rPr lang="en-GB" sz="1800" b="1" dirty="0" smtClean="0">
                <a:solidFill>
                  <a:schemeClr val="tx1">
                    <a:lumMod val="75000"/>
                    <a:lumOff val="25000"/>
                  </a:schemeClr>
                </a:solidFill>
              </a:rPr>
              <a:t>? million € </a:t>
            </a:r>
            <a:r>
              <a:rPr lang="en-GB" sz="1800" dirty="0" smtClean="0">
                <a:solidFill>
                  <a:schemeClr val="tx1">
                    <a:lumMod val="75000"/>
                    <a:lumOff val="25000"/>
                  </a:schemeClr>
                </a:solidFill>
              </a:rPr>
              <a:t>to be specified for upgrade of TIs (class rooms, dormitories, basic services)</a:t>
            </a:r>
          </a:p>
          <a:p>
            <a:pPr marL="265176" lvl="1" indent="-265176" fontAlgn="auto">
              <a:spcAft>
                <a:spcPts val="0"/>
              </a:spcAft>
              <a:buClr>
                <a:srgbClr val="0070C0"/>
              </a:buClr>
              <a:buSzPct val="80000"/>
              <a:buFont typeface="Wingdings" pitchFamily="2" charset="2"/>
              <a:buChar char="q"/>
              <a:defRPr/>
            </a:pPr>
            <a:r>
              <a:rPr lang="en-GB" sz="2000" u="sng" dirty="0" smtClean="0">
                <a:solidFill>
                  <a:schemeClr val="tx1">
                    <a:lumMod val="75000"/>
                    <a:lumOff val="25000"/>
                  </a:schemeClr>
                </a:solidFill>
              </a:rPr>
              <a:t>Training of staff :</a:t>
            </a:r>
            <a:r>
              <a:rPr lang="en-GB" sz="2000" dirty="0" smtClean="0">
                <a:solidFill>
                  <a:schemeClr val="tx1">
                    <a:lumMod val="75000"/>
                    <a:lumOff val="25000"/>
                  </a:schemeClr>
                </a:solidFill>
              </a:rPr>
              <a:t> </a:t>
            </a:r>
          </a:p>
          <a:p>
            <a:pPr marL="502920" lvl="2" indent="-265176" fontAlgn="auto">
              <a:spcAft>
                <a:spcPts val="0"/>
              </a:spcAft>
              <a:buClr>
                <a:srgbClr val="0070C0"/>
              </a:buClr>
              <a:buSzPct val="80000"/>
              <a:buFont typeface="Courier New" pitchFamily="49" charset="0"/>
              <a:buChar char="o"/>
              <a:defRPr/>
            </a:pPr>
            <a:r>
              <a:rPr lang="en-GB" sz="1800" b="1" dirty="0" smtClean="0">
                <a:solidFill>
                  <a:schemeClr val="tx1">
                    <a:lumMod val="75000"/>
                    <a:lumOff val="25000"/>
                  </a:schemeClr>
                </a:solidFill>
              </a:rPr>
              <a:t>&gt; 20 million € </a:t>
            </a:r>
            <a:r>
              <a:rPr lang="en-GB" sz="1800" dirty="0" smtClean="0">
                <a:solidFill>
                  <a:schemeClr val="tx1">
                    <a:lumMod val="75000"/>
                    <a:lumOff val="25000"/>
                  </a:schemeClr>
                </a:solidFill>
              </a:rPr>
              <a:t>minimum estimation to close current and future training gap of WMR staff government + CBO</a:t>
            </a:r>
          </a:p>
          <a:p>
            <a:pPr marL="502920" lvl="2" indent="-265176" fontAlgn="auto">
              <a:spcAft>
                <a:spcPts val="0"/>
              </a:spcAft>
              <a:buClr>
                <a:srgbClr val="0070C0"/>
              </a:buClr>
              <a:buSzPct val="80000"/>
              <a:buFont typeface="Courier New" pitchFamily="49" charset="0"/>
              <a:buChar char="o"/>
              <a:defRPr/>
            </a:pPr>
            <a:r>
              <a:rPr lang="en-GB" sz="1800" dirty="0" smtClean="0">
                <a:solidFill>
                  <a:schemeClr val="tx1">
                    <a:lumMod val="75000"/>
                    <a:lumOff val="25000"/>
                  </a:schemeClr>
                </a:solidFill>
              </a:rPr>
              <a:t>? Million € annually to maintain staff and qualification levels</a:t>
            </a:r>
          </a:p>
          <a:p>
            <a:pPr marL="265176" lvl="1" indent="-265176" fontAlgn="auto">
              <a:spcAft>
                <a:spcPts val="0"/>
              </a:spcAft>
              <a:buClr>
                <a:srgbClr val="0070C0"/>
              </a:buClr>
              <a:buSzPct val="80000"/>
              <a:buFont typeface="Wingdings" pitchFamily="2" charset="2"/>
              <a:buChar char="q"/>
              <a:defRPr/>
            </a:pPr>
            <a:r>
              <a:rPr lang="en-GB" sz="2000" u="sng" dirty="0" smtClean="0">
                <a:solidFill>
                  <a:schemeClr val="tx1">
                    <a:lumMod val="75000"/>
                    <a:lumOff val="25000"/>
                  </a:schemeClr>
                </a:solidFill>
              </a:rPr>
              <a:t>Advisory services and planning</a:t>
            </a:r>
            <a:r>
              <a:rPr lang="en-GB" sz="2000" dirty="0" smtClean="0">
                <a:solidFill>
                  <a:schemeClr val="tx1">
                    <a:lumMod val="75000"/>
                    <a:lumOff val="25000"/>
                  </a:schemeClr>
                </a:solidFill>
              </a:rPr>
              <a:t>: to be specified</a:t>
            </a:r>
          </a:p>
          <a:p>
            <a:pPr marL="548640" lvl="1" indent="-201168" fontAlgn="auto">
              <a:spcAft>
                <a:spcPts val="0"/>
              </a:spcAft>
              <a:buClr>
                <a:srgbClr val="0070C0"/>
              </a:buClr>
              <a:buFont typeface="Verdana"/>
              <a:buNone/>
              <a:defRPr/>
            </a:pPr>
            <a:endParaRPr lang="en-GB" b="1" i="1" dirty="0" smtClean="0">
              <a:solidFill>
                <a:schemeClr val="tx1">
                  <a:lumMod val="75000"/>
                  <a:lumOff val="25000"/>
                </a:schemeClr>
              </a:solidFill>
              <a:latin typeface="Arial" pitchFamily="34" charset="0"/>
              <a:cs typeface="Arial" pitchFamily="34" charset="0"/>
            </a:endParaRPr>
          </a:p>
          <a:p>
            <a:pPr marL="548640" lvl="1" indent="-201168" fontAlgn="auto">
              <a:spcAft>
                <a:spcPts val="0"/>
              </a:spcAft>
              <a:buClr>
                <a:srgbClr val="0070C0"/>
              </a:buClr>
              <a:buFont typeface="Verdana"/>
              <a:buNone/>
              <a:defRPr/>
            </a:pPr>
            <a:r>
              <a:rPr lang="en-GB" b="1" i="1" dirty="0" smtClean="0">
                <a:solidFill>
                  <a:schemeClr val="tx1">
                    <a:lumMod val="75000"/>
                    <a:lumOff val="25000"/>
                  </a:schemeClr>
                </a:solidFill>
                <a:latin typeface="Arial" pitchFamily="34" charset="0"/>
                <a:cs typeface="Arial" pitchFamily="34" charset="0"/>
              </a:rPr>
              <a:t>Estimated available funding</a:t>
            </a:r>
          </a:p>
          <a:p>
            <a:pPr marL="265176" lvl="1" indent="-265176" fontAlgn="auto">
              <a:spcAft>
                <a:spcPts val="0"/>
              </a:spcAft>
              <a:buClr>
                <a:srgbClr val="0070C0"/>
              </a:buClr>
              <a:buSzPct val="80000"/>
              <a:buFont typeface="Wingdings" pitchFamily="2" charset="2"/>
              <a:buChar char="q"/>
              <a:defRPr/>
            </a:pPr>
            <a:r>
              <a:rPr lang="en-GB" sz="2000" u="sng" dirty="0" smtClean="0">
                <a:solidFill>
                  <a:schemeClr val="tx1">
                    <a:lumMod val="75000"/>
                    <a:lumOff val="25000"/>
                  </a:schemeClr>
                </a:solidFill>
              </a:rPr>
              <a:t>Regional Cooperation: </a:t>
            </a:r>
          </a:p>
          <a:p>
            <a:pPr marL="502920" lvl="2" indent="-265176" fontAlgn="auto">
              <a:spcAft>
                <a:spcPts val="0"/>
              </a:spcAft>
              <a:buClr>
                <a:srgbClr val="0070C0"/>
              </a:buClr>
              <a:buSzPct val="80000"/>
              <a:buFont typeface="Courier New" pitchFamily="49" charset="0"/>
              <a:buChar char="o"/>
              <a:defRPr/>
            </a:pPr>
            <a:r>
              <a:rPr lang="en-GB" sz="1800" b="1" dirty="0" smtClean="0">
                <a:solidFill>
                  <a:schemeClr val="tx1">
                    <a:lumMod val="75000"/>
                    <a:lumOff val="25000"/>
                  </a:schemeClr>
                </a:solidFill>
              </a:rPr>
              <a:t>~ 16 million € BMZ + ~ 15 million € IUCN/EU</a:t>
            </a:r>
          </a:p>
          <a:p>
            <a:pPr marL="265176" lvl="1" indent="-265176" fontAlgn="auto">
              <a:spcAft>
                <a:spcPts val="0"/>
              </a:spcAft>
              <a:buClr>
                <a:srgbClr val="0070C0"/>
              </a:buClr>
              <a:buSzPct val="80000"/>
              <a:buFont typeface="Wingdings" pitchFamily="2" charset="2"/>
              <a:buChar char="q"/>
              <a:defRPr/>
            </a:pPr>
            <a:r>
              <a:rPr lang="en-GB" sz="2000" u="sng" dirty="0" smtClean="0">
                <a:solidFill>
                  <a:schemeClr val="tx1">
                    <a:lumMod val="75000"/>
                    <a:lumOff val="25000"/>
                  </a:schemeClr>
                </a:solidFill>
              </a:rPr>
              <a:t>Bilateral Cooperation:</a:t>
            </a:r>
            <a:r>
              <a:rPr lang="en-GB" sz="2000" dirty="0" smtClean="0">
                <a:solidFill>
                  <a:schemeClr val="tx1">
                    <a:lumMod val="75000"/>
                    <a:lumOff val="25000"/>
                  </a:schemeClr>
                </a:solidFill>
              </a:rPr>
              <a:t> </a:t>
            </a:r>
          </a:p>
          <a:p>
            <a:pPr marL="502920" lvl="2" indent="-265176" fontAlgn="auto">
              <a:spcAft>
                <a:spcPts val="0"/>
              </a:spcAft>
              <a:buClr>
                <a:srgbClr val="0070C0"/>
              </a:buClr>
              <a:buSzPct val="80000"/>
              <a:buFont typeface="Courier New" pitchFamily="49" charset="0"/>
              <a:buChar char="o"/>
              <a:defRPr/>
            </a:pPr>
            <a:r>
              <a:rPr lang="en-GB" sz="1800" b="1" dirty="0" smtClean="0">
                <a:solidFill>
                  <a:schemeClr val="tx1">
                    <a:lumMod val="75000"/>
                    <a:lumOff val="25000"/>
                  </a:schemeClr>
                </a:solidFill>
              </a:rPr>
              <a:t>~ 45 million </a:t>
            </a:r>
            <a:r>
              <a:rPr lang="en-GB" sz="1800" dirty="0" smtClean="0">
                <a:solidFill>
                  <a:schemeClr val="tx1">
                    <a:lumMod val="75000"/>
                    <a:lumOff val="25000"/>
                  </a:schemeClr>
                </a:solidFill>
              </a:rPr>
              <a:t>€ BMZ and WWF</a:t>
            </a:r>
            <a:endParaRPr lang="en-GB" dirty="0" smtClean="0">
              <a:solidFill>
                <a:schemeClr val="tx1">
                  <a:lumMod val="75000"/>
                  <a:lumOff val="25000"/>
                </a:schemeClr>
              </a:solidFill>
            </a:endParaRPr>
          </a:p>
          <a:p>
            <a:pPr marL="548640" lvl="1" indent="-201168" fontAlgn="auto">
              <a:spcAft>
                <a:spcPts val="0"/>
              </a:spcAft>
              <a:buClr>
                <a:srgbClr val="0070C0"/>
              </a:buClr>
              <a:buFont typeface="Verdana"/>
              <a:buChar char="◦"/>
              <a:defRPr/>
            </a:pPr>
            <a:endParaRPr lang="en-GB" dirty="0" smtClean="0">
              <a:solidFill>
                <a:schemeClr val="tx1">
                  <a:lumMod val="75000"/>
                  <a:lumOff val="25000"/>
                </a:schemeClr>
              </a:solidFill>
            </a:endParaRPr>
          </a:p>
          <a:p>
            <a:pPr marL="548640" lvl="1" indent="-201168" fontAlgn="auto">
              <a:spcAft>
                <a:spcPts val="0"/>
              </a:spcAft>
              <a:buClr>
                <a:srgbClr val="0070C0"/>
              </a:buClr>
              <a:buFont typeface="Verdana"/>
              <a:buChar char="◦"/>
              <a:defRPr/>
            </a:pPr>
            <a:endParaRPr lang="en-GB" dirty="0" smtClean="0">
              <a:solidFill>
                <a:schemeClr val="tx1">
                  <a:lumMod val="75000"/>
                  <a:lumOff val="25000"/>
                </a:schemeClr>
              </a:solidFill>
            </a:endParaRPr>
          </a:p>
          <a:p>
            <a:pPr marL="548640" lvl="1" indent="-201168" fontAlgn="auto">
              <a:spcAft>
                <a:spcPts val="0"/>
              </a:spcAft>
              <a:buClr>
                <a:srgbClr val="0070C0"/>
              </a:buClr>
              <a:buFont typeface="Verdana"/>
              <a:buChar char="◦"/>
              <a:defRPr/>
            </a:pPr>
            <a:endParaRPr lang="en-GB" dirty="0" smtClean="0">
              <a:solidFill>
                <a:schemeClr val="tx1">
                  <a:lumMod val="75000"/>
                  <a:lumOff val="25000"/>
                </a:schemeClr>
              </a:solidFill>
            </a:endParaRPr>
          </a:p>
          <a:p>
            <a:pPr marL="265176" indent="-265176" fontAlgn="auto">
              <a:spcAft>
                <a:spcPts val="0"/>
              </a:spcAft>
              <a:buClr>
                <a:srgbClr val="0070C0"/>
              </a:buClr>
              <a:buFont typeface="Wingdings 2"/>
              <a:buNone/>
              <a:defRPr/>
            </a:pPr>
            <a:endParaRPr lang="en-GB" dirty="0">
              <a:solidFill>
                <a:schemeClr val="tx1">
                  <a:lumMod val="75000"/>
                  <a:lumOff val="25000"/>
                </a:schemeClr>
              </a:solidFill>
            </a:endParaRPr>
          </a:p>
        </p:txBody>
      </p:sp>
      <p:sp>
        <p:nvSpPr>
          <p:cNvPr id="9" name="Titel 1"/>
          <p:cNvSpPr txBox="1">
            <a:spLocks/>
          </p:cNvSpPr>
          <p:nvPr/>
        </p:nvSpPr>
        <p:spPr>
          <a:xfrm>
            <a:off x="323850" y="115888"/>
            <a:ext cx="8183563" cy="576262"/>
          </a:xfrm>
          <a:prstGeom prst="rect">
            <a:avLst/>
          </a:prstGeom>
        </p:spPr>
        <p:txBody>
          <a:bodyPr anchor="b"/>
          <a:lstStyle/>
          <a:p>
            <a:pPr fontAlgn="auto">
              <a:spcAft>
                <a:spcPts val="0"/>
              </a:spcAft>
              <a:defRPr/>
            </a:pPr>
            <a:r>
              <a:rPr lang="en-ZA" b="1" dirty="0">
                <a:solidFill>
                  <a:srgbClr val="0070C0"/>
                </a:solidFill>
                <a:effectLst>
                  <a:outerShdw blurRad="53975" dist="22860" dir="5400000" algn="tl" rotWithShape="0">
                    <a:srgbClr val="000000">
                      <a:alpha val="55000"/>
                    </a:srgbClr>
                  </a:outerShdw>
                </a:effectLst>
                <a:latin typeface="+mj-lt"/>
                <a:ea typeface="+mj-ea"/>
                <a:cs typeface="+mj-cs"/>
              </a:rPr>
              <a:t>Proposed funding framework – see handout for details</a:t>
            </a:r>
            <a:endParaRPr lang="en-ZA" dirty="0">
              <a:effectLst>
                <a:outerShdw blurRad="53975" dist="22860" dir="5400000" algn="tl" rotWithShape="0">
                  <a:srgbClr val="000000">
                    <a:alpha val="55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a:xfrm>
            <a:off x="468313" y="6092825"/>
            <a:ext cx="2303462" cy="293688"/>
          </a:xfrm>
        </p:spPr>
        <p:txBody>
          <a:bodyPr/>
          <a:lstStyle/>
          <a:p>
            <a:pPr algn="l">
              <a:defRPr/>
            </a:pPr>
            <a:fld id="{AE1CB265-02D1-4193-88E7-29EEE70006D3}" type="datetime1">
              <a:rPr lang="en-ZA"/>
              <a:pPr algn="l">
                <a:defRPr/>
              </a:pPr>
              <a:t>2017/11/06</a:t>
            </a:fld>
            <a:endParaRPr lang="de-DE" dirty="0"/>
          </a:p>
        </p:txBody>
      </p:sp>
      <p:sp>
        <p:nvSpPr>
          <p:cNvPr id="5" name="Foliennummernplatzhalter 4"/>
          <p:cNvSpPr>
            <a:spLocks noGrp="1"/>
          </p:cNvSpPr>
          <p:nvPr>
            <p:ph type="sldNum" sz="quarter" idx="12"/>
          </p:nvPr>
        </p:nvSpPr>
        <p:spPr/>
        <p:txBody>
          <a:bodyPr/>
          <a:lstStyle/>
          <a:p>
            <a:pPr>
              <a:defRPr/>
            </a:pPr>
            <a:fld id="{AA209D8E-6311-43D3-804F-64DF79C99E92}" type="slidenum">
              <a:rPr lang="de-DE"/>
              <a:pPr>
                <a:defRPr/>
              </a:pPr>
              <a:t>18</a:t>
            </a:fld>
            <a:endParaRPr lang="de-DE"/>
          </a:p>
        </p:txBody>
      </p:sp>
      <p:sp>
        <p:nvSpPr>
          <p:cNvPr id="6" name="Fußzeilenplatzhalter 5"/>
          <p:cNvSpPr>
            <a:spLocks noGrp="1"/>
          </p:cNvSpPr>
          <p:nvPr>
            <p:ph type="ftr" sz="quarter" idx="11"/>
          </p:nvPr>
        </p:nvSpPr>
        <p:spPr>
          <a:xfrm>
            <a:off x="1476375" y="6308725"/>
            <a:ext cx="6943725" cy="168275"/>
          </a:xfrm>
        </p:spPr>
        <p:txBody>
          <a:bodyPr/>
          <a:lstStyle/>
          <a:p>
            <a:pPr>
              <a:defRPr/>
            </a:pPr>
            <a:r>
              <a:rPr lang="en-US" dirty="0"/>
              <a:t>Draft , Susanne Pecher; views  expressed do not necessarily reflect those of SADC, KfW, GIZ, WWF</a:t>
            </a:r>
            <a:endParaRPr lang="de-DE" dirty="0"/>
          </a:p>
        </p:txBody>
      </p:sp>
      <p:sp>
        <p:nvSpPr>
          <p:cNvPr id="7" name="Inhaltsplatzhalter 2"/>
          <p:cNvSpPr>
            <a:spLocks noGrp="1"/>
          </p:cNvSpPr>
          <p:nvPr>
            <p:ph idx="1"/>
          </p:nvPr>
        </p:nvSpPr>
        <p:spPr>
          <a:xfrm>
            <a:off x="503238" y="981075"/>
            <a:ext cx="8183562" cy="5040313"/>
          </a:xfrm>
        </p:spPr>
        <p:txBody>
          <a:bodyPr>
            <a:normAutofit/>
          </a:bodyPr>
          <a:lstStyle/>
          <a:p>
            <a:pPr marL="548640" lvl="1" indent="-201168" fontAlgn="auto">
              <a:spcAft>
                <a:spcPts val="0"/>
              </a:spcAft>
              <a:buClr>
                <a:srgbClr val="0070C0"/>
              </a:buClr>
              <a:buFont typeface="Verdana"/>
              <a:buNone/>
              <a:defRPr/>
            </a:pPr>
            <a:r>
              <a:rPr lang="en-GB" b="1" i="1" dirty="0" smtClean="0">
                <a:solidFill>
                  <a:schemeClr val="tx1">
                    <a:lumMod val="75000"/>
                    <a:lumOff val="25000"/>
                  </a:schemeClr>
                </a:solidFill>
              </a:rPr>
              <a:t>General criteria for identification of project</a:t>
            </a:r>
          </a:p>
          <a:p>
            <a:pPr marL="265176" lvl="1" indent="-265176" fontAlgn="auto">
              <a:spcAft>
                <a:spcPts val="0"/>
              </a:spcAft>
              <a:buClr>
                <a:srgbClr val="0070C0"/>
              </a:buClr>
              <a:buSzPct val="80000"/>
              <a:buFont typeface="Wingdings 2"/>
              <a:buChar char=""/>
              <a:defRPr/>
            </a:pPr>
            <a:r>
              <a:rPr lang="en-GB" sz="2000" dirty="0" smtClean="0">
                <a:solidFill>
                  <a:schemeClr val="tx1">
                    <a:lumMod val="75000"/>
                    <a:lumOff val="25000"/>
                  </a:schemeClr>
                </a:solidFill>
              </a:rPr>
              <a:t>Duration 3 – 5 years</a:t>
            </a:r>
          </a:p>
          <a:p>
            <a:pPr marL="265176" lvl="1" indent="-265176" fontAlgn="auto">
              <a:spcAft>
                <a:spcPts val="0"/>
              </a:spcAft>
              <a:buClr>
                <a:srgbClr val="0070C0"/>
              </a:buClr>
              <a:buSzPct val="80000"/>
              <a:buFont typeface="Wingdings 2"/>
              <a:buChar char=""/>
              <a:defRPr/>
            </a:pPr>
            <a:r>
              <a:rPr lang="en-GB" sz="2000" dirty="0" smtClean="0">
                <a:solidFill>
                  <a:schemeClr val="tx1">
                    <a:lumMod val="75000"/>
                    <a:lumOff val="25000"/>
                  </a:schemeClr>
                </a:solidFill>
              </a:rPr>
              <a:t>Complementary with interventions from a) other donors and b) interventions to support conservation management in established TFCAs</a:t>
            </a:r>
          </a:p>
          <a:p>
            <a:pPr marL="265176" lvl="1" indent="-265176" fontAlgn="auto">
              <a:spcAft>
                <a:spcPts val="0"/>
              </a:spcAft>
              <a:buClr>
                <a:srgbClr val="0070C0"/>
              </a:buClr>
              <a:buSzPct val="80000"/>
              <a:buFont typeface="Wingdings 2"/>
              <a:buChar char=""/>
              <a:defRPr/>
            </a:pPr>
            <a:r>
              <a:rPr lang="en-GB" sz="2000" dirty="0" smtClean="0">
                <a:solidFill>
                  <a:schemeClr val="tx1">
                    <a:lumMod val="75000"/>
                    <a:lumOff val="25000"/>
                  </a:schemeClr>
                </a:solidFill>
              </a:rPr>
              <a:t>Self contained impact, i.e. The absence of other interventions does not lead to reduced success of the intervention</a:t>
            </a:r>
          </a:p>
          <a:p>
            <a:pPr marL="548640" lvl="1" indent="-201168" fontAlgn="auto">
              <a:spcAft>
                <a:spcPts val="0"/>
              </a:spcAft>
              <a:buClr>
                <a:srgbClr val="0070C0"/>
              </a:buClr>
              <a:buFont typeface="Verdana"/>
              <a:buNone/>
              <a:defRPr/>
            </a:pPr>
            <a:r>
              <a:rPr lang="en-GB" b="1" i="1" dirty="0" smtClean="0">
                <a:solidFill>
                  <a:schemeClr val="tx1">
                    <a:lumMod val="75000"/>
                    <a:lumOff val="25000"/>
                  </a:schemeClr>
                </a:solidFill>
              </a:rPr>
              <a:t>Specific criteria for selection of measures</a:t>
            </a:r>
          </a:p>
          <a:p>
            <a:pPr marL="265176" lvl="1" indent="-265176" fontAlgn="auto">
              <a:spcAft>
                <a:spcPts val="0"/>
              </a:spcAft>
              <a:buClr>
                <a:srgbClr val="0070C0"/>
              </a:buClr>
              <a:buSzPct val="80000"/>
              <a:buFont typeface="Wingdings 2"/>
              <a:buChar char=""/>
              <a:defRPr/>
            </a:pPr>
            <a:r>
              <a:rPr lang="en-GB" sz="2000" dirty="0" smtClean="0">
                <a:solidFill>
                  <a:schemeClr val="tx1">
                    <a:lumMod val="75000"/>
                    <a:lumOff val="25000"/>
                  </a:schemeClr>
                </a:solidFill>
              </a:rPr>
              <a:t>Geographic priority = hot spot of threats &amp; opportunities in TFCAs; clear trans-frontier context</a:t>
            </a:r>
          </a:p>
          <a:p>
            <a:pPr marL="265176" lvl="1" indent="-265176" fontAlgn="auto">
              <a:spcAft>
                <a:spcPts val="0"/>
              </a:spcAft>
              <a:buClr>
                <a:srgbClr val="0070C0"/>
              </a:buClr>
              <a:buSzPct val="80000"/>
              <a:buFont typeface="Wingdings 2"/>
              <a:buChar char=""/>
              <a:defRPr/>
            </a:pPr>
            <a:r>
              <a:rPr lang="en-GB" sz="2000" dirty="0" smtClean="0">
                <a:solidFill>
                  <a:schemeClr val="tx1">
                    <a:lumMod val="75000"/>
                    <a:lumOff val="25000"/>
                  </a:schemeClr>
                </a:solidFill>
              </a:rPr>
              <a:t>Established institutional set-up</a:t>
            </a:r>
          </a:p>
          <a:p>
            <a:pPr marL="265176" lvl="1" indent="-265176" fontAlgn="auto">
              <a:spcAft>
                <a:spcPts val="0"/>
              </a:spcAft>
              <a:buClr>
                <a:srgbClr val="0070C0"/>
              </a:buClr>
              <a:buSzPct val="80000"/>
              <a:buFont typeface="Wingdings 2"/>
              <a:buChar char=""/>
              <a:defRPr/>
            </a:pPr>
            <a:r>
              <a:rPr lang="en-GB" sz="2000" dirty="0" smtClean="0">
                <a:solidFill>
                  <a:schemeClr val="tx1">
                    <a:lumMod val="75000"/>
                    <a:lumOff val="25000"/>
                  </a:schemeClr>
                </a:solidFill>
              </a:rPr>
              <a:t>Direct contribution to closing a training gap</a:t>
            </a:r>
          </a:p>
          <a:p>
            <a:pPr marL="265176" lvl="1" indent="-265176" fontAlgn="auto">
              <a:spcAft>
                <a:spcPts val="0"/>
              </a:spcAft>
              <a:buClr>
                <a:srgbClr val="0070C0"/>
              </a:buClr>
              <a:buSzPct val="80000"/>
              <a:buFont typeface="Wingdings 2"/>
              <a:buChar char=""/>
              <a:defRPr/>
            </a:pPr>
            <a:r>
              <a:rPr lang="en-GB" sz="2000" dirty="0" smtClean="0">
                <a:solidFill>
                  <a:schemeClr val="tx1">
                    <a:lumMod val="75000"/>
                    <a:lumOff val="25000"/>
                  </a:schemeClr>
                </a:solidFill>
              </a:rPr>
              <a:t>Promotion of sub-regional training approach</a:t>
            </a:r>
          </a:p>
          <a:p>
            <a:pPr marL="265176" lvl="1" indent="-265176" fontAlgn="auto">
              <a:spcAft>
                <a:spcPts val="0"/>
              </a:spcAft>
              <a:buClr>
                <a:srgbClr val="0070C0"/>
              </a:buClr>
              <a:buSzPct val="80000"/>
              <a:buFont typeface="Wingdings 2"/>
              <a:buChar char=""/>
              <a:defRPr/>
            </a:pPr>
            <a:endParaRPr lang="en-GB" sz="2000" dirty="0" smtClean="0">
              <a:solidFill>
                <a:schemeClr val="tx1">
                  <a:lumMod val="75000"/>
                  <a:lumOff val="25000"/>
                </a:schemeClr>
              </a:solidFill>
            </a:endParaRPr>
          </a:p>
          <a:p>
            <a:pPr marL="265176" lvl="1" indent="-265176" fontAlgn="auto">
              <a:spcAft>
                <a:spcPts val="0"/>
              </a:spcAft>
              <a:buClr>
                <a:srgbClr val="0070C0"/>
              </a:buClr>
              <a:buSzPct val="80000"/>
              <a:buFont typeface="Wingdings 2"/>
              <a:buChar char=""/>
              <a:defRPr/>
            </a:pPr>
            <a:endParaRPr lang="en-GB" sz="2000" dirty="0" smtClean="0">
              <a:solidFill>
                <a:schemeClr val="tx1">
                  <a:lumMod val="75000"/>
                  <a:lumOff val="25000"/>
                </a:schemeClr>
              </a:solidFill>
            </a:endParaRPr>
          </a:p>
          <a:p>
            <a:pPr marL="548640" lvl="1" indent="-201168" fontAlgn="auto">
              <a:spcAft>
                <a:spcPts val="0"/>
              </a:spcAft>
              <a:buClr>
                <a:srgbClr val="0070C0"/>
              </a:buClr>
              <a:buFont typeface="Verdana"/>
              <a:buChar char="◦"/>
              <a:defRPr/>
            </a:pPr>
            <a:endParaRPr lang="en-GB" dirty="0" smtClean="0">
              <a:solidFill>
                <a:schemeClr val="tx1">
                  <a:lumMod val="75000"/>
                  <a:lumOff val="25000"/>
                </a:schemeClr>
              </a:solidFill>
            </a:endParaRPr>
          </a:p>
          <a:p>
            <a:pPr marL="548640" lvl="1" indent="-201168" fontAlgn="auto">
              <a:spcAft>
                <a:spcPts val="0"/>
              </a:spcAft>
              <a:buClr>
                <a:srgbClr val="0070C0"/>
              </a:buClr>
              <a:buFont typeface="Verdana"/>
              <a:buChar char="◦"/>
              <a:defRPr/>
            </a:pPr>
            <a:endParaRPr lang="en-GB" dirty="0" smtClean="0">
              <a:solidFill>
                <a:schemeClr val="tx1">
                  <a:lumMod val="75000"/>
                  <a:lumOff val="25000"/>
                </a:schemeClr>
              </a:solidFill>
            </a:endParaRPr>
          </a:p>
          <a:p>
            <a:pPr marL="548640" lvl="1" indent="-201168" fontAlgn="auto">
              <a:spcAft>
                <a:spcPts val="0"/>
              </a:spcAft>
              <a:buClr>
                <a:srgbClr val="0070C0"/>
              </a:buClr>
              <a:buFont typeface="Verdana"/>
              <a:buChar char="◦"/>
              <a:defRPr/>
            </a:pPr>
            <a:endParaRPr lang="en-GB" dirty="0" smtClean="0">
              <a:solidFill>
                <a:schemeClr val="tx1">
                  <a:lumMod val="75000"/>
                  <a:lumOff val="25000"/>
                </a:schemeClr>
              </a:solidFill>
            </a:endParaRPr>
          </a:p>
          <a:p>
            <a:pPr marL="548640" lvl="1" indent="-201168" fontAlgn="auto">
              <a:spcAft>
                <a:spcPts val="0"/>
              </a:spcAft>
              <a:buClr>
                <a:srgbClr val="0070C0"/>
              </a:buClr>
              <a:buFont typeface="Verdana"/>
              <a:buChar char="◦"/>
              <a:defRPr/>
            </a:pPr>
            <a:endParaRPr lang="en-GB" dirty="0" smtClean="0">
              <a:solidFill>
                <a:schemeClr val="tx1">
                  <a:lumMod val="75000"/>
                  <a:lumOff val="25000"/>
                </a:schemeClr>
              </a:solidFill>
            </a:endParaRPr>
          </a:p>
          <a:p>
            <a:pPr marL="265176" indent="-265176" fontAlgn="auto">
              <a:spcAft>
                <a:spcPts val="0"/>
              </a:spcAft>
              <a:buClr>
                <a:srgbClr val="0070C0"/>
              </a:buClr>
              <a:buFont typeface="Wingdings 2"/>
              <a:buNone/>
              <a:defRPr/>
            </a:pPr>
            <a:endParaRPr lang="en-GB" dirty="0">
              <a:solidFill>
                <a:schemeClr val="tx1">
                  <a:lumMod val="75000"/>
                  <a:lumOff val="25000"/>
                </a:schemeClr>
              </a:solidFill>
            </a:endParaRPr>
          </a:p>
        </p:txBody>
      </p:sp>
      <p:sp>
        <p:nvSpPr>
          <p:cNvPr id="9" name="Titel 1"/>
          <p:cNvSpPr txBox="1">
            <a:spLocks/>
          </p:cNvSpPr>
          <p:nvPr/>
        </p:nvSpPr>
        <p:spPr>
          <a:xfrm>
            <a:off x="323850" y="333375"/>
            <a:ext cx="8183563" cy="574675"/>
          </a:xfrm>
          <a:prstGeom prst="rect">
            <a:avLst/>
          </a:prstGeom>
        </p:spPr>
        <p:txBody>
          <a:bodyPr anchor="b"/>
          <a:lstStyle/>
          <a:p>
            <a:pPr fontAlgn="auto">
              <a:spcAft>
                <a:spcPts val="0"/>
              </a:spcAft>
              <a:defRPr/>
            </a:pPr>
            <a:r>
              <a:rPr lang="en-ZA" b="1" dirty="0">
                <a:solidFill>
                  <a:srgbClr val="0070C0"/>
                </a:solidFill>
                <a:effectLst>
                  <a:outerShdw blurRad="53975" dist="22860" dir="5400000" algn="tl" rotWithShape="0">
                    <a:srgbClr val="000000">
                      <a:alpha val="55000"/>
                    </a:srgbClr>
                  </a:outerShdw>
                </a:effectLst>
                <a:latin typeface="+mj-lt"/>
                <a:ea typeface="+mj-ea"/>
                <a:cs typeface="+mj-cs"/>
              </a:rPr>
              <a:t>Criteria for the selection of a funding window for the 10 million € SADC – Germany financial cooperation</a:t>
            </a:r>
            <a:endParaRPr lang="en-ZA" dirty="0">
              <a:effectLst>
                <a:outerShdw blurRad="53975" dist="22860" dir="5400000" algn="tl" rotWithShape="0">
                  <a:srgbClr val="000000">
                    <a:alpha val="55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3238" y="4983163"/>
            <a:ext cx="8183562" cy="1052512"/>
          </a:xfrm>
        </p:spPr>
        <p:txBody>
          <a:bodyPr/>
          <a:lstStyle/>
          <a:p>
            <a:pPr fontAlgn="auto">
              <a:spcAft>
                <a:spcPts val="0"/>
              </a:spcAft>
              <a:defRPr/>
            </a:pPr>
            <a:r>
              <a:rPr lang="de-DE" sz="2000" dirty="0" smtClean="0">
                <a:solidFill>
                  <a:srgbClr val="0070C0"/>
                </a:solidFill>
                <a:latin typeface="Arial" pitchFamily="34" charset="0"/>
                <a:cs typeface="Arial" pitchFamily="34" charset="0"/>
              </a:rPr>
              <a:t>Content</a:t>
            </a:r>
            <a:endParaRPr lang="de-DE" sz="2000" dirty="0">
              <a:solidFill>
                <a:srgbClr val="0070C0"/>
              </a:solidFill>
              <a:latin typeface="Arial" pitchFamily="34" charset="0"/>
              <a:cs typeface="Arial" pitchFamily="34" charset="0"/>
            </a:endParaRPr>
          </a:p>
        </p:txBody>
      </p:sp>
      <p:sp>
        <p:nvSpPr>
          <p:cNvPr id="3" name="Inhaltsplatzhalter 2"/>
          <p:cNvSpPr>
            <a:spLocks noGrp="1"/>
          </p:cNvSpPr>
          <p:nvPr>
            <p:ph idx="1"/>
          </p:nvPr>
        </p:nvSpPr>
        <p:spPr>
          <a:xfrm>
            <a:off x="503238" y="530225"/>
            <a:ext cx="8183562" cy="4187825"/>
          </a:xfrm>
        </p:spPr>
        <p:txBody>
          <a:bodyPr>
            <a:normAutofit/>
          </a:bodyPr>
          <a:lstStyle/>
          <a:p>
            <a:pPr marL="265176" indent="-265176" fontAlgn="auto">
              <a:spcAft>
                <a:spcPts val="0"/>
              </a:spcAft>
              <a:buClr>
                <a:srgbClr val="0070C0"/>
              </a:buClr>
              <a:buFont typeface="Wingdings 2"/>
              <a:buChar char=""/>
              <a:defRPr/>
            </a:pPr>
            <a:r>
              <a:rPr lang="en-ZA" dirty="0" smtClean="0">
                <a:solidFill>
                  <a:schemeClr val="tx1">
                    <a:lumMod val="75000"/>
                    <a:lumOff val="25000"/>
                  </a:schemeClr>
                </a:solidFill>
              </a:rPr>
              <a:t>Background of the negotiations leading to TNA</a:t>
            </a:r>
          </a:p>
          <a:p>
            <a:pPr marL="265176" indent="-265176" fontAlgn="auto">
              <a:spcAft>
                <a:spcPts val="0"/>
              </a:spcAft>
              <a:buClr>
                <a:srgbClr val="0070C0"/>
              </a:buClr>
              <a:buFont typeface="Wingdings 2"/>
              <a:buChar char=""/>
              <a:defRPr/>
            </a:pPr>
            <a:r>
              <a:rPr lang="en-ZA" dirty="0" smtClean="0">
                <a:solidFill>
                  <a:schemeClr val="tx1">
                    <a:lumMod val="75000"/>
                    <a:lumOff val="25000"/>
                  </a:schemeClr>
                </a:solidFill>
              </a:rPr>
              <a:t>Frameworks for TNA</a:t>
            </a:r>
          </a:p>
          <a:p>
            <a:pPr marL="265176" indent="-265176" fontAlgn="auto">
              <a:spcAft>
                <a:spcPts val="0"/>
              </a:spcAft>
              <a:buClr>
                <a:srgbClr val="0070C0"/>
              </a:buClr>
              <a:buFont typeface="Wingdings 2"/>
              <a:buChar char=""/>
              <a:defRPr/>
            </a:pPr>
            <a:r>
              <a:rPr lang="en-ZA" dirty="0" smtClean="0">
                <a:solidFill>
                  <a:schemeClr val="tx1">
                    <a:lumMod val="75000"/>
                    <a:lumOff val="25000"/>
                  </a:schemeClr>
                </a:solidFill>
              </a:rPr>
              <a:t>Methodology</a:t>
            </a:r>
          </a:p>
          <a:p>
            <a:pPr marL="265176" indent="-265176" fontAlgn="auto">
              <a:spcAft>
                <a:spcPts val="0"/>
              </a:spcAft>
              <a:buClr>
                <a:srgbClr val="0070C0"/>
              </a:buClr>
              <a:buFont typeface="Wingdings 2"/>
              <a:buChar char=""/>
              <a:defRPr/>
            </a:pPr>
            <a:r>
              <a:rPr lang="en-ZA" dirty="0" smtClean="0">
                <a:solidFill>
                  <a:schemeClr val="tx1">
                    <a:lumMod val="75000"/>
                    <a:lumOff val="25000"/>
                  </a:schemeClr>
                </a:solidFill>
              </a:rPr>
              <a:t>Gaps identified</a:t>
            </a:r>
          </a:p>
          <a:p>
            <a:pPr marL="265176" indent="-265176" fontAlgn="auto">
              <a:spcAft>
                <a:spcPts val="0"/>
              </a:spcAft>
              <a:buClr>
                <a:srgbClr val="0070C0"/>
              </a:buClr>
              <a:buFont typeface="Wingdings 2"/>
              <a:buChar char=""/>
              <a:defRPr/>
            </a:pPr>
            <a:r>
              <a:rPr lang="en-ZA" dirty="0" smtClean="0">
                <a:solidFill>
                  <a:schemeClr val="tx1">
                    <a:lumMod val="75000"/>
                    <a:lumOff val="25000"/>
                  </a:schemeClr>
                </a:solidFill>
              </a:rPr>
              <a:t>Proposed funding framework</a:t>
            </a:r>
          </a:p>
          <a:p>
            <a:pPr marL="265176" indent="-265176" fontAlgn="auto">
              <a:spcAft>
                <a:spcPts val="0"/>
              </a:spcAft>
              <a:buClr>
                <a:srgbClr val="0070C0"/>
              </a:buClr>
              <a:buFont typeface="Wingdings 2"/>
              <a:buChar char=""/>
              <a:defRPr/>
            </a:pPr>
            <a:endParaRPr lang="en-ZA" dirty="0" smtClean="0">
              <a:solidFill>
                <a:schemeClr val="tx1">
                  <a:lumMod val="75000"/>
                  <a:lumOff val="25000"/>
                </a:schemeClr>
              </a:solidFill>
            </a:endParaRPr>
          </a:p>
          <a:p>
            <a:pPr marL="265176" indent="-265176" fontAlgn="auto">
              <a:spcAft>
                <a:spcPts val="0"/>
              </a:spcAft>
              <a:buClr>
                <a:srgbClr val="0070C0"/>
              </a:buClr>
              <a:buFont typeface="Wingdings 2"/>
              <a:buChar char=""/>
              <a:defRPr/>
            </a:pPr>
            <a:endParaRPr lang="en-ZA" dirty="0" smtClean="0">
              <a:solidFill>
                <a:schemeClr val="tx1">
                  <a:lumMod val="75000"/>
                  <a:lumOff val="25000"/>
                </a:schemeClr>
              </a:solidFill>
            </a:endParaRPr>
          </a:p>
          <a:p>
            <a:pPr marL="265176" indent="-265176" fontAlgn="auto">
              <a:spcAft>
                <a:spcPts val="0"/>
              </a:spcAft>
              <a:buClr>
                <a:srgbClr val="0070C0"/>
              </a:buClr>
              <a:buFont typeface="Wingdings 2"/>
              <a:buChar char=""/>
              <a:defRPr/>
            </a:pPr>
            <a:endParaRPr lang="en-ZA" dirty="0" smtClean="0">
              <a:solidFill>
                <a:schemeClr val="tx1">
                  <a:lumMod val="75000"/>
                  <a:lumOff val="25000"/>
                </a:schemeClr>
              </a:solidFill>
            </a:endParaRPr>
          </a:p>
          <a:p>
            <a:pPr marL="265176" indent="-265176" fontAlgn="auto">
              <a:spcAft>
                <a:spcPts val="0"/>
              </a:spcAft>
              <a:buClr>
                <a:srgbClr val="0070C0"/>
              </a:buClr>
              <a:buFont typeface="Wingdings 2"/>
              <a:buChar char=""/>
              <a:defRPr/>
            </a:pPr>
            <a:endParaRPr lang="en-ZA" dirty="0" smtClean="0">
              <a:solidFill>
                <a:schemeClr val="tx1">
                  <a:lumMod val="75000"/>
                  <a:lumOff val="25000"/>
                </a:schemeClr>
              </a:solidFill>
            </a:endParaRPr>
          </a:p>
          <a:p>
            <a:pPr marL="265176" indent="-265176" fontAlgn="auto">
              <a:spcAft>
                <a:spcPts val="0"/>
              </a:spcAft>
              <a:buClr>
                <a:srgbClr val="0070C0"/>
              </a:buClr>
              <a:buFont typeface="Wingdings 2"/>
              <a:buNone/>
              <a:defRPr/>
            </a:pPr>
            <a:endParaRPr lang="en-ZA" dirty="0" smtClean="0">
              <a:solidFill>
                <a:schemeClr val="tx1">
                  <a:lumMod val="75000"/>
                  <a:lumOff val="25000"/>
                </a:schemeClr>
              </a:solidFill>
            </a:endParaRPr>
          </a:p>
          <a:p>
            <a:pPr marL="265176" indent="-265176" fontAlgn="auto">
              <a:spcAft>
                <a:spcPts val="0"/>
              </a:spcAft>
              <a:buClr>
                <a:schemeClr val="accent3">
                  <a:lumMod val="60000"/>
                  <a:lumOff val="40000"/>
                </a:schemeClr>
              </a:buClr>
              <a:buFont typeface="Wingdings 2"/>
              <a:buNone/>
              <a:defRPr/>
            </a:pPr>
            <a:endParaRPr lang="de-DE" dirty="0"/>
          </a:p>
        </p:txBody>
      </p:sp>
      <p:sp>
        <p:nvSpPr>
          <p:cNvPr id="4" name="Datumsplatzhalter 3"/>
          <p:cNvSpPr>
            <a:spLocks noGrp="1"/>
          </p:cNvSpPr>
          <p:nvPr>
            <p:ph type="dt" sz="quarter" idx="10"/>
          </p:nvPr>
        </p:nvSpPr>
        <p:spPr/>
        <p:txBody>
          <a:bodyPr/>
          <a:lstStyle/>
          <a:p>
            <a:pPr>
              <a:defRPr/>
            </a:pPr>
            <a:fld id="{4EC1D63E-BD97-4E7B-93B6-14B3EDA13D2B}" type="datetime1">
              <a:rPr lang="en-ZA"/>
              <a:pPr>
                <a:defRPr/>
              </a:pPr>
              <a:t>2017/11/06</a:t>
            </a:fld>
            <a:endParaRPr lang="de-DE" dirty="0"/>
          </a:p>
        </p:txBody>
      </p:sp>
      <p:sp>
        <p:nvSpPr>
          <p:cNvPr id="5" name="Foliennummernplatzhalter 4"/>
          <p:cNvSpPr>
            <a:spLocks noGrp="1"/>
          </p:cNvSpPr>
          <p:nvPr>
            <p:ph type="sldNum" sz="quarter" idx="12"/>
          </p:nvPr>
        </p:nvSpPr>
        <p:spPr/>
        <p:txBody>
          <a:bodyPr/>
          <a:lstStyle/>
          <a:p>
            <a:pPr>
              <a:defRPr/>
            </a:pPr>
            <a:fld id="{D43588AD-6428-43AA-80FA-A62075E8B9D6}" type="slidenum">
              <a:rPr lang="de-DE"/>
              <a:pPr>
                <a:defRPr/>
              </a:pPr>
              <a:t>2</a:t>
            </a:fld>
            <a:endParaRPr lang="de-DE" dirty="0"/>
          </a:p>
        </p:txBody>
      </p:sp>
      <p:sp>
        <p:nvSpPr>
          <p:cNvPr id="6" name="Fußzeilenplatzhalter 5"/>
          <p:cNvSpPr>
            <a:spLocks noGrp="1"/>
          </p:cNvSpPr>
          <p:nvPr>
            <p:ph type="ftr" sz="quarter" idx="11"/>
          </p:nvPr>
        </p:nvSpPr>
        <p:spPr/>
        <p:txBody>
          <a:bodyPr/>
          <a:lstStyle/>
          <a:p>
            <a:pPr>
              <a:defRPr/>
            </a:pPr>
            <a:r>
              <a:rPr lang="en-US" dirty="0"/>
              <a:t>Draft elaborated by Susanne Pecher; views  expressed do not necessarily reflect those of SADC, KfW, GIZ, WWF</a:t>
            </a:r>
            <a:endParaRPr lang="de-DE"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3238" y="4983163"/>
            <a:ext cx="8183562" cy="1052512"/>
          </a:xfrm>
        </p:spPr>
        <p:txBody>
          <a:bodyPr>
            <a:noAutofit/>
          </a:bodyPr>
          <a:lstStyle/>
          <a:p>
            <a:pPr fontAlgn="auto">
              <a:spcAft>
                <a:spcPts val="0"/>
              </a:spcAft>
              <a:defRPr/>
            </a:pPr>
            <a:r>
              <a:rPr lang="en-ZA" sz="2000" dirty="0" smtClean="0">
                <a:solidFill>
                  <a:srgbClr val="0070C0"/>
                </a:solidFill>
                <a:latin typeface="Arial" pitchFamily="34" charset="0"/>
                <a:cs typeface="Arial" pitchFamily="34" charset="0"/>
              </a:rPr>
              <a:t>Scope and purpose of the mission</a:t>
            </a:r>
            <a:endParaRPr lang="en-ZA" sz="2000" dirty="0">
              <a:solidFill>
                <a:srgbClr val="0070C0"/>
              </a:solidFill>
              <a:latin typeface="Arial" pitchFamily="34" charset="0"/>
              <a:cs typeface="Arial" pitchFamily="34" charset="0"/>
            </a:endParaRPr>
          </a:p>
        </p:txBody>
      </p:sp>
      <p:sp>
        <p:nvSpPr>
          <p:cNvPr id="3" name="Inhaltsplatzhalter 2"/>
          <p:cNvSpPr>
            <a:spLocks noGrp="1"/>
          </p:cNvSpPr>
          <p:nvPr>
            <p:ph idx="1"/>
          </p:nvPr>
        </p:nvSpPr>
        <p:spPr>
          <a:xfrm>
            <a:off x="503238" y="530225"/>
            <a:ext cx="8183562" cy="4187825"/>
          </a:xfrm>
        </p:spPr>
        <p:txBody>
          <a:bodyPr>
            <a:normAutofit fontScale="92500" lnSpcReduction="10000"/>
          </a:bodyPr>
          <a:lstStyle/>
          <a:p>
            <a:pPr marL="265176" indent="-265176" fontAlgn="auto">
              <a:spcAft>
                <a:spcPts val="0"/>
              </a:spcAft>
              <a:buClr>
                <a:srgbClr val="0070C0"/>
              </a:buClr>
              <a:buFont typeface="Wingdings 2"/>
              <a:buChar char=""/>
              <a:defRPr/>
            </a:pPr>
            <a:r>
              <a:rPr lang="en-GB" dirty="0" smtClean="0">
                <a:solidFill>
                  <a:schemeClr val="tx1">
                    <a:lumMod val="75000"/>
                    <a:lumOff val="25000"/>
                  </a:schemeClr>
                </a:solidFill>
              </a:rPr>
              <a:t>German financial cooperation with SADC: Funding of 3 TFCAs</a:t>
            </a:r>
          </a:p>
          <a:p>
            <a:pPr marL="265176" indent="-265176" fontAlgn="auto">
              <a:spcAft>
                <a:spcPts val="0"/>
              </a:spcAft>
              <a:buClr>
                <a:srgbClr val="0070C0"/>
              </a:buClr>
              <a:buFont typeface="Wingdings 2"/>
              <a:buChar char=""/>
              <a:defRPr/>
            </a:pPr>
            <a:r>
              <a:rPr lang="en-GB" dirty="0" smtClean="0">
                <a:solidFill>
                  <a:schemeClr val="tx1">
                    <a:lumMod val="75000"/>
                    <a:lumOff val="25000"/>
                  </a:schemeClr>
                </a:solidFill>
              </a:rPr>
              <a:t>Intergovernmental negotiations on Training Needs: 4 million for SAWC + 6 million to support training for WMRs in GC funded TFCAs in SADC</a:t>
            </a:r>
          </a:p>
          <a:p>
            <a:pPr marL="265176" indent="-265176" fontAlgn="auto">
              <a:spcAft>
                <a:spcPts val="0"/>
              </a:spcAft>
              <a:buClr>
                <a:srgbClr val="0070C0"/>
              </a:buClr>
              <a:buFont typeface="Wingdings 2"/>
              <a:buChar char=""/>
              <a:defRPr/>
            </a:pPr>
            <a:r>
              <a:rPr lang="en-GB" dirty="0" smtClean="0">
                <a:solidFill>
                  <a:schemeClr val="tx1">
                    <a:lumMod val="75000"/>
                    <a:lumOff val="25000"/>
                  </a:schemeClr>
                </a:solidFill>
              </a:rPr>
              <a:t>Purpose of study: assess quantitative and qualitative gaps for training of WMRs</a:t>
            </a:r>
          </a:p>
          <a:p>
            <a:pPr marL="265176" indent="-265176" fontAlgn="auto">
              <a:spcAft>
                <a:spcPts val="0"/>
              </a:spcAft>
              <a:buClr>
                <a:srgbClr val="0070C0"/>
              </a:buClr>
              <a:buFont typeface="Wingdings 2"/>
              <a:buChar char=""/>
              <a:defRPr/>
            </a:pPr>
            <a:r>
              <a:rPr lang="en-GB" dirty="0" smtClean="0">
                <a:solidFill>
                  <a:schemeClr val="tx1">
                    <a:lumMod val="75000"/>
                    <a:lumOff val="25000"/>
                  </a:schemeClr>
                </a:solidFill>
              </a:rPr>
              <a:t>Study area: the countries constituting the 3 TFCAs plus the countries hosting the regional centres of excellence</a:t>
            </a:r>
          </a:p>
          <a:p>
            <a:pPr marL="265176" indent="-265176" fontAlgn="auto">
              <a:spcAft>
                <a:spcPts val="0"/>
              </a:spcAft>
              <a:buClr>
                <a:srgbClr val="0070C0"/>
              </a:buClr>
              <a:buFont typeface="Wingdings 2"/>
              <a:buNone/>
              <a:defRPr/>
            </a:pPr>
            <a:endParaRPr lang="en-GB" dirty="0">
              <a:solidFill>
                <a:schemeClr val="tx1">
                  <a:lumMod val="75000"/>
                  <a:lumOff val="25000"/>
                </a:schemeClr>
              </a:solidFill>
            </a:endParaRPr>
          </a:p>
        </p:txBody>
      </p:sp>
      <p:sp>
        <p:nvSpPr>
          <p:cNvPr id="4" name="Datumsplatzhalter 3"/>
          <p:cNvSpPr>
            <a:spLocks noGrp="1"/>
          </p:cNvSpPr>
          <p:nvPr>
            <p:ph type="dt" sz="quarter" idx="10"/>
          </p:nvPr>
        </p:nvSpPr>
        <p:spPr/>
        <p:txBody>
          <a:bodyPr/>
          <a:lstStyle/>
          <a:p>
            <a:pPr>
              <a:defRPr/>
            </a:pPr>
            <a:fld id="{5B1FA255-F2F2-41A7-936E-94A635F409FF}" type="datetime1">
              <a:rPr lang="en-ZA"/>
              <a:pPr>
                <a:defRPr/>
              </a:pPr>
              <a:t>2017/11/06</a:t>
            </a:fld>
            <a:endParaRPr lang="de-DE" dirty="0"/>
          </a:p>
        </p:txBody>
      </p:sp>
      <p:sp>
        <p:nvSpPr>
          <p:cNvPr id="5" name="Foliennummernplatzhalter 4"/>
          <p:cNvSpPr>
            <a:spLocks noGrp="1"/>
          </p:cNvSpPr>
          <p:nvPr>
            <p:ph type="sldNum" sz="quarter" idx="12"/>
          </p:nvPr>
        </p:nvSpPr>
        <p:spPr/>
        <p:txBody>
          <a:bodyPr/>
          <a:lstStyle/>
          <a:p>
            <a:pPr>
              <a:defRPr/>
            </a:pPr>
            <a:fld id="{37BDE377-2C6F-40A6-BE5E-231F26B9FED7}" type="slidenum">
              <a:rPr lang="de-DE"/>
              <a:pPr>
                <a:defRPr/>
              </a:pPr>
              <a:t>3</a:t>
            </a:fld>
            <a:endParaRPr lang="de-DE" dirty="0"/>
          </a:p>
        </p:txBody>
      </p:sp>
      <p:sp>
        <p:nvSpPr>
          <p:cNvPr id="6" name="Fußzeilenplatzhalter 5"/>
          <p:cNvSpPr>
            <a:spLocks noGrp="1"/>
          </p:cNvSpPr>
          <p:nvPr>
            <p:ph type="ftr" sz="quarter" idx="11"/>
          </p:nvPr>
        </p:nvSpPr>
        <p:spPr/>
        <p:txBody>
          <a:bodyPr/>
          <a:lstStyle/>
          <a:p>
            <a:pPr>
              <a:defRPr/>
            </a:pPr>
            <a:r>
              <a:rPr lang="en-US" dirty="0"/>
              <a:t>Draft elaborated by Susanne Pecher; views  expressed do not necessarily reflect those of SADC, KfW, GIZ, WWF</a:t>
            </a:r>
            <a:endParaRPr lang="de-DE"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3238" y="4983163"/>
            <a:ext cx="8183562" cy="1052512"/>
          </a:xfrm>
        </p:spPr>
        <p:txBody>
          <a:bodyPr>
            <a:noAutofit/>
          </a:bodyPr>
          <a:lstStyle/>
          <a:p>
            <a:pPr fontAlgn="auto">
              <a:spcAft>
                <a:spcPts val="0"/>
              </a:spcAft>
              <a:defRPr/>
            </a:pPr>
            <a:r>
              <a:rPr lang="en-ZA" sz="2000" dirty="0" smtClean="0">
                <a:solidFill>
                  <a:srgbClr val="0070C0"/>
                </a:solidFill>
                <a:latin typeface="Arial" pitchFamily="34" charset="0"/>
                <a:cs typeface="Arial" pitchFamily="34" charset="0"/>
              </a:rPr>
              <a:t>Scope and purpose of the mission: Policy and legal framework</a:t>
            </a:r>
            <a:endParaRPr lang="en-ZA" sz="2000" dirty="0">
              <a:solidFill>
                <a:srgbClr val="0070C0"/>
              </a:solidFill>
              <a:latin typeface="Arial" pitchFamily="34" charset="0"/>
              <a:cs typeface="Arial" pitchFamily="34" charset="0"/>
            </a:endParaRPr>
          </a:p>
        </p:txBody>
      </p:sp>
      <p:sp>
        <p:nvSpPr>
          <p:cNvPr id="3" name="Inhaltsplatzhalter 2"/>
          <p:cNvSpPr>
            <a:spLocks noGrp="1"/>
          </p:cNvSpPr>
          <p:nvPr>
            <p:ph idx="1"/>
          </p:nvPr>
        </p:nvSpPr>
        <p:spPr>
          <a:xfrm>
            <a:off x="503238" y="530225"/>
            <a:ext cx="8183562" cy="4187825"/>
          </a:xfrm>
        </p:spPr>
        <p:txBody>
          <a:bodyPr>
            <a:normAutofit/>
          </a:bodyPr>
          <a:lstStyle/>
          <a:p>
            <a:pPr marL="265176" indent="-265176" fontAlgn="auto">
              <a:spcAft>
                <a:spcPts val="0"/>
              </a:spcAft>
              <a:buClr>
                <a:srgbClr val="0070C0"/>
              </a:buClr>
              <a:buFont typeface="Wingdings 2"/>
              <a:buChar char=""/>
              <a:defRPr/>
            </a:pPr>
            <a:r>
              <a:rPr lang="en-GB" dirty="0" smtClean="0">
                <a:solidFill>
                  <a:schemeClr val="tx1">
                    <a:lumMod val="75000"/>
                    <a:lumOff val="25000"/>
                  </a:schemeClr>
                </a:solidFill>
              </a:rPr>
              <a:t>SADC protocols on:</a:t>
            </a:r>
          </a:p>
          <a:p>
            <a:pPr marL="548640" lvl="1" indent="-201168" fontAlgn="auto">
              <a:spcAft>
                <a:spcPts val="0"/>
              </a:spcAft>
              <a:buClr>
                <a:srgbClr val="0070C0"/>
              </a:buClr>
              <a:buFont typeface="Verdana"/>
              <a:buChar char="◦"/>
              <a:defRPr/>
            </a:pPr>
            <a:r>
              <a:rPr lang="en-GB" dirty="0" smtClean="0">
                <a:solidFill>
                  <a:schemeClr val="tx1">
                    <a:lumMod val="75000"/>
                    <a:lumOff val="25000"/>
                  </a:schemeClr>
                </a:solidFill>
              </a:rPr>
              <a:t>Wildlife Conservation and Law Enforcement</a:t>
            </a:r>
          </a:p>
          <a:p>
            <a:pPr marL="548640" lvl="1" indent="-201168" fontAlgn="auto">
              <a:spcAft>
                <a:spcPts val="0"/>
              </a:spcAft>
              <a:buClr>
                <a:srgbClr val="0070C0"/>
              </a:buClr>
              <a:buFont typeface="Verdana"/>
              <a:buChar char="◦"/>
              <a:defRPr/>
            </a:pPr>
            <a:r>
              <a:rPr lang="en-GB" dirty="0" smtClean="0">
                <a:solidFill>
                  <a:schemeClr val="tx1">
                    <a:lumMod val="75000"/>
                    <a:lumOff val="25000"/>
                  </a:schemeClr>
                </a:solidFill>
              </a:rPr>
              <a:t>Forestry</a:t>
            </a:r>
          </a:p>
          <a:p>
            <a:pPr marL="548640" lvl="1" indent="-201168" fontAlgn="auto">
              <a:spcAft>
                <a:spcPts val="0"/>
              </a:spcAft>
              <a:buClr>
                <a:srgbClr val="0070C0"/>
              </a:buClr>
              <a:buFont typeface="Verdana"/>
              <a:buChar char="◦"/>
              <a:defRPr/>
            </a:pPr>
            <a:r>
              <a:rPr lang="en-GB" dirty="0" smtClean="0">
                <a:solidFill>
                  <a:schemeClr val="tx1">
                    <a:lumMod val="75000"/>
                    <a:lumOff val="25000"/>
                  </a:schemeClr>
                </a:solidFill>
              </a:rPr>
              <a:t>Education and Training</a:t>
            </a:r>
          </a:p>
          <a:p>
            <a:pPr marL="265176" indent="-265176" fontAlgn="auto">
              <a:spcAft>
                <a:spcPts val="0"/>
              </a:spcAft>
              <a:buClr>
                <a:srgbClr val="0070C0"/>
              </a:buClr>
              <a:buFont typeface="Wingdings 2"/>
              <a:buChar char=""/>
              <a:defRPr/>
            </a:pPr>
            <a:r>
              <a:rPr lang="en-GB" dirty="0" smtClean="0">
                <a:solidFill>
                  <a:schemeClr val="tx1">
                    <a:lumMod val="75000"/>
                    <a:lumOff val="25000"/>
                  </a:schemeClr>
                </a:solidFill>
              </a:rPr>
              <a:t>SADC Programs on:</a:t>
            </a:r>
          </a:p>
          <a:p>
            <a:pPr marL="548640" lvl="1" indent="-201168" fontAlgn="auto">
              <a:spcAft>
                <a:spcPts val="0"/>
              </a:spcAft>
              <a:buClr>
                <a:srgbClr val="0070C0"/>
              </a:buClr>
              <a:buFont typeface="Verdana"/>
              <a:buChar char="◦"/>
              <a:defRPr/>
            </a:pPr>
            <a:r>
              <a:rPr lang="en-GB" dirty="0" smtClean="0">
                <a:solidFill>
                  <a:schemeClr val="tx1">
                    <a:lumMod val="75000"/>
                    <a:lumOff val="25000"/>
                  </a:schemeClr>
                </a:solidFill>
              </a:rPr>
              <a:t>TFCA development</a:t>
            </a:r>
          </a:p>
          <a:p>
            <a:pPr marL="548640" lvl="1" indent="-201168" fontAlgn="auto">
              <a:spcAft>
                <a:spcPts val="0"/>
              </a:spcAft>
              <a:buClr>
                <a:srgbClr val="0070C0"/>
              </a:buClr>
              <a:buFont typeface="Verdana"/>
              <a:buChar char="◦"/>
              <a:defRPr/>
            </a:pPr>
            <a:r>
              <a:rPr lang="en-GB" dirty="0" smtClean="0">
                <a:solidFill>
                  <a:schemeClr val="tx1">
                    <a:lumMod val="75000"/>
                    <a:lumOff val="25000"/>
                  </a:schemeClr>
                </a:solidFill>
              </a:rPr>
              <a:t>REDD+</a:t>
            </a:r>
          </a:p>
          <a:p>
            <a:pPr marL="548640" lvl="1" indent="-201168" fontAlgn="auto">
              <a:spcAft>
                <a:spcPts val="0"/>
              </a:spcAft>
              <a:buClr>
                <a:srgbClr val="0070C0"/>
              </a:buClr>
              <a:buFont typeface="Verdana"/>
              <a:buChar char="◦"/>
              <a:defRPr/>
            </a:pPr>
            <a:r>
              <a:rPr lang="en-GB" dirty="0" smtClean="0">
                <a:solidFill>
                  <a:schemeClr val="tx1">
                    <a:lumMod val="75000"/>
                    <a:lumOff val="25000"/>
                  </a:schemeClr>
                </a:solidFill>
              </a:rPr>
              <a:t>Forestry</a:t>
            </a:r>
          </a:p>
          <a:p>
            <a:pPr marL="265176" indent="-265176" fontAlgn="auto">
              <a:spcAft>
                <a:spcPts val="0"/>
              </a:spcAft>
              <a:buClr>
                <a:srgbClr val="0070C0"/>
              </a:buClr>
              <a:buFont typeface="Wingdings 2"/>
              <a:buChar char=""/>
              <a:defRPr/>
            </a:pPr>
            <a:r>
              <a:rPr lang="en-GB" dirty="0" smtClean="0">
                <a:solidFill>
                  <a:schemeClr val="tx1">
                    <a:lumMod val="75000"/>
                    <a:lumOff val="25000"/>
                  </a:schemeClr>
                </a:solidFill>
              </a:rPr>
              <a:t>TFCA </a:t>
            </a:r>
            <a:r>
              <a:rPr lang="en-GB" dirty="0" err="1" smtClean="0">
                <a:solidFill>
                  <a:schemeClr val="tx1">
                    <a:lumMod val="75000"/>
                    <a:lumOff val="25000"/>
                  </a:schemeClr>
                </a:solidFill>
              </a:rPr>
              <a:t>MoUs</a:t>
            </a:r>
            <a:r>
              <a:rPr lang="en-GB" dirty="0" smtClean="0">
                <a:solidFill>
                  <a:schemeClr val="tx1">
                    <a:lumMod val="75000"/>
                    <a:lumOff val="25000"/>
                  </a:schemeClr>
                </a:solidFill>
              </a:rPr>
              <a:t> (7) and Treaties (4)</a:t>
            </a:r>
          </a:p>
          <a:p>
            <a:pPr marL="265176" indent="-265176" fontAlgn="auto">
              <a:spcAft>
                <a:spcPts val="0"/>
              </a:spcAft>
              <a:buClr>
                <a:srgbClr val="0070C0"/>
              </a:buClr>
              <a:buFont typeface="Wingdings 2"/>
              <a:buNone/>
              <a:defRPr/>
            </a:pPr>
            <a:endParaRPr lang="en-GB" dirty="0">
              <a:solidFill>
                <a:schemeClr val="tx1">
                  <a:lumMod val="75000"/>
                  <a:lumOff val="25000"/>
                </a:schemeClr>
              </a:solidFill>
            </a:endParaRPr>
          </a:p>
        </p:txBody>
      </p:sp>
      <p:sp>
        <p:nvSpPr>
          <p:cNvPr id="4" name="Datumsplatzhalter 3"/>
          <p:cNvSpPr>
            <a:spLocks noGrp="1"/>
          </p:cNvSpPr>
          <p:nvPr>
            <p:ph type="dt" sz="quarter" idx="10"/>
          </p:nvPr>
        </p:nvSpPr>
        <p:spPr/>
        <p:txBody>
          <a:bodyPr/>
          <a:lstStyle/>
          <a:p>
            <a:pPr>
              <a:defRPr/>
            </a:pPr>
            <a:fld id="{5B1FA255-F2F2-41A7-936E-94A635F409FF}" type="datetime1">
              <a:rPr lang="en-ZA"/>
              <a:pPr>
                <a:defRPr/>
              </a:pPr>
              <a:t>2017/11/06</a:t>
            </a:fld>
            <a:endParaRPr lang="de-DE" dirty="0"/>
          </a:p>
        </p:txBody>
      </p:sp>
      <p:sp>
        <p:nvSpPr>
          <p:cNvPr id="5" name="Foliennummernplatzhalter 4"/>
          <p:cNvSpPr>
            <a:spLocks noGrp="1"/>
          </p:cNvSpPr>
          <p:nvPr>
            <p:ph type="sldNum" sz="quarter" idx="12"/>
          </p:nvPr>
        </p:nvSpPr>
        <p:spPr/>
        <p:txBody>
          <a:bodyPr/>
          <a:lstStyle/>
          <a:p>
            <a:pPr>
              <a:defRPr/>
            </a:pPr>
            <a:fld id="{837CCD90-C847-4B0A-9CE3-5910A2CBC8E5}" type="slidenum">
              <a:rPr lang="de-DE"/>
              <a:pPr>
                <a:defRPr/>
              </a:pPr>
              <a:t>4</a:t>
            </a:fld>
            <a:endParaRPr lang="de-DE" dirty="0"/>
          </a:p>
        </p:txBody>
      </p:sp>
      <p:sp>
        <p:nvSpPr>
          <p:cNvPr id="6" name="Fußzeilenplatzhalter 5"/>
          <p:cNvSpPr>
            <a:spLocks noGrp="1"/>
          </p:cNvSpPr>
          <p:nvPr>
            <p:ph type="ftr" sz="quarter" idx="11"/>
          </p:nvPr>
        </p:nvSpPr>
        <p:spPr/>
        <p:txBody>
          <a:bodyPr/>
          <a:lstStyle/>
          <a:p>
            <a:pPr>
              <a:defRPr/>
            </a:pPr>
            <a:r>
              <a:rPr lang="en-US" dirty="0"/>
              <a:t>Draft elaborated by Susanne Pecher; views  expressed do not necessarily reflect those of SADC, KfW, GIZ, WWF</a:t>
            </a:r>
            <a:endParaRPr lang="de-DE"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750" y="5373688"/>
            <a:ext cx="8183563" cy="690562"/>
          </a:xfrm>
        </p:spPr>
        <p:txBody>
          <a:bodyPr>
            <a:noAutofit/>
          </a:bodyPr>
          <a:lstStyle/>
          <a:p>
            <a:pPr fontAlgn="auto">
              <a:spcAft>
                <a:spcPts val="0"/>
              </a:spcAft>
              <a:defRPr/>
            </a:pPr>
            <a:r>
              <a:rPr lang="en-ZA" sz="2000" dirty="0" smtClean="0">
                <a:solidFill>
                  <a:srgbClr val="0070C0"/>
                </a:solidFill>
                <a:latin typeface="Arial" pitchFamily="34" charset="0"/>
                <a:cs typeface="Arial" pitchFamily="34" charset="0"/>
              </a:rPr>
              <a:t>Methodology:  Representativeness of assessments</a:t>
            </a:r>
            <a:endParaRPr lang="en-ZA" sz="2000" dirty="0">
              <a:solidFill>
                <a:srgbClr val="0070C0"/>
              </a:solidFill>
              <a:latin typeface="Arial" pitchFamily="34" charset="0"/>
              <a:cs typeface="Arial" pitchFamily="34" charset="0"/>
            </a:endParaRPr>
          </a:p>
        </p:txBody>
      </p:sp>
      <p:sp>
        <p:nvSpPr>
          <p:cNvPr id="3" name="Inhaltsplatzhalter 2"/>
          <p:cNvSpPr>
            <a:spLocks noGrp="1"/>
          </p:cNvSpPr>
          <p:nvPr>
            <p:ph idx="1"/>
          </p:nvPr>
        </p:nvSpPr>
        <p:spPr>
          <a:xfrm>
            <a:off x="503238" y="530225"/>
            <a:ext cx="8183562" cy="4554538"/>
          </a:xfrm>
        </p:spPr>
        <p:txBody>
          <a:bodyPr>
            <a:normAutofit/>
          </a:bodyPr>
          <a:lstStyle/>
          <a:p>
            <a:pPr marL="265176" indent="-265176" fontAlgn="auto">
              <a:spcBef>
                <a:spcPts val="600"/>
              </a:spcBef>
              <a:spcAft>
                <a:spcPts val="0"/>
              </a:spcAft>
              <a:buClr>
                <a:srgbClr val="0070C0"/>
              </a:buClr>
              <a:buFont typeface="Wingdings 2"/>
              <a:buChar char=""/>
              <a:defRPr/>
            </a:pPr>
            <a:endParaRPr lang="en-GB" dirty="0" smtClean="0">
              <a:solidFill>
                <a:schemeClr val="tx1">
                  <a:lumMod val="75000"/>
                  <a:lumOff val="25000"/>
                </a:schemeClr>
              </a:solidFill>
            </a:endParaRPr>
          </a:p>
          <a:p>
            <a:pPr marL="265176" indent="-265176" fontAlgn="auto">
              <a:spcAft>
                <a:spcPts val="0"/>
              </a:spcAft>
              <a:buClr>
                <a:srgbClr val="0070C0"/>
              </a:buClr>
              <a:buFont typeface="Wingdings 2"/>
              <a:buChar char=""/>
              <a:defRPr/>
            </a:pPr>
            <a:endParaRPr lang="en-GB" dirty="0" smtClean="0">
              <a:solidFill>
                <a:schemeClr val="tx1">
                  <a:lumMod val="75000"/>
                  <a:lumOff val="25000"/>
                </a:schemeClr>
              </a:solidFill>
            </a:endParaRPr>
          </a:p>
          <a:p>
            <a:pPr marL="265176" indent="-265176" fontAlgn="auto">
              <a:spcAft>
                <a:spcPts val="0"/>
              </a:spcAft>
              <a:buClr>
                <a:srgbClr val="0070C0"/>
              </a:buClr>
              <a:buFont typeface="Wingdings 2"/>
              <a:buChar char=""/>
              <a:defRPr/>
            </a:pPr>
            <a:endParaRPr lang="en-GB" dirty="0" smtClean="0">
              <a:solidFill>
                <a:schemeClr val="tx1">
                  <a:lumMod val="75000"/>
                  <a:lumOff val="25000"/>
                </a:schemeClr>
              </a:solidFill>
            </a:endParaRPr>
          </a:p>
          <a:p>
            <a:pPr marL="265176" indent="-265176" fontAlgn="auto">
              <a:spcAft>
                <a:spcPts val="0"/>
              </a:spcAft>
              <a:buClr>
                <a:srgbClr val="0070C0"/>
              </a:buClr>
              <a:buFont typeface="Wingdings 2"/>
              <a:buChar char=""/>
              <a:defRPr/>
            </a:pPr>
            <a:endParaRPr lang="en-GB" dirty="0" smtClean="0">
              <a:solidFill>
                <a:schemeClr val="tx1">
                  <a:lumMod val="75000"/>
                  <a:lumOff val="25000"/>
                </a:schemeClr>
              </a:solidFill>
            </a:endParaRPr>
          </a:p>
          <a:p>
            <a:pPr marL="265176" indent="-265176" fontAlgn="auto">
              <a:spcAft>
                <a:spcPts val="0"/>
              </a:spcAft>
              <a:buClr>
                <a:srgbClr val="0070C0"/>
              </a:buClr>
              <a:buFont typeface="Wingdings 2"/>
              <a:buChar char=""/>
              <a:defRPr/>
            </a:pPr>
            <a:endParaRPr lang="en-GB" dirty="0" smtClean="0">
              <a:solidFill>
                <a:schemeClr val="tx1">
                  <a:lumMod val="75000"/>
                  <a:lumOff val="25000"/>
                </a:schemeClr>
              </a:solidFill>
            </a:endParaRPr>
          </a:p>
          <a:p>
            <a:pPr marL="265176" indent="-265176" fontAlgn="auto">
              <a:spcAft>
                <a:spcPts val="0"/>
              </a:spcAft>
              <a:buClr>
                <a:srgbClr val="0070C0"/>
              </a:buClr>
              <a:buFont typeface="Wingdings 2"/>
              <a:buNone/>
              <a:defRPr/>
            </a:pPr>
            <a:endParaRPr lang="en-GB" dirty="0">
              <a:solidFill>
                <a:schemeClr val="tx1">
                  <a:lumMod val="75000"/>
                  <a:lumOff val="25000"/>
                </a:schemeClr>
              </a:solidFill>
            </a:endParaRPr>
          </a:p>
        </p:txBody>
      </p:sp>
      <p:sp>
        <p:nvSpPr>
          <p:cNvPr id="4" name="Datumsplatzhalter 3"/>
          <p:cNvSpPr>
            <a:spLocks noGrp="1"/>
          </p:cNvSpPr>
          <p:nvPr>
            <p:ph type="dt" sz="quarter" idx="10"/>
          </p:nvPr>
        </p:nvSpPr>
        <p:spPr>
          <a:xfrm>
            <a:off x="468313" y="6092825"/>
            <a:ext cx="2286000" cy="293688"/>
          </a:xfrm>
        </p:spPr>
        <p:txBody>
          <a:bodyPr/>
          <a:lstStyle/>
          <a:p>
            <a:pPr algn="l">
              <a:defRPr/>
            </a:pPr>
            <a:fld id="{AE1CB265-02D1-4193-88E7-29EEE70006D3}" type="datetime1">
              <a:rPr lang="en-ZA"/>
              <a:pPr algn="l">
                <a:defRPr/>
              </a:pPr>
              <a:t>2017/11/06</a:t>
            </a:fld>
            <a:endParaRPr lang="de-DE" dirty="0"/>
          </a:p>
        </p:txBody>
      </p:sp>
      <p:sp>
        <p:nvSpPr>
          <p:cNvPr id="5" name="Foliennummernplatzhalter 4"/>
          <p:cNvSpPr>
            <a:spLocks noGrp="1"/>
          </p:cNvSpPr>
          <p:nvPr>
            <p:ph type="sldNum" sz="quarter" idx="12"/>
          </p:nvPr>
        </p:nvSpPr>
        <p:spPr/>
        <p:txBody>
          <a:bodyPr/>
          <a:lstStyle/>
          <a:p>
            <a:pPr>
              <a:defRPr/>
            </a:pPr>
            <a:fld id="{39811BA0-972A-48D4-AC2D-026218492EDD}" type="slidenum">
              <a:rPr lang="de-DE"/>
              <a:pPr>
                <a:defRPr/>
              </a:pPr>
              <a:t>5</a:t>
            </a:fld>
            <a:endParaRPr lang="de-DE"/>
          </a:p>
        </p:txBody>
      </p:sp>
      <p:sp>
        <p:nvSpPr>
          <p:cNvPr id="6" name="Fußzeilenplatzhalter 5"/>
          <p:cNvSpPr>
            <a:spLocks noGrp="1"/>
          </p:cNvSpPr>
          <p:nvPr>
            <p:ph type="ftr" sz="quarter" idx="11"/>
          </p:nvPr>
        </p:nvSpPr>
        <p:spPr>
          <a:xfrm>
            <a:off x="1619250" y="6092825"/>
            <a:ext cx="6800850" cy="312738"/>
          </a:xfrm>
        </p:spPr>
        <p:txBody>
          <a:bodyPr/>
          <a:lstStyle/>
          <a:p>
            <a:pPr>
              <a:defRPr/>
            </a:pPr>
            <a:r>
              <a:rPr lang="en-US" dirty="0"/>
              <a:t>Draft , Susanne Pecher; views  expressed do not necessarily reflect those of SADC, KfW, GIZ, WWF</a:t>
            </a:r>
            <a:endParaRPr lang="de-DE" dirty="0"/>
          </a:p>
        </p:txBody>
      </p:sp>
      <p:graphicFrame>
        <p:nvGraphicFramePr>
          <p:cNvPr id="14" name="Diagramm 13"/>
          <p:cNvGraphicFramePr/>
          <p:nvPr/>
        </p:nvGraphicFramePr>
        <p:xfrm>
          <a:off x="323528" y="764704"/>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Diagramm 14"/>
          <p:cNvGraphicFramePr/>
          <p:nvPr/>
        </p:nvGraphicFramePr>
        <p:xfrm>
          <a:off x="3707904" y="2996952"/>
          <a:ext cx="4572000" cy="2743200"/>
        </p:xfrm>
        <a:graphic>
          <a:graphicData uri="http://schemas.openxmlformats.org/drawingml/2006/chart">
            <c:chart xmlns:c="http://schemas.openxmlformats.org/drawingml/2006/chart" xmlns:r="http://schemas.openxmlformats.org/officeDocument/2006/relationships" r:id="rId3"/>
          </a:graphicData>
        </a:graphic>
      </p:graphicFrame>
      <p:cxnSp>
        <p:nvCxnSpPr>
          <p:cNvPr id="17" name="Gerade Verbindung mit Pfeil 16"/>
          <p:cNvCxnSpPr>
            <a:stCxn id="19" idx="1"/>
          </p:cNvCxnSpPr>
          <p:nvPr/>
        </p:nvCxnSpPr>
        <p:spPr>
          <a:xfrm>
            <a:off x="3276600" y="2457450"/>
            <a:ext cx="1582738" cy="1258888"/>
          </a:xfrm>
          <a:prstGeom prst="straightConnector1">
            <a:avLst/>
          </a:prstGeom>
          <a:ln w="381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Geschweifte Klammer rechts 18"/>
          <p:cNvSpPr/>
          <p:nvPr/>
        </p:nvSpPr>
        <p:spPr>
          <a:xfrm>
            <a:off x="2700338" y="908050"/>
            <a:ext cx="576262" cy="3097213"/>
          </a:xfrm>
          <a:prstGeom prst="righ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21" name="Textfeld 20"/>
          <p:cNvSpPr txBox="1"/>
          <p:nvPr/>
        </p:nvSpPr>
        <p:spPr>
          <a:xfrm>
            <a:off x="5076825" y="836613"/>
            <a:ext cx="3527425" cy="831850"/>
          </a:xfrm>
          <a:prstGeom prst="rect">
            <a:avLst/>
          </a:prstGeom>
          <a:noFill/>
          <a:effectLst/>
        </p:spPr>
        <p:txBody>
          <a:bodyPr>
            <a:spAutoFit/>
          </a:bodyPr>
          <a:lstStyle/>
          <a:p>
            <a:pPr fontAlgn="auto">
              <a:spcAft>
                <a:spcPts val="0"/>
              </a:spcAft>
              <a:defRPr/>
            </a:pPr>
            <a:r>
              <a:rPr lang="en-GB" sz="1600" b="1" dirty="0">
                <a:solidFill>
                  <a:srgbClr val="0070C0"/>
                </a:solidFill>
                <a:latin typeface="Arial" pitchFamily="34" charset="0"/>
                <a:ea typeface="+mj-ea"/>
                <a:cs typeface="Arial" pitchFamily="34" charset="0"/>
              </a:rPr>
              <a:t>10 SADC MCs were assessed hosting 16 out of 17 TFCAs in the SADC region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a:xfrm>
            <a:off x="468313" y="6092825"/>
            <a:ext cx="2286000" cy="293688"/>
          </a:xfrm>
        </p:spPr>
        <p:txBody>
          <a:bodyPr/>
          <a:lstStyle/>
          <a:p>
            <a:pPr algn="l">
              <a:defRPr/>
            </a:pPr>
            <a:fld id="{AE1CB265-02D1-4193-88E7-29EEE70006D3}" type="datetime1">
              <a:rPr lang="en-ZA"/>
              <a:pPr algn="l">
                <a:defRPr/>
              </a:pPr>
              <a:t>2017/11/06</a:t>
            </a:fld>
            <a:endParaRPr lang="de-DE" dirty="0"/>
          </a:p>
        </p:txBody>
      </p:sp>
      <p:sp>
        <p:nvSpPr>
          <p:cNvPr id="5" name="Foliennummernplatzhalter 4"/>
          <p:cNvSpPr>
            <a:spLocks noGrp="1"/>
          </p:cNvSpPr>
          <p:nvPr>
            <p:ph type="sldNum" sz="quarter" idx="12"/>
          </p:nvPr>
        </p:nvSpPr>
        <p:spPr/>
        <p:txBody>
          <a:bodyPr/>
          <a:lstStyle/>
          <a:p>
            <a:pPr>
              <a:defRPr/>
            </a:pPr>
            <a:fld id="{19FD4F2C-E5C4-41DC-B509-3C65FA2FAA40}" type="slidenum">
              <a:rPr lang="de-DE"/>
              <a:pPr>
                <a:defRPr/>
              </a:pPr>
              <a:t>6</a:t>
            </a:fld>
            <a:endParaRPr lang="de-DE"/>
          </a:p>
        </p:txBody>
      </p:sp>
      <p:sp>
        <p:nvSpPr>
          <p:cNvPr id="6" name="Fußzeilenplatzhalter 5"/>
          <p:cNvSpPr>
            <a:spLocks noGrp="1"/>
          </p:cNvSpPr>
          <p:nvPr>
            <p:ph type="ftr" sz="quarter" idx="11"/>
          </p:nvPr>
        </p:nvSpPr>
        <p:spPr>
          <a:xfrm>
            <a:off x="1619250" y="6092825"/>
            <a:ext cx="6800850" cy="312738"/>
          </a:xfrm>
        </p:spPr>
        <p:txBody>
          <a:bodyPr/>
          <a:lstStyle/>
          <a:p>
            <a:pPr>
              <a:defRPr/>
            </a:pPr>
            <a:r>
              <a:rPr lang="en-US" dirty="0"/>
              <a:t>Draft , Susanne Pecher; views  expressed do not necessarily reflect those of SADC, KfW, GIZ, WWF</a:t>
            </a:r>
            <a:endParaRPr lang="de-DE" dirty="0"/>
          </a:p>
        </p:txBody>
      </p:sp>
      <p:sp>
        <p:nvSpPr>
          <p:cNvPr id="9" name="Titel 1"/>
          <p:cNvSpPr>
            <a:spLocks noGrp="1"/>
          </p:cNvSpPr>
          <p:nvPr>
            <p:ph type="title"/>
          </p:nvPr>
        </p:nvSpPr>
        <p:spPr>
          <a:xfrm>
            <a:off x="539750" y="5589588"/>
            <a:ext cx="8183563" cy="588962"/>
          </a:xfrm>
        </p:spPr>
        <p:txBody>
          <a:bodyPr>
            <a:noAutofit/>
          </a:bodyPr>
          <a:lstStyle/>
          <a:p>
            <a:pPr fontAlgn="auto">
              <a:spcAft>
                <a:spcPts val="0"/>
              </a:spcAft>
              <a:defRPr/>
            </a:pPr>
            <a:r>
              <a:rPr lang="en-ZA" sz="2000" dirty="0" smtClean="0">
                <a:solidFill>
                  <a:srgbClr val="0070C0"/>
                </a:solidFill>
                <a:latin typeface="Arial" pitchFamily="34" charset="0"/>
                <a:cs typeface="Arial" pitchFamily="34" charset="0"/>
              </a:rPr>
              <a:t>Methodology: Representativeness of assessments and </a:t>
            </a:r>
            <a:r>
              <a:rPr lang="en-ZA" sz="2000" dirty="0" err="1" smtClean="0">
                <a:solidFill>
                  <a:srgbClr val="0070C0"/>
                </a:solidFill>
                <a:latin typeface="Arial" pitchFamily="34" charset="0"/>
                <a:cs typeface="Arial" pitchFamily="34" charset="0"/>
              </a:rPr>
              <a:t>accociated</a:t>
            </a:r>
            <a:r>
              <a:rPr lang="en-ZA" sz="2000" dirty="0" smtClean="0">
                <a:solidFill>
                  <a:srgbClr val="0070C0"/>
                </a:solidFill>
                <a:latin typeface="Arial" pitchFamily="34" charset="0"/>
                <a:cs typeface="Arial" pitchFamily="34" charset="0"/>
              </a:rPr>
              <a:t> process</a:t>
            </a:r>
            <a:endParaRPr lang="en-ZA" sz="2000" dirty="0">
              <a:solidFill>
                <a:srgbClr val="0070C0"/>
              </a:solidFill>
              <a:latin typeface="Arial" pitchFamily="34" charset="0"/>
              <a:cs typeface="Arial" pitchFamily="34" charset="0"/>
            </a:endParaRPr>
          </a:p>
        </p:txBody>
      </p:sp>
      <p:sp>
        <p:nvSpPr>
          <p:cNvPr id="10" name="Textfeld 9"/>
          <p:cNvSpPr txBox="1"/>
          <p:nvPr/>
        </p:nvSpPr>
        <p:spPr>
          <a:xfrm>
            <a:off x="1042988" y="1125538"/>
            <a:ext cx="6985000" cy="706437"/>
          </a:xfrm>
          <a:prstGeom prst="rect">
            <a:avLst/>
          </a:prstGeom>
          <a:noFill/>
        </p:spPr>
        <p:txBody>
          <a:bodyPr>
            <a:spAutoFit/>
          </a:bodyPr>
          <a:lstStyle/>
          <a:p>
            <a:pPr algn="ctr" fontAlgn="auto">
              <a:spcAft>
                <a:spcPts val="0"/>
              </a:spcAft>
              <a:defRPr/>
            </a:pPr>
            <a:r>
              <a:rPr lang="de-DE" sz="4000" b="1" dirty="0">
                <a:solidFill>
                  <a:srgbClr val="0070C0"/>
                </a:solidFill>
                <a:effectLst>
                  <a:outerShdw blurRad="53975" dist="22860" dir="5400000" algn="tl" rotWithShape="0">
                    <a:srgbClr val="000000">
                      <a:alpha val="55000"/>
                    </a:srgbClr>
                  </a:outerShdw>
                </a:effectLst>
                <a:latin typeface="Arial" pitchFamily="34" charset="0"/>
                <a:ea typeface="+mj-ea"/>
                <a:cs typeface="Arial" pitchFamily="34" charset="0"/>
              </a:rPr>
              <a:t>Training ≠ Training</a:t>
            </a:r>
            <a:endParaRPr lang="en-US" sz="4000" b="1" dirty="0">
              <a:solidFill>
                <a:srgbClr val="0070C0"/>
              </a:solidFill>
              <a:effectLst>
                <a:outerShdw blurRad="53975" dist="22860" dir="5400000" algn="tl" rotWithShape="0">
                  <a:srgbClr val="000000">
                    <a:alpha val="55000"/>
                  </a:srgbClr>
                </a:outerShdw>
              </a:effectLst>
              <a:latin typeface="Arial" pitchFamily="34" charset="0"/>
              <a:ea typeface="+mj-ea"/>
              <a:cs typeface="Arial" pitchFamily="34" charset="0"/>
            </a:endParaRPr>
          </a:p>
        </p:txBody>
      </p:sp>
      <p:sp>
        <p:nvSpPr>
          <p:cNvPr id="11" name="Textfeld 10"/>
          <p:cNvSpPr txBox="1"/>
          <p:nvPr/>
        </p:nvSpPr>
        <p:spPr>
          <a:xfrm>
            <a:off x="827088" y="1916113"/>
            <a:ext cx="7561262" cy="3540125"/>
          </a:xfrm>
          <a:prstGeom prst="rect">
            <a:avLst/>
          </a:prstGeom>
          <a:noFill/>
        </p:spPr>
        <p:txBody>
          <a:bodyPr>
            <a:spAutoFit/>
          </a:bodyPr>
          <a:lstStyle/>
          <a:p>
            <a:pPr fontAlgn="auto">
              <a:spcAft>
                <a:spcPts val="0"/>
              </a:spcAft>
              <a:buFont typeface="Arial" pitchFamily="34" charset="0"/>
              <a:buChar char="•"/>
              <a:defRPr/>
            </a:pPr>
            <a:r>
              <a:rPr lang="en-GB" sz="1600" dirty="0">
                <a:solidFill>
                  <a:srgbClr val="0070C0"/>
                </a:solidFill>
                <a:latin typeface="Arial" pitchFamily="34" charset="0"/>
                <a:ea typeface="+mj-ea"/>
                <a:cs typeface="Arial" pitchFamily="34" charset="0"/>
              </a:rPr>
              <a:t>Country visits and stakeholder meetings: 7 regional and international Consultants in July and August 2012</a:t>
            </a:r>
          </a:p>
          <a:p>
            <a:pPr fontAlgn="auto">
              <a:spcAft>
                <a:spcPts val="0"/>
              </a:spcAft>
              <a:buFont typeface="Arial" pitchFamily="34" charset="0"/>
              <a:buChar char="•"/>
              <a:defRPr/>
            </a:pPr>
            <a:r>
              <a:rPr lang="en-GB" sz="1600" dirty="0">
                <a:solidFill>
                  <a:srgbClr val="0070C0"/>
                </a:solidFill>
                <a:latin typeface="Arial" pitchFamily="34" charset="0"/>
                <a:ea typeface="+mj-ea"/>
                <a:cs typeface="Arial" pitchFamily="34" charset="0"/>
              </a:rPr>
              <a:t>Review and feedback on country level: all draft country assessments between September and October 2012</a:t>
            </a:r>
          </a:p>
          <a:p>
            <a:pPr fontAlgn="auto">
              <a:spcAft>
                <a:spcPts val="0"/>
              </a:spcAft>
              <a:buFont typeface="Arial" pitchFamily="34" charset="0"/>
              <a:buChar char="•"/>
              <a:defRPr/>
            </a:pPr>
            <a:r>
              <a:rPr lang="en-GB" sz="1600" dirty="0">
                <a:solidFill>
                  <a:srgbClr val="0070C0"/>
                </a:solidFill>
                <a:latin typeface="Arial" pitchFamily="34" charset="0"/>
                <a:ea typeface="+mj-ea"/>
                <a:cs typeface="Arial" pitchFamily="34" charset="0"/>
              </a:rPr>
              <a:t>Review on regional level: patterns and similarities; categorization of training; standardisation for quantification in September 2012</a:t>
            </a:r>
          </a:p>
          <a:p>
            <a:pPr fontAlgn="auto">
              <a:spcAft>
                <a:spcPts val="0"/>
              </a:spcAft>
              <a:buFont typeface="Arial" pitchFamily="34" charset="0"/>
              <a:buChar char="•"/>
              <a:defRPr/>
            </a:pPr>
            <a:r>
              <a:rPr lang="en-GB" sz="1600" dirty="0">
                <a:solidFill>
                  <a:srgbClr val="0070C0"/>
                </a:solidFill>
                <a:latin typeface="Arial" pitchFamily="34" charset="0"/>
                <a:ea typeface="+mj-ea"/>
                <a:cs typeface="Arial" pitchFamily="34" charset="0"/>
              </a:rPr>
              <a:t>Regional synergy assessment: October – November 2012</a:t>
            </a:r>
          </a:p>
          <a:p>
            <a:pPr lvl="1" fontAlgn="auto">
              <a:spcAft>
                <a:spcPts val="0"/>
              </a:spcAft>
              <a:buFont typeface="Arial" pitchFamily="34" charset="0"/>
              <a:buChar char="•"/>
              <a:defRPr/>
            </a:pPr>
            <a:r>
              <a:rPr lang="en-GB" sz="1600" dirty="0">
                <a:solidFill>
                  <a:srgbClr val="0070C0"/>
                </a:solidFill>
                <a:latin typeface="Arial" pitchFamily="34" charset="0"/>
                <a:ea typeface="+mj-ea"/>
                <a:cs typeface="Arial" pitchFamily="34" charset="0"/>
              </a:rPr>
              <a:t>Process management in conservation</a:t>
            </a:r>
          </a:p>
          <a:p>
            <a:pPr lvl="1" fontAlgn="auto">
              <a:spcAft>
                <a:spcPts val="0"/>
              </a:spcAft>
              <a:buFont typeface="Arial" pitchFamily="34" charset="0"/>
              <a:buChar char="•"/>
              <a:defRPr/>
            </a:pPr>
            <a:r>
              <a:rPr lang="en-GB" sz="1600" dirty="0">
                <a:solidFill>
                  <a:srgbClr val="0070C0"/>
                </a:solidFill>
                <a:latin typeface="Arial" pitchFamily="34" charset="0"/>
                <a:ea typeface="+mj-ea"/>
                <a:cs typeface="Arial" pitchFamily="34" charset="0"/>
              </a:rPr>
              <a:t>Paterson level of work</a:t>
            </a:r>
          </a:p>
          <a:p>
            <a:pPr lvl="1" fontAlgn="auto">
              <a:spcAft>
                <a:spcPts val="0"/>
              </a:spcAft>
              <a:buFont typeface="Arial" pitchFamily="34" charset="0"/>
              <a:buChar char="•"/>
              <a:defRPr/>
            </a:pPr>
            <a:r>
              <a:rPr lang="en-GB" sz="1600" dirty="0">
                <a:solidFill>
                  <a:srgbClr val="0070C0"/>
                </a:solidFill>
                <a:latin typeface="Arial" pitchFamily="34" charset="0"/>
                <a:ea typeface="+mj-ea"/>
                <a:cs typeface="Arial" pitchFamily="34" charset="0"/>
              </a:rPr>
              <a:t>Data analysis and model calculations</a:t>
            </a:r>
          </a:p>
          <a:p>
            <a:pPr marL="0" lvl="1" fontAlgn="auto">
              <a:spcAft>
                <a:spcPts val="0"/>
              </a:spcAft>
              <a:buFont typeface="Arial" pitchFamily="34" charset="0"/>
              <a:buChar char="•"/>
              <a:defRPr/>
            </a:pPr>
            <a:r>
              <a:rPr lang="en-GB" sz="1600" dirty="0">
                <a:solidFill>
                  <a:srgbClr val="0070C0"/>
                </a:solidFill>
                <a:latin typeface="Arial" pitchFamily="34" charset="0"/>
                <a:ea typeface="+mj-ea"/>
                <a:cs typeface="Arial" pitchFamily="34" charset="0"/>
              </a:rPr>
              <a:t>Coordination between KfW, GIZ and WWF November and December 2012</a:t>
            </a:r>
          </a:p>
          <a:p>
            <a:pPr fontAlgn="auto">
              <a:spcAft>
                <a:spcPts val="0"/>
              </a:spcAft>
              <a:buFont typeface="Arial" pitchFamily="34" charset="0"/>
              <a:buChar char="•"/>
              <a:defRPr/>
            </a:pPr>
            <a:r>
              <a:rPr lang="en-GB" sz="1600" dirty="0">
                <a:solidFill>
                  <a:srgbClr val="0070C0"/>
                </a:solidFill>
                <a:latin typeface="Arial" pitchFamily="34" charset="0"/>
                <a:ea typeface="+mj-ea"/>
                <a:cs typeface="Arial" pitchFamily="34" charset="0"/>
              </a:rPr>
              <a:t>Review and feedback on regional level:</a:t>
            </a:r>
          </a:p>
          <a:p>
            <a:pPr lvl="1" fontAlgn="auto">
              <a:spcAft>
                <a:spcPts val="0"/>
              </a:spcAft>
              <a:buFont typeface="Arial" pitchFamily="34" charset="0"/>
              <a:buChar char="•"/>
              <a:defRPr/>
            </a:pPr>
            <a:r>
              <a:rPr lang="en-GB" sz="1600" dirty="0">
                <a:solidFill>
                  <a:srgbClr val="0070C0"/>
                </a:solidFill>
                <a:latin typeface="Arial" pitchFamily="34" charset="0"/>
                <a:ea typeface="+mj-ea"/>
                <a:cs typeface="Arial" pitchFamily="34" charset="0"/>
              </a:rPr>
              <a:t>BMZ: January 2013</a:t>
            </a:r>
          </a:p>
          <a:p>
            <a:pPr lvl="1" fontAlgn="auto">
              <a:spcAft>
                <a:spcPts val="0"/>
              </a:spcAft>
              <a:buFont typeface="Arial" pitchFamily="34" charset="0"/>
              <a:buChar char="•"/>
              <a:defRPr/>
            </a:pPr>
            <a:r>
              <a:rPr lang="en-GB" sz="1600" dirty="0">
                <a:solidFill>
                  <a:srgbClr val="0070C0"/>
                </a:solidFill>
                <a:latin typeface="Arial" pitchFamily="34" charset="0"/>
                <a:ea typeface="+mj-ea"/>
                <a:cs typeface="Arial" pitchFamily="34" charset="0"/>
              </a:rPr>
              <a:t>SADC: February 2013</a:t>
            </a:r>
          </a:p>
        </p:txBody>
      </p:sp>
      <p:sp>
        <p:nvSpPr>
          <p:cNvPr id="8" name="Textfeld 7"/>
          <p:cNvSpPr txBox="1"/>
          <p:nvPr/>
        </p:nvSpPr>
        <p:spPr>
          <a:xfrm>
            <a:off x="1042988" y="404813"/>
            <a:ext cx="6985000" cy="708025"/>
          </a:xfrm>
          <a:prstGeom prst="rect">
            <a:avLst/>
          </a:prstGeom>
          <a:noFill/>
        </p:spPr>
        <p:txBody>
          <a:bodyPr>
            <a:spAutoFit/>
          </a:bodyPr>
          <a:lstStyle/>
          <a:p>
            <a:pPr algn="ctr" fontAlgn="auto">
              <a:spcAft>
                <a:spcPts val="0"/>
              </a:spcAft>
              <a:defRPr/>
            </a:pPr>
            <a:r>
              <a:rPr lang="en-GB" sz="4000" b="1" dirty="0">
                <a:solidFill>
                  <a:srgbClr val="0070C0"/>
                </a:solidFill>
                <a:effectLst>
                  <a:outerShdw blurRad="53975" dist="22860" dir="5400000" algn="tl" rotWithShape="0">
                    <a:srgbClr val="000000">
                      <a:alpha val="55000"/>
                    </a:srgbClr>
                  </a:outerShdw>
                </a:effectLst>
                <a:latin typeface="Arial" pitchFamily="34" charset="0"/>
                <a:ea typeface="+mj-ea"/>
                <a:cs typeface="Arial" pitchFamily="34" charset="0"/>
              </a:rPr>
              <a:t>Staff ≠ Staff</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850" y="5300663"/>
            <a:ext cx="8640763" cy="476250"/>
          </a:xfrm>
        </p:spPr>
        <p:txBody>
          <a:bodyPr>
            <a:noAutofit/>
          </a:bodyPr>
          <a:lstStyle/>
          <a:p>
            <a:pPr fontAlgn="auto">
              <a:spcAft>
                <a:spcPts val="0"/>
              </a:spcAft>
              <a:defRPr/>
            </a:pPr>
            <a:r>
              <a:rPr lang="en-ZA" sz="1600" dirty="0" smtClean="0">
                <a:solidFill>
                  <a:srgbClr val="0070C0"/>
                </a:solidFill>
              </a:rPr>
              <a:t>Training ≠ Training: key processes of conservation management and associated training requirements</a:t>
            </a:r>
            <a:endParaRPr lang="en-ZA" sz="1600" b="0" dirty="0">
              <a:solidFill>
                <a:schemeClr val="tx1"/>
              </a:solidFill>
            </a:endParaRPr>
          </a:p>
        </p:txBody>
      </p:sp>
      <p:sp>
        <p:nvSpPr>
          <p:cNvPr id="4" name="Datumsplatzhalter 3"/>
          <p:cNvSpPr>
            <a:spLocks noGrp="1"/>
          </p:cNvSpPr>
          <p:nvPr>
            <p:ph type="dt" sz="quarter" idx="10"/>
          </p:nvPr>
        </p:nvSpPr>
        <p:spPr>
          <a:xfrm>
            <a:off x="468313" y="6092825"/>
            <a:ext cx="2303462" cy="293688"/>
          </a:xfrm>
        </p:spPr>
        <p:txBody>
          <a:bodyPr/>
          <a:lstStyle/>
          <a:p>
            <a:pPr algn="l">
              <a:defRPr/>
            </a:pPr>
            <a:fld id="{AE1CB265-02D1-4193-88E7-29EEE70006D3}" type="datetime1">
              <a:rPr lang="en-ZA"/>
              <a:pPr algn="l">
                <a:defRPr/>
              </a:pPr>
              <a:t>2017/11/06</a:t>
            </a:fld>
            <a:endParaRPr lang="de-DE" dirty="0"/>
          </a:p>
        </p:txBody>
      </p:sp>
      <p:sp>
        <p:nvSpPr>
          <p:cNvPr id="5" name="Foliennummernplatzhalter 4"/>
          <p:cNvSpPr>
            <a:spLocks noGrp="1"/>
          </p:cNvSpPr>
          <p:nvPr>
            <p:ph type="sldNum" sz="quarter" idx="12"/>
          </p:nvPr>
        </p:nvSpPr>
        <p:spPr/>
        <p:txBody>
          <a:bodyPr/>
          <a:lstStyle/>
          <a:p>
            <a:pPr>
              <a:defRPr/>
            </a:pPr>
            <a:fld id="{7A82BCFA-567A-44BC-A5C3-6A979E7E66A4}" type="slidenum">
              <a:rPr lang="de-DE"/>
              <a:pPr>
                <a:defRPr/>
              </a:pPr>
              <a:t>7</a:t>
            </a:fld>
            <a:endParaRPr lang="de-DE"/>
          </a:p>
        </p:txBody>
      </p:sp>
      <p:sp>
        <p:nvSpPr>
          <p:cNvPr id="6" name="Fußzeilenplatzhalter 5"/>
          <p:cNvSpPr>
            <a:spLocks noGrp="1"/>
          </p:cNvSpPr>
          <p:nvPr>
            <p:ph type="ftr" sz="quarter" idx="11"/>
          </p:nvPr>
        </p:nvSpPr>
        <p:spPr>
          <a:xfrm>
            <a:off x="1476375" y="6308725"/>
            <a:ext cx="6943725" cy="168275"/>
          </a:xfrm>
        </p:spPr>
        <p:txBody>
          <a:bodyPr/>
          <a:lstStyle/>
          <a:p>
            <a:pPr>
              <a:defRPr/>
            </a:pPr>
            <a:r>
              <a:rPr lang="en-US" dirty="0"/>
              <a:t>Draft , Susanne Pecher; views  expressed do not necessarily reflect those of SADC, KfW, GIZ, WWF</a:t>
            </a:r>
            <a:endParaRPr lang="de-DE" dirty="0"/>
          </a:p>
        </p:txBody>
      </p:sp>
      <p:sp>
        <p:nvSpPr>
          <p:cNvPr id="7" name="Inhaltsplatzhalter 2"/>
          <p:cNvSpPr>
            <a:spLocks noGrp="1"/>
          </p:cNvSpPr>
          <p:nvPr>
            <p:ph idx="1"/>
          </p:nvPr>
        </p:nvSpPr>
        <p:spPr>
          <a:xfrm>
            <a:off x="468313" y="765175"/>
            <a:ext cx="8183562" cy="4699000"/>
          </a:xfrm>
        </p:spPr>
        <p:txBody>
          <a:bodyPr>
            <a:normAutofit/>
          </a:bodyPr>
          <a:lstStyle/>
          <a:p>
            <a:pPr marL="548640" lvl="1" indent="-201168" fontAlgn="auto">
              <a:spcAft>
                <a:spcPts val="0"/>
              </a:spcAft>
              <a:buClr>
                <a:srgbClr val="0070C0"/>
              </a:buClr>
              <a:buFont typeface="Verdana"/>
              <a:buChar char="◦"/>
              <a:defRPr/>
            </a:pPr>
            <a:endParaRPr lang="en-GB" dirty="0" smtClean="0">
              <a:solidFill>
                <a:schemeClr val="tx1">
                  <a:lumMod val="75000"/>
                  <a:lumOff val="25000"/>
                </a:schemeClr>
              </a:solidFill>
            </a:endParaRPr>
          </a:p>
          <a:p>
            <a:pPr marL="265176" indent="-265176" fontAlgn="auto">
              <a:spcAft>
                <a:spcPts val="0"/>
              </a:spcAft>
              <a:buClr>
                <a:srgbClr val="0070C0"/>
              </a:buClr>
              <a:buFont typeface="Wingdings 2"/>
              <a:buChar char=""/>
              <a:defRPr/>
            </a:pPr>
            <a:endParaRPr lang="en-GB" dirty="0" smtClean="0">
              <a:solidFill>
                <a:schemeClr val="tx1">
                  <a:lumMod val="75000"/>
                  <a:lumOff val="25000"/>
                </a:schemeClr>
              </a:solidFill>
            </a:endParaRPr>
          </a:p>
          <a:p>
            <a:pPr marL="265176" indent="-265176" fontAlgn="auto">
              <a:spcAft>
                <a:spcPts val="0"/>
              </a:spcAft>
              <a:buClr>
                <a:srgbClr val="0070C0"/>
              </a:buClr>
              <a:buFont typeface="Wingdings 2"/>
              <a:buNone/>
              <a:defRPr/>
            </a:pPr>
            <a:endParaRPr lang="en-GB" dirty="0">
              <a:solidFill>
                <a:schemeClr val="tx1">
                  <a:lumMod val="75000"/>
                  <a:lumOff val="25000"/>
                </a:schemeClr>
              </a:solidFill>
            </a:endParaRPr>
          </a:p>
        </p:txBody>
      </p:sp>
      <p:grpSp>
        <p:nvGrpSpPr>
          <p:cNvPr id="21510" name="Gruppieren 50"/>
          <p:cNvGrpSpPr>
            <a:grpSpLocks/>
          </p:cNvGrpSpPr>
          <p:nvPr/>
        </p:nvGrpSpPr>
        <p:grpSpPr bwMode="auto">
          <a:xfrm>
            <a:off x="6948488" y="1989138"/>
            <a:ext cx="2016125" cy="2293937"/>
            <a:chOff x="6948264" y="1844824"/>
            <a:chExt cx="2016224" cy="2293516"/>
          </a:xfrm>
        </p:grpSpPr>
        <p:sp>
          <p:nvSpPr>
            <p:cNvPr id="14" name="Textfeld 13"/>
            <p:cNvSpPr txBox="1"/>
            <p:nvPr/>
          </p:nvSpPr>
          <p:spPr>
            <a:xfrm>
              <a:off x="6948264" y="2060684"/>
              <a:ext cx="2016224" cy="2077656"/>
            </a:xfrm>
            <a:prstGeom prst="rect">
              <a:avLst/>
            </a:prstGeom>
            <a:ln>
              <a:solidFill>
                <a:srgbClr val="92D050"/>
              </a:solidFill>
            </a:ln>
          </p:spPr>
          <p:style>
            <a:lnRef idx="2">
              <a:schemeClr val="accent3"/>
            </a:lnRef>
            <a:fillRef idx="1">
              <a:schemeClr val="lt1"/>
            </a:fillRef>
            <a:effectRef idx="0">
              <a:schemeClr val="accent3"/>
            </a:effectRef>
            <a:fontRef idx="minor">
              <a:schemeClr val="dk1"/>
            </a:fontRef>
          </p:style>
          <p:txBody>
            <a:bodyPr>
              <a:spAutoFit/>
            </a:bodyPr>
            <a:lstStyle/>
            <a:p>
              <a:pPr fontAlgn="auto">
                <a:spcBef>
                  <a:spcPts val="0"/>
                </a:spcBef>
                <a:spcAft>
                  <a:spcPts val="0"/>
                </a:spcAft>
                <a:defRPr/>
              </a:pPr>
              <a:endParaRPr lang="en-US" sz="900" dirty="0">
                <a:solidFill>
                  <a:schemeClr val="tx1"/>
                </a:solidFill>
                <a:latin typeface="Arial" pitchFamily="34" charset="0"/>
                <a:cs typeface="Arial" pitchFamily="34" charset="0"/>
              </a:endParaRPr>
            </a:p>
            <a:p>
              <a:pPr fontAlgn="auto">
                <a:spcBef>
                  <a:spcPts val="0"/>
                </a:spcBef>
                <a:spcAft>
                  <a:spcPts val="0"/>
                </a:spcAft>
                <a:buFont typeface="Arial" pitchFamily="34" charset="0"/>
                <a:buChar char="•"/>
                <a:defRPr/>
              </a:pPr>
              <a:r>
                <a:rPr lang="en-ZA" sz="1000" dirty="0">
                  <a:solidFill>
                    <a:srgbClr val="00B050"/>
                  </a:solidFill>
                  <a:latin typeface="Arial" pitchFamily="34" charset="0"/>
                  <a:cs typeface="Arial" pitchFamily="34" charset="0"/>
                </a:rPr>
                <a:t>Stable  / increased numbers in protected key species</a:t>
              </a:r>
            </a:p>
            <a:p>
              <a:pPr fontAlgn="auto">
                <a:spcBef>
                  <a:spcPts val="0"/>
                </a:spcBef>
                <a:spcAft>
                  <a:spcPts val="0"/>
                </a:spcAft>
                <a:buFont typeface="Arial" pitchFamily="34" charset="0"/>
                <a:buChar char="•"/>
                <a:defRPr/>
              </a:pPr>
              <a:r>
                <a:rPr lang="en-ZA" sz="1000" dirty="0">
                  <a:solidFill>
                    <a:srgbClr val="00B050"/>
                  </a:solidFill>
                  <a:latin typeface="Arial" pitchFamily="34" charset="0"/>
                  <a:cs typeface="Arial" pitchFamily="34" charset="0"/>
                </a:rPr>
                <a:t>Sustainable ecological  and socio-economic functions  of habitat and resources</a:t>
              </a:r>
            </a:p>
            <a:p>
              <a:pPr fontAlgn="auto">
                <a:spcBef>
                  <a:spcPts val="0"/>
                </a:spcBef>
                <a:spcAft>
                  <a:spcPts val="0"/>
                </a:spcAft>
                <a:buFont typeface="Arial" pitchFamily="34" charset="0"/>
                <a:buChar char="•"/>
                <a:defRPr/>
              </a:pPr>
              <a:r>
                <a:rPr lang="en-ZA" sz="1000" dirty="0">
                  <a:solidFill>
                    <a:srgbClr val="00B050"/>
                  </a:solidFill>
                  <a:latin typeface="Arial" pitchFamily="34" charset="0"/>
                  <a:cs typeface="Arial" pitchFamily="34" charset="0"/>
                </a:rPr>
                <a:t>Mechanisms for sustainable resource utilisation</a:t>
              </a:r>
            </a:p>
            <a:p>
              <a:pPr fontAlgn="auto">
                <a:spcBef>
                  <a:spcPts val="0"/>
                </a:spcBef>
                <a:spcAft>
                  <a:spcPts val="0"/>
                </a:spcAft>
                <a:buFont typeface="Arial" pitchFamily="34" charset="0"/>
                <a:buChar char="•"/>
                <a:defRPr/>
              </a:pPr>
              <a:r>
                <a:rPr lang="en-ZA" sz="1000" dirty="0">
                  <a:solidFill>
                    <a:srgbClr val="00B050"/>
                  </a:solidFill>
                  <a:latin typeface="Arial" pitchFamily="34" charset="0"/>
                  <a:cs typeface="Arial" pitchFamily="34" charset="0"/>
                </a:rPr>
                <a:t>Increased income for rural population</a:t>
              </a:r>
            </a:p>
            <a:p>
              <a:pPr fontAlgn="auto">
                <a:spcBef>
                  <a:spcPts val="0"/>
                </a:spcBef>
                <a:spcAft>
                  <a:spcPts val="0"/>
                </a:spcAft>
                <a:buFont typeface="Arial" pitchFamily="34" charset="0"/>
                <a:buChar char="•"/>
                <a:defRPr/>
              </a:pPr>
              <a:r>
                <a:rPr lang="en-ZA" sz="1000" dirty="0">
                  <a:solidFill>
                    <a:srgbClr val="00B050"/>
                  </a:solidFill>
                  <a:latin typeface="Arial" pitchFamily="34" charset="0"/>
                  <a:cs typeface="Arial" pitchFamily="34" charset="0"/>
                </a:rPr>
                <a:t>Decreased human-wildlife conflicts</a:t>
              </a:r>
            </a:p>
            <a:p>
              <a:pPr fontAlgn="auto">
                <a:spcBef>
                  <a:spcPts val="0"/>
                </a:spcBef>
                <a:spcAft>
                  <a:spcPts val="0"/>
                </a:spcAft>
                <a:buFont typeface="Arial" pitchFamily="34" charset="0"/>
                <a:buChar char="•"/>
                <a:defRPr/>
              </a:pPr>
              <a:endParaRPr lang="en-ZA" sz="1000" dirty="0">
                <a:solidFill>
                  <a:srgbClr val="00B050"/>
                </a:solidFill>
                <a:latin typeface="Arial" pitchFamily="34" charset="0"/>
                <a:cs typeface="Arial" pitchFamily="34" charset="0"/>
              </a:endParaRPr>
            </a:p>
          </p:txBody>
        </p:sp>
        <p:sp>
          <p:nvSpPr>
            <p:cNvPr id="17" name="Rechteck 16"/>
            <p:cNvSpPr/>
            <p:nvPr/>
          </p:nvSpPr>
          <p:spPr>
            <a:xfrm rot="10800000" flipV="1">
              <a:off x="6948264" y="1844824"/>
              <a:ext cx="2016224" cy="215860"/>
            </a:xfrm>
            <a:prstGeom prst="rect">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r>
                <a:rPr lang="en-US" sz="1000" b="1" dirty="0">
                  <a:solidFill>
                    <a:srgbClr val="00B050"/>
                  </a:solidFill>
                  <a:latin typeface="Arial" pitchFamily="34" charset="0"/>
                  <a:cs typeface="Arial" pitchFamily="34" charset="0"/>
                </a:rPr>
                <a:t>outputs</a:t>
              </a:r>
            </a:p>
          </p:txBody>
        </p:sp>
      </p:grpSp>
      <p:sp>
        <p:nvSpPr>
          <p:cNvPr id="9" name="Textfeld 8"/>
          <p:cNvSpPr txBox="1"/>
          <p:nvPr/>
        </p:nvSpPr>
        <p:spPr>
          <a:xfrm>
            <a:off x="1979613" y="2852738"/>
            <a:ext cx="4392612" cy="246062"/>
          </a:xfrm>
          <a:prstGeom prst="rect">
            <a:avLst/>
          </a:prstGeom>
          <a:ln>
            <a:solidFill>
              <a:srgbClr val="92D050"/>
            </a:solidFill>
          </a:ln>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sz="1000" b="1" dirty="0">
                <a:solidFill>
                  <a:srgbClr val="00B050"/>
                </a:solidFill>
                <a:latin typeface="Arial" pitchFamily="34" charset="0"/>
                <a:cs typeface="Arial" pitchFamily="34" charset="0"/>
              </a:rPr>
              <a:t>Protection &amp; law enforcement</a:t>
            </a:r>
          </a:p>
        </p:txBody>
      </p:sp>
      <p:sp>
        <p:nvSpPr>
          <p:cNvPr id="10" name="Rechteck 9"/>
          <p:cNvSpPr/>
          <p:nvPr/>
        </p:nvSpPr>
        <p:spPr>
          <a:xfrm>
            <a:off x="1979613" y="1700213"/>
            <a:ext cx="4392612" cy="360362"/>
          </a:xfrm>
          <a:prstGeom prst="rect">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r>
              <a:rPr lang="en-US" sz="1200" b="1" dirty="0">
                <a:solidFill>
                  <a:srgbClr val="00B050"/>
                </a:solidFill>
                <a:latin typeface="Arial" pitchFamily="34" charset="0"/>
                <a:cs typeface="Arial" pitchFamily="34" charset="0"/>
              </a:rPr>
              <a:t>Core processes</a:t>
            </a:r>
          </a:p>
        </p:txBody>
      </p:sp>
      <p:sp>
        <p:nvSpPr>
          <p:cNvPr id="11" name="Textfeld 10"/>
          <p:cNvSpPr txBox="1"/>
          <p:nvPr/>
        </p:nvSpPr>
        <p:spPr>
          <a:xfrm>
            <a:off x="1979613" y="2492375"/>
            <a:ext cx="4392612" cy="246063"/>
          </a:xfrm>
          <a:prstGeom prst="rect">
            <a:avLst/>
          </a:prstGeom>
          <a:ln>
            <a:solidFill>
              <a:srgbClr val="92D050"/>
            </a:solidFill>
          </a:ln>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US" sz="1000" b="1" dirty="0">
                <a:solidFill>
                  <a:srgbClr val="00B050"/>
                </a:solidFill>
                <a:latin typeface="Arial" pitchFamily="34" charset="0"/>
                <a:cs typeface="Arial" pitchFamily="34" charset="0"/>
              </a:rPr>
              <a:t>Wildlife management</a:t>
            </a:r>
          </a:p>
        </p:txBody>
      </p:sp>
      <p:sp>
        <p:nvSpPr>
          <p:cNvPr id="12" name="Textfeld 11"/>
          <p:cNvSpPr txBox="1"/>
          <p:nvPr/>
        </p:nvSpPr>
        <p:spPr>
          <a:xfrm>
            <a:off x="1979613" y="2133600"/>
            <a:ext cx="4392612" cy="246063"/>
          </a:xfrm>
          <a:prstGeom prst="rect">
            <a:avLst/>
          </a:prstGeom>
          <a:ln>
            <a:solidFill>
              <a:schemeClr val="accent4">
                <a:lumMod val="40000"/>
                <a:lumOff val="60000"/>
              </a:schemeClr>
            </a:solidFill>
          </a:ln>
        </p:spPr>
        <p:style>
          <a:lnRef idx="2">
            <a:schemeClr val="accent4"/>
          </a:lnRef>
          <a:fillRef idx="1">
            <a:schemeClr val="lt1"/>
          </a:fillRef>
          <a:effectRef idx="0">
            <a:schemeClr val="accent4"/>
          </a:effectRef>
          <a:fontRef idx="minor">
            <a:schemeClr val="dk1"/>
          </a:fontRef>
        </p:style>
        <p:txBody>
          <a:bodyPr>
            <a:spAutoFit/>
          </a:bodyPr>
          <a:lstStyle/>
          <a:p>
            <a:pPr algn="ctr" fontAlgn="auto">
              <a:spcBef>
                <a:spcPts val="0"/>
              </a:spcBef>
              <a:spcAft>
                <a:spcPts val="0"/>
              </a:spcAft>
              <a:defRPr/>
            </a:pPr>
            <a:r>
              <a:rPr lang="en-US" sz="1000" b="1" dirty="0">
                <a:solidFill>
                  <a:srgbClr val="00B050"/>
                </a:solidFill>
                <a:latin typeface="Arial" pitchFamily="34" charset="0"/>
                <a:cs typeface="Arial" pitchFamily="34" charset="0"/>
              </a:rPr>
              <a:t>Stakeholder engagement &amp; community outreach</a:t>
            </a:r>
          </a:p>
        </p:txBody>
      </p:sp>
      <p:grpSp>
        <p:nvGrpSpPr>
          <p:cNvPr id="21515" name="Gruppieren 51"/>
          <p:cNvGrpSpPr>
            <a:grpSpLocks/>
          </p:cNvGrpSpPr>
          <p:nvPr/>
        </p:nvGrpSpPr>
        <p:grpSpPr bwMode="auto">
          <a:xfrm>
            <a:off x="1979613" y="476250"/>
            <a:ext cx="4392612" cy="933450"/>
            <a:chOff x="1979712" y="332656"/>
            <a:chExt cx="4392488" cy="932461"/>
          </a:xfrm>
        </p:grpSpPr>
        <p:sp>
          <p:nvSpPr>
            <p:cNvPr id="38" name="Textfeld 7"/>
            <p:cNvSpPr txBox="1"/>
            <p:nvPr/>
          </p:nvSpPr>
          <p:spPr>
            <a:xfrm>
              <a:off x="1979712" y="659335"/>
              <a:ext cx="4392488" cy="470988"/>
            </a:xfrm>
            <a:prstGeom prst="rect">
              <a:avLst/>
            </a:prstGeom>
            <a:ln>
              <a:solidFill>
                <a:srgbClr val="0070C0"/>
              </a:solidFill>
            </a:ln>
          </p:spPr>
          <p:style>
            <a:lnRef idx="2">
              <a:schemeClr val="accent5"/>
            </a:lnRef>
            <a:fillRef idx="1">
              <a:schemeClr val="lt1"/>
            </a:fillRef>
            <a:effectRef idx="0">
              <a:schemeClr val="accent5"/>
            </a:effectRef>
            <a:fontRef idx="minor">
              <a:schemeClr val="dk1"/>
            </a:fontRef>
          </p:style>
          <p:txBody>
            <a:bodyPr>
              <a:spAutoFit/>
            </a:bodyPr>
            <a:lstStyle/>
            <a:p>
              <a:pPr fontAlgn="auto">
                <a:spcBef>
                  <a:spcPts val="0"/>
                </a:spcBef>
                <a:spcAft>
                  <a:spcPts val="0"/>
                </a:spcAft>
                <a:defRPr/>
              </a:pPr>
              <a:endParaRPr lang="de-DE" dirty="0"/>
            </a:p>
          </p:txBody>
        </p:sp>
        <p:sp>
          <p:nvSpPr>
            <p:cNvPr id="39" name="Rechteck 38"/>
            <p:cNvSpPr/>
            <p:nvPr/>
          </p:nvSpPr>
          <p:spPr>
            <a:xfrm>
              <a:off x="1979712" y="332656"/>
              <a:ext cx="4392488" cy="32667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r>
                <a:rPr lang="en-US" sz="1200" b="1" dirty="0">
                  <a:solidFill>
                    <a:srgbClr val="0070C0"/>
                  </a:solidFill>
                  <a:latin typeface="Arial" pitchFamily="34" charset="0"/>
                  <a:cs typeface="Arial" pitchFamily="34" charset="0"/>
                </a:rPr>
                <a:t>Steering processes</a:t>
              </a:r>
            </a:p>
          </p:txBody>
        </p:sp>
        <p:sp>
          <p:nvSpPr>
            <p:cNvPr id="21544" name="Textfeld 39"/>
            <p:cNvSpPr txBox="1">
              <a:spLocks noChangeArrowheads="1"/>
            </p:cNvSpPr>
            <p:nvPr/>
          </p:nvSpPr>
          <p:spPr bwMode="auto">
            <a:xfrm>
              <a:off x="2051720" y="620688"/>
              <a:ext cx="792088" cy="584775"/>
            </a:xfrm>
            <a:prstGeom prst="rect">
              <a:avLst/>
            </a:prstGeom>
            <a:noFill/>
            <a:ln w="9525">
              <a:noFill/>
              <a:miter lim="800000"/>
              <a:headEnd/>
              <a:tailEnd/>
            </a:ln>
          </p:spPr>
          <p:txBody>
            <a:bodyPr>
              <a:spAutoFit/>
            </a:bodyPr>
            <a:lstStyle/>
            <a:p>
              <a:pPr algn="ctr"/>
              <a:r>
                <a:rPr lang="en-ZA" sz="800">
                  <a:cs typeface="Arial" charset="0"/>
                </a:rPr>
                <a:t>TFCA  stakeholder engagement</a:t>
              </a:r>
            </a:p>
            <a:p>
              <a:pPr algn="ctr"/>
              <a:endParaRPr lang="de-DE" sz="800">
                <a:latin typeface="Verdana" pitchFamily="34" charset="0"/>
              </a:endParaRPr>
            </a:p>
          </p:txBody>
        </p:sp>
        <p:sp>
          <p:nvSpPr>
            <p:cNvPr id="21545" name="Textfeld 40"/>
            <p:cNvSpPr txBox="1">
              <a:spLocks noChangeArrowheads="1"/>
            </p:cNvSpPr>
            <p:nvPr/>
          </p:nvSpPr>
          <p:spPr bwMode="auto">
            <a:xfrm>
              <a:off x="2843808" y="557231"/>
              <a:ext cx="864096" cy="707886"/>
            </a:xfrm>
            <a:prstGeom prst="rect">
              <a:avLst/>
            </a:prstGeom>
            <a:noFill/>
            <a:ln w="9525">
              <a:noFill/>
              <a:miter lim="800000"/>
              <a:headEnd/>
              <a:tailEnd/>
            </a:ln>
          </p:spPr>
          <p:txBody>
            <a:bodyPr>
              <a:spAutoFit/>
            </a:bodyPr>
            <a:lstStyle/>
            <a:p>
              <a:pPr algn="ctr"/>
              <a:endParaRPr lang="de-DE" sz="800">
                <a:latin typeface="Verdana" pitchFamily="34" charset="0"/>
              </a:endParaRPr>
            </a:p>
            <a:p>
              <a:pPr algn="ctr"/>
              <a:r>
                <a:rPr lang="en-GB" sz="800">
                  <a:cs typeface="Arial" charset="0"/>
                </a:rPr>
                <a:t>Policy formulation &amp; harmonisation</a:t>
              </a:r>
            </a:p>
            <a:p>
              <a:pPr algn="ctr"/>
              <a:endParaRPr lang="de-DE" sz="800">
                <a:latin typeface="Verdana" pitchFamily="34" charset="0"/>
              </a:endParaRPr>
            </a:p>
          </p:txBody>
        </p:sp>
        <p:sp>
          <p:nvSpPr>
            <p:cNvPr id="21546" name="Textfeld 41"/>
            <p:cNvSpPr txBox="1">
              <a:spLocks noChangeArrowheads="1"/>
            </p:cNvSpPr>
            <p:nvPr/>
          </p:nvSpPr>
          <p:spPr bwMode="auto">
            <a:xfrm>
              <a:off x="3707904" y="659965"/>
              <a:ext cx="864096" cy="461665"/>
            </a:xfrm>
            <a:prstGeom prst="rect">
              <a:avLst/>
            </a:prstGeom>
            <a:noFill/>
            <a:ln w="9525">
              <a:noFill/>
              <a:miter lim="800000"/>
              <a:headEnd/>
              <a:tailEnd/>
            </a:ln>
          </p:spPr>
          <p:txBody>
            <a:bodyPr>
              <a:spAutoFit/>
            </a:bodyPr>
            <a:lstStyle/>
            <a:p>
              <a:pPr algn="ctr"/>
              <a:r>
                <a:rPr lang="en-US" sz="800">
                  <a:cs typeface="Arial" charset="0"/>
                </a:rPr>
                <a:t>Strategy development</a:t>
              </a:r>
            </a:p>
            <a:p>
              <a:pPr algn="ctr"/>
              <a:endParaRPr lang="de-DE" sz="800">
                <a:latin typeface="Verdana" pitchFamily="34" charset="0"/>
              </a:endParaRPr>
            </a:p>
          </p:txBody>
        </p:sp>
        <p:sp>
          <p:nvSpPr>
            <p:cNvPr id="21547" name="Textfeld 42"/>
            <p:cNvSpPr txBox="1">
              <a:spLocks noChangeArrowheads="1"/>
            </p:cNvSpPr>
            <p:nvPr/>
          </p:nvSpPr>
          <p:spPr bwMode="auto">
            <a:xfrm>
              <a:off x="4572000" y="622270"/>
              <a:ext cx="864096" cy="584775"/>
            </a:xfrm>
            <a:prstGeom prst="rect">
              <a:avLst/>
            </a:prstGeom>
            <a:noFill/>
            <a:ln w="9525">
              <a:noFill/>
              <a:miter lim="800000"/>
              <a:headEnd/>
              <a:tailEnd/>
            </a:ln>
          </p:spPr>
          <p:txBody>
            <a:bodyPr>
              <a:spAutoFit/>
            </a:bodyPr>
            <a:lstStyle/>
            <a:p>
              <a:pPr algn="ctr"/>
              <a:endParaRPr lang="en-US" sz="800">
                <a:cs typeface="Arial" charset="0"/>
              </a:endParaRPr>
            </a:p>
            <a:p>
              <a:pPr algn="ctr"/>
              <a:r>
                <a:rPr lang="en-ZA" sz="800">
                  <a:cs typeface="Arial" charset="0"/>
                </a:rPr>
                <a:t>Budgeting &amp; funding</a:t>
              </a:r>
            </a:p>
            <a:p>
              <a:pPr algn="ctr"/>
              <a:endParaRPr lang="de-DE" sz="800">
                <a:latin typeface="Verdana" pitchFamily="34" charset="0"/>
              </a:endParaRPr>
            </a:p>
          </p:txBody>
        </p:sp>
        <p:sp>
          <p:nvSpPr>
            <p:cNvPr id="21548" name="Textfeld 43"/>
            <p:cNvSpPr txBox="1">
              <a:spLocks noChangeArrowheads="1"/>
            </p:cNvSpPr>
            <p:nvPr/>
          </p:nvSpPr>
          <p:spPr bwMode="auto">
            <a:xfrm>
              <a:off x="5436096" y="620688"/>
              <a:ext cx="864096" cy="461665"/>
            </a:xfrm>
            <a:prstGeom prst="rect">
              <a:avLst/>
            </a:prstGeom>
            <a:noFill/>
            <a:ln w="9525">
              <a:noFill/>
              <a:miter lim="800000"/>
              <a:headEnd/>
              <a:tailEnd/>
            </a:ln>
          </p:spPr>
          <p:txBody>
            <a:bodyPr>
              <a:spAutoFit/>
            </a:bodyPr>
            <a:lstStyle/>
            <a:p>
              <a:pPr algn="ctr"/>
              <a:r>
                <a:rPr lang="en-ZA" sz="800">
                  <a:cs typeface="Arial" charset="0"/>
                </a:rPr>
                <a:t>organisational processes &amp; structures</a:t>
              </a:r>
              <a:endParaRPr lang="de-DE" sz="800">
                <a:latin typeface="Verdana" pitchFamily="34" charset="0"/>
              </a:endParaRPr>
            </a:p>
          </p:txBody>
        </p:sp>
      </p:grpSp>
      <p:grpSp>
        <p:nvGrpSpPr>
          <p:cNvPr id="21516" name="Gruppieren 54"/>
          <p:cNvGrpSpPr>
            <a:grpSpLocks/>
          </p:cNvGrpSpPr>
          <p:nvPr/>
        </p:nvGrpSpPr>
        <p:grpSpPr bwMode="auto">
          <a:xfrm>
            <a:off x="250825" y="1916113"/>
            <a:ext cx="1081088" cy="1674812"/>
            <a:chOff x="251520" y="1772816"/>
            <a:chExt cx="1080120" cy="1673607"/>
          </a:xfrm>
        </p:grpSpPr>
        <p:sp>
          <p:nvSpPr>
            <p:cNvPr id="30" name="Textfeld 29"/>
            <p:cNvSpPr txBox="1"/>
            <p:nvPr/>
          </p:nvSpPr>
          <p:spPr>
            <a:xfrm>
              <a:off x="251520" y="2277278"/>
              <a:ext cx="1080120" cy="1169145"/>
            </a:xfrm>
            <a:prstGeom prst="rect">
              <a:avLst/>
            </a:prstGeom>
            <a:ln>
              <a:solidFill>
                <a:srgbClr val="92D050"/>
              </a:solidFill>
            </a:ln>
          </p:spPr>
          <p:style>
            <a:lnRef idx="2">
              <a:schemeClr val="accent3"/>
            </a:lnRef>
            <a:fillRef idx="1">
              <a:schemeClr val="lt1"/>
            </a:fillRef>
            <a:effectRef idx="0">
              <a:schemeClr val="accent3"/>
            </a:effectRef>
            <a:fontRef idx="minor">
              <a:schemeClr val="dk1"/>
            </a:fontRef>
          </p:style>
          <p:txBody>
            <a:bodyPr>
              <a:spAutoFit/>
            </a:bodyPr>
            <a:lstStyle/>
            <a:p>
              <a:pPr fontAlgn="auto">
                <a:spcBef>
                  <a:spcPts val="0"/>
                </a:spcBef>
                <a:spcAft>
                  <a:spcPts val="0"/>
                </a:spcAft>
                <a:buFont typeface="Arial" pitchFamily="34" charset="0"/>
                <a:buChar char="•"/>
                <a:defRPr/>
              </a:pPr>
              <a:r>
                <a:rPr lang="en-ZA" sz="1000" dirty="0">
                  <a:solidFill>
                    <a:srgbClr val="00B050"/>
                  </a:solidFill>
                  <a:latin typeface="Arial" pitchFamily="34" charset="0"/>
                  <a:cs typeface="Arial" pitchFamily="34" charset="0"/>
                </a:rPr>
                <a:t>Staff</a:t>
              </a:r>
            </a:p>
            <a:p>
              <a:pPr fontAlgn="auto">
                <a:spcBef>
                  <a:spcPts val="0"/>
                </a:spcBef>
                <a:spcAft>
                  <a:spcPts val="0"/>
                </a:spcAft>
                <a:buFont typeface="Arial" pitchFamily="34" charset="0"/>
                <a:buChar char="•"/>
                <a:defRPr/>
              </a:pPr>
              <a:r>
                <a:rPr lang="en-ZA" sz="1000" dirty="0">
                  <a:solidFill>
                    <a:srgbClr val="00B050"/>
                  </a:solidFill>
                  <a:latin typeface="Arial" pitchFamily="34" charset="0"/>
                  <a:cs typeface="Arial" pitchFamily="34" charset="0"/>
                </a:rPr>
                <a:t>Infrastructure</a:t>
              </a:r>
            </a:p>
            <a:p>
              <a:pPr fontAlgn="auto">
                <a:spcBef>
                  <a:spcPts val="0"/>
                </a:spcBef>
                <a:spcAft>
                  <a:spcPts val="0"/>
                </a:spcAft>
                <a:buFont typeface="Arial" pitchFamily="34" charset="0"/>
                <a:buChar char="•"/>
                <a:defRPr/>
              </a:pPr>
              <a:r>
                <a:rPr lang="en-ZA" sz="1000" dirty="0">
                  <a:solidFill>
                    <a:srgbClr val="00B050"/>
                  </a:solidFill>
                  <a:latin typeface="Arial" pitchFamily="34" charset="0"/>
                  <a:cs typeface="Arial" pitchFamily="34" charset="0"/>
                </a:rPr>
                <a:t>Equipment</a:t>
              </a:r>
            </a:p>
            <a:p>
              <a:pPr fontAlgn="auto">
                <a:spcBef>
                  <a:spcPts val="0"/>
                </a:spcBef>
                <a:spcAft>
                  <a:spcPts val="0"/>
                </a:spcAft>
                <a:buFont typeface="Arial" pitchFamily="34" charset="0"/>
                <a:buChar char="•"/>
                <a:defRPr/>
              </a:pPr>
              <a:r>
                <a:rPr lang="en-ZA" sz="1000" dirty="0">
                  <a:solidFill>
                    <a:srgbClr val="00B050"/>
                  </a:solidFill>
                  <a:latin typeface="Arial" pitchFamily="34" charset="0"/>
                  <a:cs typeface="Arial" pitchFamily="34" charset="0"/>
                </a:rPr>
                <a:t>Operational funding</a:t>
              </a:r>
            </a:p>
            <a:p>
              <a:pPr fontAlgn="auto">
                <a:spcBef>
                  <a:spcPts val="0"/>
                </a:spcBef>
                <a:spcAft>
                  <a:spcPts val="0"/>
                </a:spcAft>
                <a:buFont typeface="Arial" pitchFamily="34" charset="0"/>
                <a:buChar char="•"/>
                <a:defRPr/>
              </a:pPr>
              <a:r>
                <a:rPr lang="en-ZA" sz="1000" dirty="0">
                  <a:solidFill>
                    <a:srgbClr val="00B050"/>
                  </a:solidFill>
                  <a:latin typeface="Arial" pitchFamily="34" charset="0"/>
                  <a:cs typeface="Arial" pitchFamily="34" charset="0"/>
                </a:rPr>
                <a:t>Investments</a:t>
              </a:r>
            </a:p>
            <a:p>
              <a:pPr fontAlgn="auto">
                <a:spcBef>
                  <a:spcPts val="0"/>
                </a:spcBef>
                <a:spcAft>
                  <a:spcPts val="0"/>
                </a:spcAft>
                <a:defRPr/>
              </a:pPr>
              <a:endParaRPr lang="en-ZA" sz="1000" dirty="0">
                <a:solidFill>
                  <a:srgbClr val="00B050"/>
                </a:solidFill>
                <a:latin typeface="Arial" pitchFamily="34" charset="0"/>
                <a:cs typeface="Arial" pitchFamily="34" charset="0"/>
              </a:endParaRPr>
            </a:p>
          </p:txBody>
        </p:sp>
        <p:sp>
          <p:nvSpPr>
            <p:cNvPr id="31" name="Rechteck 30"/>
            <p:cNvSpPr/>
            <p:nvPr/>
          </p:nvSpPr>
          <p:spPr>
            <a:xfrm rot="10800000" flipV="1">
              <a:off x="251520" y="1772816"/>
              <a:ext cx="1080120" cy="504462"/>
            </a:xfrm>
            <a:prstGeom prst="rect">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r>
                <a:rPr lang="en-US" sz="1000" b="1" dirty="0">
                  <a:solidFill>
                    <a:srgbClr val="00B050"/>
                  </a:solidFill>
                  <a:latin typeface="Arial" pitchFamily="34" charset="0"/>
                  <a:cs typeface="Arial" pitchFamily="34" charset="0"/>
                </a:rPr>
                <a:t>Input</a:t>
              </a:r>
            </a:p>
          </p:txBody>
        </p:sp>
      </p:grpSp>
      <p:sp>
        <p:nvSpPr>
          <p:cNvPr id="20" name="Textfeld 19"/>
          <p:cNvSpPr txBox="1"/>
          <p:nvPr/>
        </p:nvSpPr>
        <p:spPr>
          <a:xfrm>
            <a:off x="1979613" y="3213100"/>
            <a:ext cx="4392612" cy="246063"/>
          </a:xfrm>
          <a:prstGeom prst="rect">
            <a:avLst/>
          </a:prstGeom>
          <a:ln>
            <a:solidFill>
              <a:srgbClr val="92D050"/>
            </a:solidFill>
          </a:ln>
        </p:spPr>
        <p:style>
          <a:lnRef idx="2">
            <a:schemeClr val="accent3"/>
          </a:lnRef>
          <a:fillRef idx="1">
            <a:schemeClr val="lt1"/>
          </a:fillRef>
          <a:effectRef idx="0">
            <a:schemeClr val="accent3"/>
          </a:effectRef>
          <a:fontRef idx="minor">
            <a:schemeClr val="dk1"/>
          </a:fontRef>
        </p:style>
        <p:txBody>
          <a:bodyPr>
            <a:spAutoFit/>
          </a:bodyPr>
          <a:lstStyle/>
          <a:p>
            <a:pPr algn="ctr" fontAlgn="auto">
              <a:spcBef>
                <a:spcPts val="0"/>
              </a:spcBef>
              <a:spcAft>
                <a:spcPts val="0"/>
              </a:spcAft>
              <a:defRPr/>
            </a:pPr>
            <a:r>
              <a:rPr lang="en-ZA" sz="1000" b="1" dirty="0">
                <a:solidFill>
                  <a:srgbClr val="00B050"/>
                </a:solidFill>
                <a:latin typeface="Arial" pitchFamily="34" charset="0"/>
                <a:cs typeface="Arial" pitchFamily="34" charset="0"/>
              </a:rPr>
              <a:t>Co-Management of forests, water, land across boundaries</a:t>
            </a:r>
          </a:p>
        </p:txBody>
      </p:sp>
      <p:sp>
        <p:nvSpPr>
          <p:cNvPr id="21" name="Gleichschenkliges Dreieck 20"/>
          <p:cNvSpPr/>
          <p:nvPr/>
        </p:nvSpPr>
        <p:spPr>
          <a:xfrm rot="5400000">
            <a:off x="5903913" y="2384425"/>
            <a:ext cx="1584325" cy="504825"/>
          </a:xfrm>
          <a:prstGeom prst="triangle">
            <a:avLst>
              <a:gd name="adj" fmla="val 50599"/>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endParaRPr lang="de-DE"/>
          </a:p>
        </p:txBody>
      </p:sp>
      <p:sp>
        <p:nvSpPr>
          <p:cNvPr id="22" name="Gleichschenkliges Dreieck 21"/>
          <p:cNvSpPr/>
          <p:nvPr/>
        </p:nvSpPr>
        <p:spPr>
          <a:xfrm rot="5400000">
            <a:off x="863600" y="2384425"/>
            <a:ext cx="1584325" cy="504825"/>
          </a:xfrm>
          <a:prstGeom prst="triangle">
            <a:avLst>
              <a:gd name="adj" fmla="val 50599"/>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endParaRPr lang="de-DE"/>
          </a:p>
        </p:txBody>
      </p:sp>
      <p:sp>
        <p:nvSpPr>
          <p:cNvPr id="25" name="Gleichschenkliges Dreieck 24"/>
          <p:cNvSpPr/>
          <p:nvPr/>
        </p:nvSpPr>
        <p:spPr>
          <a:xfrm rot="10800000">
            <a:off x="2195513" y="1268413"/>
            <a:ext cx="504825" cy="360362"/>
          </a:xfrm>
          <a:prstGeom prst="triangle">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de-DE" dirty="0"/>
          </a:p>
        </p:txBody>
      </p:sp>
      <p:sp>
        <p:nvSpPr>
          <p:cNvPr id="26" name="Gleichschenkliges Dreieck 25"/>
          <p:cNvSpPr/>
          <p:nvPr/>
        </p:nvSpPr>
        <p:spPr>
          <a:xfrm rot="10800000">
            <a:off x="2987675" y="1268413"/>
            <a:ext cx="504825" cy="360362"/>
          </a:xfrm>
          <a:prstGeom prst="triangle">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de-DE" dirty="0"/>
          </a:p>
        </p:txBody>
      </p:sp>
      <p:sp>
        <p:nvSpPr>
          <p:cNvPr id="27" name="Gleichschenkliges Dreieck 26"/>
          <p:cNvSpPr/>
          <p:nvPr/>
        </p:nvSpPr>
        <p:spPr>
          <a:xfrm rot="10800000">
            <a:off x="3851275" y="1268413"/>
            <a:ext cx="504825" cy="360362"/>
          </a:xfrm>
          <a:prstGeom prst="triangle">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de-DE" dirty="0"/>
          </a:p>
        </p:txBody>
      </p:sp>
      <p:sp>
        <p:nvSpPr>
          <p:cNvPr id="28" name="Gleichschenkliges Dreieck 27"/>
          <p:cNvSpPr/>
          <p:nvPr/>
        </p:nvSpPr>
        <p:spPr>
          <a:xfrm rot="10800000">
            <a:off x="4716463" y="1268413"/>
            <a:ext cx="503237" cy="360362"/>
          </a:xfrm>
          <a:prstGeom prst="triangle">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de-DE" dirty="0"/>
          </a:p>
        </p:txBody>
      </p:sp>
      <p:sp>
        <p:nvSpPr>
          <p:cNvPr id="29" name="Gleichschenkliges Dreieck 28"/>
          <p:cNvSpPr/>
          <p:nvPr/>
        </p:nvSpPr>
        <p:spPr>
          <a:xfrm rot="10800000">
            <a:off x="5651500" y="1268413"/>
            <a:ext cx="504825" cy="360362"/>
          </a:xfrm>
          <a:prstGeom prst="triangle">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de-DE" dirty="0"/>
          </a:p>
        </p:txBody>
      </p:sp>
      <p:grpSp>
        <p:nvGrpSpPr>
          <p:cNvPr id="21525" name="Gruppieren 55"/>
          <p:cNvGrpSpPr>
            <a:grpSpLocks/>
          </p:cNvGrpSpPr>
          <p:nvPr/>
        </p:nvGrpSpPr>
        <p:grpSpPr bwMode="auto">
          <a:xfrm>
            <a:off x="2124075" y="3573463"/>
            <a:ext cx="4392613" cy="1150937"/>
            <a:chOff x="2123728" y="3429000"/>
            <a:chExt cx="4392488" cy="1152130"/>
          </a:xfrm>
        </p:grpSpPr>
        <p:grpSp>
          <p:nvGrpSpPr>
            <p:cNvPr id="21528" name="Gruppieren 49"/>
            <p:cNvGrpSpPr>
              <a:grpSpLocks/>
            </p:cNvGrpSpPr>
            <p:nvPr/>
          </p:nvGrpSpPr>
          <p:grpSpPr bwMode="auto">
            <a:xfrm>
              <a:off x="2123728" y="3429000"/>
              <a:ext cx="4392488" cy="1152130"/>
              <a:chOff x="1979712" y="4005062"/>
              <a:chExt cx="4392488" cy="1152130"/>
            </a:xfrm>
          </p:grpSpPr>
          <p:sp>
            <p:nvSpPr>
              <p:cNvPr id="32" name="Textfeld 11"/>
              <p:cNvSpPr txBox="1"/>
              <p:nvPr/>
            </p:nvSpPr>
            <p:spPr>
              <a:xfrm>
                <a:off x="1979712" y="4372154"/>
                <a:ext cx="4392488" cy="468798"/>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endParaRPr lang="de-DE" dirty="0"/>
              </a:p>
            </p:txBody>
          </p:sp>
          <p:sp>
            <p:nvSpPr>
              <p:cNvPr id="33" name="Rechteck 32"/>
              <p:cNvSpPr/>
              <p:nvPr/>
            </p:nvSpPr>
            <p:spPr>
              <a:xfrm>
                <a:off x="1979712" y="4829828"/>
                <a:ext cx="4392488" cy="327364"/>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200" b="1" dirty="0">
                    <a:solidFill>
                      <a:schemeClr val="accent1">
                        <a:lumMod val="75000"/>
                      </a:schemeClr>
                    </a:solidFill>
                    <a:latin typeface="Arial" pitchFamily="34" charset="0"/>
                    <a:cs typeface="Arial" pitchFamily="34" charset="0"/>
                  </a:rPr>
                  <a:t>Support processes</a:t>
                </a:r>
              </a:p>
            </p:txBody>
          </p:sp>
          <p:sp>
            <p:nvSpPr>
              <p:cNvPr id="21536" name="Textfeld 33"/>
              <p:cNvSpPr txBox="1">
                <a:spLocks noChangeArrowheads="1"/>
              </p:cNvSpPr>
              <p:nvPr/>
            </p:nvSpPr>
            <p:spPr bwMode="auto">
              <a:xfrm>
                <a:off x="2123728" y="4371648"/>
                <a:ext cx="792088" cy="461665"/>
              </a:xfrm>
              <a:prstGeom prst="rect">
                <a:avLst/>
              </a:prstGeom>
              <a:noFill/>
              <a:ln w="9525">
                <a:noFill/>
                <a:miter lim="800000"/>
                <a:headEnd/>
                <a:tailEnd/>
              </a:ln>
            </p:spPr>
            <p:txBody>
              <a:bodyPr>
                <a:spAutoFit/>
              </a:bodyPr>
              <a:lstStyle/>
              <a:p>
                <a:pPr algn="ctr"/>
                <a:r>
                  <a:rPr lang="en-US" sz="800">
                    <a:cs typeface="Arial" charset="0"/>
                  </a:rPr>
                  <a:t>Monitoring &amp; Evaluation</a:t>
                </a:r>
              </a:p>
              <a:p>
                <a:pPr algn="ctr"/>
                <a:endParaRPr lang="de-DE" sz="800">
                  <a:latin typeface="Verdana" pitchFamily="34" charset="0"/>
                </a:endParaRPr>
              </a:p>
            </p:txBody>
          </p:sp>
          <p:sp>
            <p:nvSpPr>
              <p:cNvPr id="21537" name="Textfeld 34"/>
              <p:cNvSpPr txBox="1">
                <a:spLocks noChangeArrowheads="1"/>
              </p:cNvSpPr>
              <p:nvPr/>
            </p:nvSpPr>
            <p:spPr bwMode="auto">
              <a:xfrm>
                <a:off x="5436096" y="4365102"/>
                <a:ext cx="792088" cy="707886"/>
              </a:xfrm>
              <a:prstGeom prst="rect">
                <a:avLst/>
              </a:prstGeom>
              <a:noFill/>
              <a:ln w="9525">
                <a:noFill/>
                <a:miter lim="800000"/>
                <a:headEnd/>
                <a:tailEnd/>
              </a:ln>
            </p:spPr>
            <p:txBody>
              <a:bodyPr>
                <a:spAutoFit/>
              </a:bodyPr>
              <a:lstStyle/>
              <a:p>
                <a:pPr algn="ctr"/>
                <a:r>
                  <a:rPr lang="en-US" sz="800">
                    <a:cs typeface="Arial" charset="0"/>
                  </a:rPr>
                  <a:t>Technical audits for PAs</a:t>
                </a:r>
              </a:p>
              <a:p>
                <a:pPr algn="ctr"/>
                <a:endParaRPr lang="en-US" sz="800">
                  <a:cs typeface="Arial" charset="0"/>
                </a:endParaRPr>
              </a:p>
              <a:p>
                <a:pPr algn="ctr"/>
                <a:endParaRPr lang="de-DE" sz="800">
                  <a:latin typeface="Verdana" pitchFamily="34" charset="0"/>
                </a:endParaRPr>
              </a:p>
            </p:txBody>
          </p:sp>
          <p:sp>
            <p:nvSpPr>
              <p:cNvPr id="21538" name="Textfeld 35"/>
              <p:cNvSpPr txBox="1">
                <a:spLocks noChangeArrowheads="1"/>
              </p:cNvSpPr>
              <p:nvPr/>
            </p:nvSpPr>
            <p:spPr bwMode="auto">
              <a:xfrm>
                <a:off x="5436096" y="4371648"/>
                <a:ext cx="792088" cy="215443"/>
              </a:xfrm>
              <a:prstGeom prst="rect">
                <a:avLst/>
              </a:prstGeom>
              <a:noFill/>
              <a:ln w="9525">
                <a:noFill/>
                <a:miter lim="800000"/>
                <a:headEnd/>
                <a:tailEnd/>
              </a:ln>
            </p:spPr>
            <p:txBody>
              <a:bodyPr>
                <a:spAutoFit/>
              </a:bodyPr>
              <a:lstStyle/>
              <a:p>
                <a:pPr algn="ctr"/>
                <a:endParaRPr lang="de-DE" sz="800">
                  <a:latin typeface="Verdana" pitchFamily="34" charset="0"/>
                </a:endParaRPr>
              </a:p>
            </p:txBody>
          </p:sp>
          <p:sp>
            <p:nvSpPr>
              <p:cNvPr id="37" name="Gleichschenkliges Dreieck 36"/>
              <p:cNvSpPr/>
              <p:nvPr/>
            </p:nvSpPr>
            <p:spPr>
              <a:xfrm>
                <a:off x="2195606" y="4005062"/>
                <a:ext cx="504811" cy="360736"/>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de-DE" dirty="0"/>
              </a:p>
            </p:txBody>
          </p:sp>
        </p:grpSp>
        <p:sp>
          <p:nvSpPr>
            <p:cNvPr id="21529" name="Textfeld 15"/>
            <p:cNvSpPr txBox="1">
              <a:spLocks noChangeArrowheads="1"/>
            </p:cNvSpPr>
            <p:nvPr/>
          </p:nvSpPr>
          <p:spPr bwMode="auto">
            <a:xfrm>
              <a:off x="3059832" y="3789042"/>
              <a:ext cx="864096" cy="461665"/>
            </a:xfrm>
            <a:prstGeom prst="rect">
              <a:avLst/>
            </a:prstGeom>
            <a:noFill/>
            <a:ln w="9525">
              <a:noFill/>
              <a:miter lim="800000"/>
              <a:headEnd/>
              <a:tailEnd/>
            </a:ln>
          </p:spPr>
          <p:txBody>
            <a:bodyPr>
              <a:spAutoFit/>
            </a:bodyPr>
            <a:lstStyle/>
            <a:p>
              <a:pPr algn="ctr"/>
              <a:r>
                <a:rPr lang="en-GB" sz="800">
                  <a:cs typeface="Arial" charset="0"/>
                </a:rPr>
                <a:t>Budgeting &amp; Planning for PAs</a:t>
              </a:r>
            </a:p>
          </p:txBody>
        </p:sp>
        <p:sp>
          <p:nvSpPr>
            <p:cNvPr id="23" name="Gleichschenkliges Dreieck 22"/>
            <p:cNvSpPr/>
            <p:nvPr/>
          </p:nvSpPr>
          <p:spPr>
            <a:xfrm>
              <a:off x="3203197" y="3429000"/>
              <a:ext cx="504811" cy="360736"/>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de-DE" dirty="0"/>
            </a:p>
          </p:txBody>
        </p:sp>
        <p:sp>
          <p:nvSpPr>
            <p:cNvPr id="24" name="Gleichschenkliges Dreieck 23"/>
            <p:cNvSpPr/>
            <p:nvPr/>
          </p:nvSpPr>
          <p:spPr>
            <a:xfrm>
              <a:off x="5724076" y="3429000"/>
              <a:ext cx="504811" cy="360736"/>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de-DE" dirty="0"/>
            </a:p>
          </p:txBody>
        </p:sp>
        <p:sp>
          <p:nvSpPr>
            <p:cNvPr id="45" name="Gleichschenkliges Dreieck 44"/>
            <p:cNvSpPr/>
            <p:nvPr/>
          </p:nvSpPr>
          <p:spPr>
            <a:xfrm>
              <a:off x="4068361" y="3429000"/>
              <a:ext cx="503223" cy="360736"/>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de-DE" dirty="0"/>
            </a:p>
          </p:txBody>
        </p:sp>
        <p:sp>
          <p:nvSpPr>
            <p:cNvPr id="21533" name="Textfeld 45"/>
            <p:cNvSpPr txBox="1">
              <a:spLocks noChangeArrowheads="1"/>
            </p:cNvSpPr>
            <p:nvPr/>
          </p:nvSpPr>
          <p:spPr bwMode="auto">
            <a:xfrm>
              <a:off x="3923928" y="3789042"/>
              <a:ext cx="864096" cy="461665"/>
            </a:xfrm>
            <a:prstGeom prst="rect">
              <a:avLst/>
            </a:prstGeom>
            <a:noFill/>
            <a:ln w="9525">
              <a:noFill/>
              <a:miter lim="800000"/>
              <a:headEnd/>
              <a:tailEnd/>
            </a:ln>
          </p:spPr>
          <p:txBody>
            <a:bodyPr>
              <a:spAutoFit/>
            </a:bodyPr>
            <a:lstStyle/>
            <a:p>
              <a:pPr algn="ctr"/>
              <a:r>
                <a:rPr lang="en-GB" sz="800">
                  <a:cs typeface="Arial" charset="0"/>
                </a:rPr>
                <a:t>Human resources development</a:t>
              </a:r>
            </a:p>
          </p:txBody>
        </p:sp>
      </p:grpSp>
      <p:sp>
        <p:nvSpPr>
          <p:cNvPr id="47" name="Gleichschenkliges Dreieck 46"/>
          <p:cNvSpPr/>
          <p:nvPr/>
        </p:nvSpPr>
        <p:spPr>
          <a:xfrm>
            <a:off x="4932363" y="3573463"/>
            <a:ext cx="503237" cy="360362"/>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de-DE" dirty="0"/>
          </a:p>
        </p:txBody>
      </p:sp>
      <p:sp>
        <p:nvSpPr>
          <p:cNvPr id="21527" name="Textfeld 47"/>
          <p:cNvSpPr txBox="1">
            <a:spLocks noChangeArrowheads="1"/>
          </p:cNvSpPr>
          <p:nvPr/>
        </p:nvSpPr>
        <p:spPr bwMode="auto">
          <a:xfrm>
            <a:off x="4787900" y="3975100"/>
            <a:ext cx="863600" cy="338138"/>
          </a:xfrm>
          <a:prstGeom prst="rect">
            <a:avLst/>
          </a:prstGeom>
          <a:noFill/>
          <a:ln w="9525">
            <a:noFill/>
            <a:miter lim="800000"/>
            <a:headEnd/>
            <a:tailEnd/>
          </a:ln>
        </p:spPr>
        <p:txBody>
          <a:bodyPr>
            <a:spAutoFit/>
          </a:bodyPr>
          <a:lstStyle/>
          <a:p>
            <a:pPr algn="ctr"/>
            <a:r>
              <a:rPr lang="en-GB" sz="800">
                <a:cs typeface="Arial" charset="0"/>
              </a:rPr>
              <a:t>Spatial Planning</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a:xfrm>
            <a:off x="468313" y="6092825"/>
            <a:ext cx="2286000" cy="293688"/>
          </a:xfrm>
        </p:spPr>
        <p:txBody>
          <a:bodyPr/>
          <a:lstStyle/>
          <a:p>
            <a:pPr algn="l">
              <a:defRPr/>
            </a:pPr>
            <a:fld id="{AE1CB265-02D1-4193-88E7-29EEE70006D3}" type="datetime1">
              <a:rPr lang="en-ZA"/>
              <a:pPr algn="l">
                <a:defRPr/>
              </a:pPr>
              <a:t>2017/11/06</a:t>
            </a:fld>
            <a:endParaRPr lang="de-DE" dirty="0"/>
          </a:p>
        </p:txBody>
      </p:sp>
      <p:sp>
        <p:nvSpPr>
          <p:cNvPr id="5" name="Foliennummernplatzhalter 4"/>
          <p:cNvSpPr>
            <a:spLocks noGrp="1"/>
          </p:cNvSpPr>
          <p:nvPr>
            <p:ph type="sldNum" sz="quarter" idx="12"/>
          </p:nvPr>
        </p:nvSpPr>
        <p:spPr/>
        <p:txBody>
          <a:bodyPr/>
          <a:lstStyle/>
          <a:p>
            <a:pPr>
              <a:defRPr/>
            </a:pPr>
            <a:fld id="{1D92A86E-05F7-4507-BBAB-C3B89551A86A}" type="slidenum">
              <a:rPr lang="de-DE"/>
              <a:pPr>
                <a:defRPr/>
              </a:pPr>
              <a:t>8</a:t>
            </a:fld>
            <a:endParaRPr lang="de-DE"/>
          </a:p>
        </p:txBody>
      </p:sp>
      <p:sp>
        <p:nvSpPr>
          <p:cNvPr id="6" name="Fußzeilenplatzhalter 5"/>
          <p:cNvSpPr>
            <a:spLocks noGrp="1"/>
          </p:cNvSpPr>
          <p:nvPr>
            <p:ph type="ftr" sz="quarter" idx="11"/>
          </p:nvPr>
        </p:nvSpPr>
        <p:spPr>
          <a:xfrm>
            <a:off x="1619250" y="6092825"/>
            <a:ext cx="6800850" cy="312738"/>
          </a:xfrm>
        </p:spPr>
        <p:txBody>
          <a:bodyPr/>
          <a:lstStyle/>
          <a:p>
            <a:pPr>
              <a:defRPr/>
            </a:pPr>
            <a:r>
              <a:rPr lang="en-US" dirty="0"/>
              <a:t>Draft , Susanne Pecher; views  expressed do not necessarily reflect those of SADC, KfW, GIZ, WWF</a:t>
            </a:r>
            <a:endParaRPr lang="de-DE" dirty="0"/>
          </a:p>
        </p:txBody>
      </p:sp>
      <p:sp>
        <p:nvSpPr>
          <p:cNvPr id="9" name="Titel 1"/>
          <p:cNvSpPr>
            <a:spLocks noGrp="1"/>
          </p:cNvSpPr>
          <p:nvPr>
            <p:ph type="title"/>
          </p:nvPr>
        </p:nvSpPr>
        <p:spPr>
          <a:xfrm>
            <a:off x="539750" y="5732463"/>
            <a:ext cx="8183563" cy="590550"/>
          </a:xfrm>
        </p:spPr>
        <p:txBody>
          <a:bodyPr>
            <a:noAutofit/>
          </a:bodyPr>
          <a:lstStyle/>
          <a:p>
            <a:pPr fontAlgn="auto">
              <a:spcAft>
                <a:spcPts val="0"/>
              </a:spcAft>
              <a:defRPr/>
            </a:pPr>
            <a:r>
              <a:rPr lang="en-ZA" sz="2000" dirty="0" smtClean="0">
                <a:solidFill>
                  <a:srgbClr val="0070C0"/>
                </a:solidFill>
              </a:rPr>
              <a:t>Staff ≠ Staff: Paterson levels of work for WMRs and numbers of related sectors</a:t>
            </a:r>
            <a:endParaRPr lang="en-ZA" sz="2000" dirty="0">
              <a:solidFill>
                <a:srgbClr val="0070C0"/>
              </a:solidFill>
              <a:latin typeface="Arial" pitchFamily="34" charset="0"/>
              <a:cs typeface="Arial" pitchFamily="34" charset="0"/>
            </a:endParaRPr>
          </a:p>
        </p:txBody>
      </p:sp>
      <p:sp>
        <p:nvSpPr>
          <p:cNvPr id="8" name="Textfeld 7"/>
          <p:cNvSpPr txBox="1"/>
          <p:nvPr/>
        </p:nvSpPr>
        <p:spPr>
          <a:xfrm>
            <a:off x="468313" y="549275"/>
            <a:ext cx="8135937" cy="5016500"/>
          </a:xfrm>
          <a:prstGeom prst="rect">
            <a:avLst/>
          </a:prstGeom>
          <a:noFill/>
        </p:spPr>
        <p:txBody>
          <a:bodyPr>
            <a:spAutoFit/>
          </a:bodyPr>
          <a:lstStyle/>
          <a:p>
            <a:pPr fontAlgn="auto">
              <a:spcAft>
                <a:spcPts val="0"/>
              </a:spcAft>
              <a:defRPr/>
            </a:pPr>
            <a:r>
              <a:rPr lang="en-GB" sz="3200" b="1" dirty="0">
                <a:solidFill>
                  <a:srgbClr val="0070C0"/>
                </a:solidFill>
                <a:effectLst>
                  <a:outerShdw blurRad="53975" dist="22860" dir="5400000" algn="tl" rotWithShape="0">
                    <a:srgbClr val="000000">
                      <a:alpha val="55000"/>
                    </a:srgbClr>
                  </a:outerShdw>
                </a:effectLst>
                <a:latin typeface="Arial" pitchFamily="34" charset="0"/>
                <a:ea typeface="+mj-ea"/>
                <a:cs typeface="Arial" pitchFamily="34" charset="0"/>
              </a:rPr>
              <a:t>~ 10,000 persons WMR government staff:</a:t>
            </a:r>
          </a:p>
          <a:p>
            <a:pPr fontAlgn="auto">
              <a:spcAft>
                <a:spcPts val="0"/>
              </a:spcAft>
              <a:buFont typeface="Wingdings"/>
              <a:buChar char="Ø"/>
              <a:defRPr/>
            </a:pPr>
            <a:r>
              <a:rPr lang="en-GB" sz="3200" b="1" dirty="0">
                <a:solidFill>
                  <a:srgbClr val="0070C0"/>
                </a:solidFill>
                <a:effectLst>
                  <a:outerShdw blurRad="53975" dist="22860" dir="5400000" algn="tl" rotWithShape="0">
                    <a:srgbClr val="000000">
                      <a:alpha val="55000"/>
                    </a:srgbClr>
                  </a:outerShdw>
                </a:effectLst>
                <a:latin typeface="Arial" pitchFamily="34" charset="0"/>
                <a:ea typeface="+mj-ea"/>
                <a:cs typeface="Arial" pitchFamily="34" charset="0"/>
              </a:rPr>
              <a:t>90% in Junior Management</a:t>
            </a:r>
          </a:p>
          <a:p>
            <a:pPr fontAlgn="auto">
              <a:spcAft>
                <a:spcPts val="0"/>
              </a:spcAft>
              <a:buFont typeface="Wingdings"/>
              <a:buChar char="Ø"/>
              <a:defRPr/>
            </a:pPr>
            <a:r>
              <a:rPr lang="en-GB" sz="3200" b="1" dirty="0">
                <a:solidFill>
                  <a:srgbClr val="0070C0"/>
                </a:solidFill>
                <a:effectLst>
                  <a:outerShdw blurRad="53975" dist="22860" dir="5400000" algn="tl" rotWithShape="0">
                    <a:srgbClr val="000000">
                      <a:alpha val="55000"/>
                    </a:srgbClr>
                  </a:outerShdw>
                </a:effectLst>
                <a:latin typeface="Arial" pitchFamily="34" charset="0"/>
                <a:ea typeface="+mj-ea"/>
                <a:cs typeface="Arial" pitchFamily="34" charset="0"/>
              </a:rPr>
              <a:t>10% in Middle Management</a:t>
            </a:r>
          </a:p>
          <a:p>
            <a:pPr fontAlgn="auto">
              <a:spcAft>
                <a:spcPts val="0"/>
              </a:spcAft>
              <a:buFont typeface="Wingdings"/>
              <a:buChar char="Ø"/>
              <a:defRPr/>
            </a:pPr>
            <a:r>
              <a:rPr lang="en-GB" sz="3200" b="1" dirty="0">
                <a:solidFill>
                  <a:srgbClr val="0070C0"/>
                </a:solidFill>
                <a:effectLst>
                  <a:outerShdw blurRad="53975" dist="22860" dir="5400000" algn="tl" rotWithShape="0">
                    <a:srgbClr val="000000">
                      <a:alpha val="55000"/>
                    </a:srgbClr>
                  </a:outerShdw>
                </a:effectLst>
                <a:latin typeface="Arial" pitchFamily="34" charset="0"/>
                <a:ea typeface="+mj-ea"/>
                <a:cs typeface="Arial" pitchFamily="34" charset="0"/>
              </a:rPr>
              <a:t>  1% in Top Management</a:t>
            </a:r>
          </a:p>
          <a:p>
            <a:pPr fontAlgn="auto">
              <a:spcAft>
                <a:spcPts val="0"/>
              </a:spcAft>
              <a:defRPr/>
            </a:pPr>
            <a:endParaRPr lang="en-GB" sz="3200" b="1" dirty="0">
              <a:solidFill>
                <a:srgbClr val="0070C0"/>
              </a:solidFill>
              <a:effectLst>
                <a:outerShdw blurRad="53975" dist="22860" dir="5400000" algn="tl" rotWithShape="0">
                  <a:srgbClr val="000000">
                    <a:alpha val="55000"/>
                  </a:srgbClr>
                </a:outerShdw>
              </a:effectLst>
              <a:latin typeface="Arial" pitchFamily="34" charset="0"/>
              <a:cs typeface="Arial" pitchFamily="34" charset="0"/>
            </a:endParaRPr>
          </a:p>
          <a:p>
            <a:pPr fontAlgn="auto">
              <a:spcAft>
                <a:spcPts val="0"/>
              </a:spcAft>
              <a:defRPr/>
            </a:pPr>
            <a:r>
              <a:rPr lang="en-GB" sz="3200" b="1" dirty="0">
                <a:solidFill>
                  <a:srgbClr val="0070C0"/>
                </a:solidFill>
                <a:effectLst>
                  <a:outerShdw blurRad="53975" dist="22860" dir="5400000" algn="tl" rotWithShape="0">
                    <a:srgbClr val="000000">
                      <a:alpha val="55000"/>
                    </a:srgbClr>
                  </a:outerShdw>
                </a:effectLst>
                <a:latin typeface="Arial" pitchFamily="34" charset="0"/>
                <a:cs typeface="Arial" pitchFamily="34" charset="0"/>
              </a:rPr>
              <a:t>~ 10,500 Forestry staff + staff from local government, land use, law enforcement etc.</a:t>
            </a:r>
          </a:p>
          <a:p>
            <a:pPr fontAlgn="auto">
              <a:spcAft>
                <a:spcPts val="0"/>
              </a:spcAft>
              <a:defRPr/>
            </a:pPr>
            <a:endParaRPr lang="en-GB" sz="3200" b="1" dirty="0">
              <a:solidFill>
                <a:srgbClr val="0070C0"/>
              </a:solidFill>
              <a:effectLst>
                <a:outerShdw blurRad="53975" dist="22860" dir="5400000" algn="tl" rotWithShape="0">
                  <a:srgbClr val="000000">
                    <a:alpha val="55000"/>
                  </a:srgbClr>
                </a:outerShdw>
              </a:effectLst>
              <a:latin typeface="Arial" pitchFamily="34" charset="0"/>
              <a:ea typeface="+mj-ea"/>
              <a:cs typeface="Arial" pitchFamily="34" charset="0"/>
            </a:endParaRPr>
          </a:p>
          <a:p>
            <a:pPr fontAlgn="auto">
              <a:spcAft>
                <a:spcPts val="0"/>
              </a:spcAft>
              <a:defRPr/>
            </a:pPr>
            <a:r>
              <a:rPr lang="en-GB" sz="3200" b="1" dirty="0">
                <a:solidFill>
                  <a:srgbClr val="0070C0"/>
                </a:solidFill>
                <a:effectLst>
                  <a:outerShdw blurRad="53975" dist="22860" dir="5400000" algn="tl" rotWithShape="0">
                    <a:srgbClr val="000000">
                      <a:alpha val="55000"/>
                    </a:srgbClr>
                  </a:outerShdw>
                </a:effectLst>
                <a:latin typeface="Arial" pitchFamily="34" charset="0"/>
                <a:ea typeface="+mj-ea"/>
                <a:cs typeface="Arial" pitchFamily="34" charset="0"/>
              </a:rPr>
              <a:t>~ 10,000 persons CBO related support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a:xfrm>
            <a:off x="468313" y="6092825"/>
            <a:ext cx="2286000" cy="293688"/>
          </a:xfrm>
        </p:spPr>
        <p:txBody>
          <a:bodyPr/>
          <a:lstStyle/>
          <a:p>
            <a:pPr algn="l">
              <a:defRPr/>
            </a:pPr>
            <a:fld id="{AE1CB265-02D1-4193-88E7-29EEE70006D3}" type="datetime1">
              <a:rPr lang="en-ZA"/>
              <a:pPr algn="l">
                <a:defRPr/>
              </a:pPr>
              <a:t>2017/11/06</a:t>
            </a:fld>
            <a:endParaRPr lang="de-DE" dirty="0"/>
          </a:p>
        </p:txBody>
      </p:sp>
      <p:sp>
        <p:nvSpPr>
          <p:cNvPr id="5" name="Foliennummernplatzhalter 4"/>
          <p:cNvSpPr>
            <a:spLocks noGrp="1"/>
          </p:cNvSpPr>
          <p:nvPr>
            <p:ph type="sldNum" sz="quarter" idx="12"/>
          </p:nvPr>
        </p:nvSpPr>
        <p:spPr/>
        <p:txBody>
          <a:bodyPr/>
          <a:lstStyle/>
          <a:p>
            <a:pPr>
              <a:defRPr/>
            </a:pPr>
            <a:fld id="{19A06F3E-D9CD-4310-980E-1EBAF0EC414C}" type="slidenum">
              <a:rPr lang="de-DE"/>
              <a:pPr>
                <a:defRPr/>
              </a:pPr>
              <a:t>9</a:t>
            </a:fld>
            <a:endParaRPr lang="de-DE"/>
          </a:p>
        </p:txBody>
      </p:sp>
      <p:sp>
        <p:nvSpPr>
          <p:cNvPr id="6" name="Fußzeilenplatzhalter 5"/>
          <p:cNvSpPr>
            <a:spLocks noGrp="1"/>
          </p:cNvSpPr>
          <p:nvPr>
            <p:ph type="ftr" sz="quarter" idx="11"/>
          </p:nvPr>
        </p:nvSpPr>
        <p:spPr>
          <a:xfrm>
            <a:off x="1619250" y="6092825"/>
            <a:ext cx="6800850" cy="312738"/>
          </a:xfrm>
        </p:spPr>
        <p:txBody>
          <a:bodyPr/>
          <a:lstStyle/>
          <a:p>
            <a:pPr>
              <a:defRPr/>
            </a:pPr>
            <a:r>
              <a:rPr lang="en-US" dirty="0"/>
              <a:t>Draft , Susanne Pecher; views  expressed do not necessarily reflect those of SADC, KfW, GIZ, WWF</a:t>
            </a:r>
            <a:endParaRPr lang="de-DE" dirty="0"/>
          </a:p>
        </p:txBody>
      </p:sp>
      <p:sp>
        <p:nvSpPr>
          <p:cNvPr id="9" name="Titel 1"/>
          <p:cNvSpPr>
            <a:spLocks noGrp="1"/>
          </p:cNvSpPr>
          <p:nvPr>
            <p:ph type="title"/>
          </p:nvPr>
        </p:nvSpPr>
        <p:spPr>
          <a:xfrm>
            <a:off x="539750" y="5589588"/>
            <a:ext cx="8183563" cy="588962"/>
          </a:xfrm>
        </p:spPr>
        <p:txBody>
          <a:bodyPr>
            <a:noAutofit/>
          </a:bodyPr>
          <a:lstStyle/>
          <a:p>
            <a:pPr fontAlgn="auto">
              <a:spcAft>
                <a:spcPts val="0"/>
              </a:spcAft>
              <a:defRPr/>
            </a:pPr>
            <a:r>
              <a:rPr lang="en-ZA" sz="2000" dirty="0" smtClean="0">
                <a:solidFill>
                  <a:srgbClr val="0070C0"/>
                </a:solidFill>
                <a:latin typeface="Arial" pitchFamily="34" charset="0"/>
                <a:cs typeface="Arial" pitchFamily="34" charset="0"/>
              </a:rPr>
              <a:t>Training Needs: </a:t>
            </a:r>
            <a:br>
              <a:rPr lang="en-ZA" sz="2000" dirty="0" smtClean="0">
                <a:solidFill>
                  <a:srgbClr val="0070C0"/>
                </a:solidFill>
                <a:latin typeface="Arial" pitchFamily="34" charset="0"/>
                <a:cs typeface="Arial" pitchFamily="34" charset="0"/>
              </a:rPr>
            </a:br>
            <a:r>
              <a:rPr lang="en-ZA" sz="2000" dirty="0" smtClean="0">
                <a:solidFill>
                  <a:srgbClr val="0070C0"/>
                </a:solidFill>
                <a:latin typeface="Arial" pitchFamily="34" charset="0"/>
                <a:cs typeface="Arial" pitchFamily="34" charset="0"/>
              </a:rPr>
              <a:t>Quantitative Gap for formal qualifications of WMR staff</a:t>
            </a:r>
            <a:endParaRPr lang="en-ZA" sz="2000" dirty="0">
              <a:solidFill>
                <a:srgbClr val="0070C0"/>
              </a:solidFill>
              <a:latin typeface="Arial" pitchFamily="34" charset="0"/>
              <a:cs typeface="Arial" pitchFamily="34" charset="0"/>
            </a:endParaRPr>
          </a:p>
        </p:txBody>
      </p:sp>
      <p:sp>
        <p:nvSpPr>
          <p:cNvPr id="7" name="Textfeld 6"/>
          <p:cNvSpPr txBox="1"/>
          <p:nvPr/>
        </p:nvSpPr>
        <p:spPr>
          <a:xfrm>
            <a:off x="539750" y="620713"/>
            <a:ext cx="2736850" cy="338137"/>
          </a:xfrm>
          <a:prstGeom prst="rect">
            <a:avLst/>
          </a:prstGeom>
          <a:noFill/>
        </p:spPr>
        <p:txBody>
          <a:bodyPr>
            <a:spAutoFit/>
          </a:bodyPr>
          <a:lstStyle/>
          <a:p>
            <a:pPr fontAlgn="auto">
              <a:spcAft>
                <a:spcPts val="0"/>
              </a:spcAft>
              <a:defRPr/>
            </a:pPr>
            <a:r>
              <a:rPr lang="en-GB" sz="1600" b="1" dirty="0">
                <a:solidFill>
                  <a:srgbClr val="0070C0"/>
                </a:solidFill>
                <a:latin typeface="Arial" pitchFamily="34" charset="0"/>
                <a:ea typeface="+mj-ea"/>
                <a:cs typeface="Arial" pitchFamily="34" charset="0"/>
              </a:rPr>
              <a:t>+ 5,000 for new positions</a:t>
            </a:r>
          </a:p>
        </p:txBody>
      </p:sp>
      <p:pic>
        <p:nvPicPr>
          <p:cNvPr id="23558" name="Picture 2"/>
          <p:cNvPicPr>
            <a:picLocks noChangeAspect="1" noChangeArrowheads="1"/>
          </p:cNvPicPr>
          <p:nvPr/>
        </p:nvPicPr>
        <p:blipFill>
          <a:blip r:embed="rId2"/>
          <a:srcRect/>
          <a:stretch>
            <a:fillRect/>
          </a:stretch>
        </p:blipFill>
        <p:spPr bwMode="auto">
          <a:xfrm>
            <a:off x="539750" y="2060575"/>
            <a:ext cx="4587875" cy="3444875"/>
          </a:xfrm>
          <a:prstGeom prst="rect">
            <a:avLst/>
          </a:prstGeom>
          <a:noFill/>
          <a:ln w="9525">
            <a:noFill/>
            <a:miter lim="800000"/>
            <a:headEnd/>
            <a:tailEnd/>
          </a:ln>
        </p:spPr>
      </p:pic>
      <p:sp>
        <p:nvSpPr>
          <p:cNvPr id="12" name="Textfeld 11"/>
          <p:cNvSpPr txBox="1"/>
          <p:nvPr/>
        </p:nvSpPr>
        <p:spPr>
          <a:xfrm>
            <a:off x="2771775" y="1700213"/>
            <a:ext cx="2736850" cy="339725"/>
          </a:xfrm>
          <a:prstGeom prst="rect">
            <a:avLst/>
          </a:prstGeom>
          <a:noFill/>
        </p:spPr>
        <p:txBody>
          <a:bodyPr>
            <a:spAutoFit/>
          </a:bodyPr>
          <a:lstStyle/>
          <a:p>
            <a:pPr fontAlgn="auto">
              <a:spcAft>
                <a:spcPts val="0"/>
              </a:spcAft>
              <a:defRPr/>
            </a:pPr>
            <a:r>
              <a:rPr lang="en-GB" sz="1600" b="1" dirty="0">
                <a:solidFill>
                  <a:srgbClr val="0070C0"/>
                </a:solidFill>
                <a:latin typeface="Arial" pitchFamily="34" charset="0"/>
                <a:ea typeface="+mj-ea"/>
                <a:cs typeface="Arial" pitchFamily="34" charset="0"/>
              </a:rPr>
              <a:t>+ 400 for new positions</a:t>
            </a:r>
          </a:p>
        </p:txBody>
      </p:sp>
      <p:cxnSp>
        <p:nvCxnSpPr>
          <p:cNvPr id="13" name="Gerade Verbindung mit Pfeil 12"/>
          <p:cNvCxnSpPr/>
          <p:nvPr/>
        </p:nvCxnSpPr>
        <p:spPr>
          <a:xfrm>
            <a:off x="755650" y="908050"/>
            <a:ext cx="936625" cy="1800225"/>
          </a:xfrm>
          <a:prstGeom prst="straightConnector1">
            <a:avLst/>
          </a:prstGeom>
          <a:ln w="381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Gerade Verbindung mit Pfeil 13"/>
          <p:cNvCxnSpPr/>
          <p:nvPr/>
        </p:nvCxnSpPr>
        <p:spPr>
          <a:xfrm flipH="1">
            <a:off x="3203575" y="1989138"/>
            <a:ext cx="1223963" cy="2160587"/>
          </a:xfrm>
          <a:prstGeom prst="straightConnector1">
            <a:avLst/>
          </a:prstGeom>
          <a:ln w="381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3562" name="Textfeld 23"/>
          <p:cNvSpPr txBox="1">
            <a:spLocks noChangeArrowheads="1"/>
          </p:cNvSpPr>
          <p:nvPr/>
        </p:nvSpPr>
        <p:spPr bwMode="auto">
          <a:xfrm>
            <a:off x="5364163" y="981075"/>
            <a:ext cx="3168650" cy="276225"/>
          </a:xfrm>
          <a:prstGeom prst="rect">
            <a:avLst/>
          </a:prstGeom>
          <a:noFill/>
          <a:ln w="9525">
            <a:noFill/>
            <a:miter lim="800000"/>
            <a:headEnd/>
            <a:tailEnd/>
          </a:ln>
        </p:spPr>
        <p:txBody>
          <a:bodyPr>
            <a:spAutoFit/>
          </a:bodyPr>
          <a:lstStyle/>
          <a:p>
            <a:pPr algn="ctr"/>
            <a:r>
              <a:rPr lang="en-GB" sz="1200" b="1">
                <a:cs typeface="Arial" charset="0"/>
              </a:rPr>
              <a:t>% share in the training gap</a:t>
            </a:r>
          </a:p>
        </p:txBody>
      </p:sp>
      <p:pic>
        <p:nvPicPr>
          <p:cNvPr id="23563" name="Picture 6"/>
          <p:cNvPicPr>
            <a:picLocks noChangeAspect="1" noChangeArrowheads="1"/>
          </p:cNvPicPr>
          <p:nvPr/>
        </p:nvPicPr>
        <p:blipFill>
          <a:blip r:embed="rId3"/>
          <a:srcRect/>
          <a:stretch>
            <a:fillRect/>
          </a:stretch>
        </p:blipFill>
        <p:spPr bwMode="auto">
          <a:xfrm>
            <a:off x="5724525" y="1341438"/>
            <a:ext cx="2747963" cy="1150937"/>
          </a:xfrm>
          <a:prstGeom prst="rect">
            <a:avLst/>
          </a:prstGeom>
          <a:noFill/>
          <a:ln w="9525">
            <a:noFill/>
            <a:miter lim="800000"/>
            <a:headEnd/>
            <a:tailEnd/>
          </a:ln>
        </p:spPr>
      </p:pic>
      <p:sp>
        <p:nvSpPr>
          <p:cNvPr id="29" name="Textfeld 28"/>
          <p:cNvSpPr txBox="1"/>
          <p:nvPr/>
        </p:nvSpPr>
        <p:spPr>
          <a:xfrm>
            <a:off x="1979613" y="2708275"/>
            <a:ext cx="1079500" cy="339725"/>
          </a:xfrm>
          <a:prstGeom prst="rect">
            <a:avLst/>
          </a:prstGeom>
          <a:noFill/>
        </p:spPr>
        <p:txBody>
          <a:bodyPr>
            <a:spAutoFit/>
          </a:bodyPr>
          <a:lstStyle/>
          <a:p>
            <a:pPr fontAlgn="auto">
              <a:spcBef>
                <a:spcPts val="0"/>
              </a:spcBef>
              <a:spcAft>
                <a:spcPts val="0"/>
              </a:spcAft>
              <a:defRPr/>
            </a:pPr>
            <a:r>
              <a:rPr lang="de-DE" sz="1600" b="1" dirty="0">
                <a:solidFill>
                  <a:srgbClr val="0070C0"/>
                </a:solidFill>
                <a:latin typeface="Arial" pitchFamily="34" charset="0"/>
                <a:ea typeface="+mj-ea"/>
                <a:cs typeface="Arial" pitchFamily="34" charset="0"/>
              </a:rPr>
              <a:t>2,500</a:t>
            </a:r>
            <a:endParaRPr lang="en-US" sz="1600" b="1" dirty="0">
              <a:solidFill>
                <a:srgbClr val="0070C0"/>
              </a:solidFill>
              <a:latin typeface="Arial" pitchFamily="34" charset="0"/>
              <a:ea typeface="+mj-ea"/>
              <a:cs typeface="Arial" pitchFamily="34" charset="0"/>
            </a:endParaRPr>
          </a:p>
        </p:txBody>
      </p:sp>
      <p:sp>
        <p:nvSpPr>
          <p:cNvPr id="30" name="Textfeld 29"/>
          <p:cNvSpPr txBox="1"/>
          <p:nvPr/>
        </p:nvSpPr>
        <p:spPr>
          <a:xfrm>
            <a:off x="3203575" y="4149725"/>
            <a:ext cx="1081088" cy="338138"/>
          </a:xfrm>
          <a:prstGeom prst="rect">
            <a:avLst/>
          </a:prstGeom>
          <a:noFill/>
        </p:spPr>
        <p:txBody>
          <a:bodyPr>
            <a:spAutoFit/>
          </a:bodyPr>
          <a:lstStyle/>
          <a:p>
            <a:pPr fontAlgn="auto">
              <a:spcBef>
                <a:spcPts val="0"/>
              </a:spcBef>
              <a:spcAft>
                <a:spcPts val="0"/>
              </a:spcAft>
              <a:defRPr/>
            </a:pPr>
            <a:r>
              <a:rPr lang="de-DE" sz="1600" b="1" dirty="0">
                <a:solidFill>
                  <a:srgbClr val="0070C0"/>
                </a:solidFill>
                <a:latin typeface="Arial" pitchFamily="34" charset="0"/>
                <a:ea typeface="+mj-ea"/>
                <a:cs typeface="Arial" pitchFamily="34" charset="0"/>
              </a:rPr>
              <a:t>650</a:t>
            </a:r>
            <a:endParaRPr lang="en-US" sz="1600" b="1" dirty="0">
              <a:solidFill>
                <a:srgbClr val="0070C0"/>
              </a:solidFill>
              <a:latin typeface="Arial" pitchFamily="34" charset="0"/>
              <a:ea typeface="+mj-ea"/>
              <a:cs typeface="Arial" pitchFamily="34" charset="0"/>
            </a:endParaRPr>
          </a:p>
        </p:txBody>
      </p:sp>
      <p:sp>
        <p:nvSpPr>
          <p:cNvPr id="31" name="Textfeld 30"/>
          <p:cNvSpPr txBox="1"/>
          <p:nvPr/>
        </p:nvSpPr>
        <p:spPr>
          <a:xfrm>
            <a:off x="5724525" y="2997200"/>
            <a:ext cx="2879725" cy="2062163"/>
          </a:xfrm>
          <a:prstGeom prst="rect">
            <a:avLst/>
          </a:prstGeom>
          <a:noFill/>
        </p:spPr>
        <p:txBody>
          <a:bodyPr>
            <a:spAutoFit/>
          </a:bodyPr>
          <a:lstStyle/>
          <a:p>
            <a:pPr fontAlgn="auto">
              <a:spcBef>
                <a:spcPts val="0"/>
              </a:spcBef>
              <a:spcAft>
                <a:spcPts val="0"/>
              </a:spcAft>
              <a:defRPr/>
            </a:pPr>
            <a:r>
              <a:rPr lang="en-GB" sz="1600" b="1" dirty="0">
                <a:solidFill>
                  <a:srgbClr val="0070C0"/>
                </a:solidFill>
                <a:latin typeface="Arial" pitchFamily="34" charset="0"/>
                <a:ea typeface="+mj-ea"/>
                <a:cs typeface="Arial" pitchFamily="34" charset="0"/>
              </a:rPr>
              <a:t>At </a:t>
            </a:r>
            <a:r>
              <a:rPr lang="en-GB" sz="1600" b="1" u="sng" dirty="0">
                <a:solidFill>
                  <a:srgbClr val="0070C0"/>
                </a:solidFill>
                <a:latin typeface="Arial" pitchFamily="34" charset="0"/>
                <a:ea typeface="+mj-ea"/>
                <a:cs typeface="Arial" pitchFamily="34" charset="0"/>
              </a:rPr>
              <a:t>current staff </a:t>
            </a:r>
            <a:r>
              <a:rPr lang="en-GB" sz="1600" b="1" dirty="0">
                <a:solidFill>
                  <a:srgbClr val="0070C0"/>
                </a:solidFill>
                <a:latin typeface="Arial" pitchFamily="34" charset="0"/>
                <a:ea typeface="+mj-ea"/>
                <a:cs typeface="Arial" pitchFamily="34" charset="0"/>
              </a:rPr>
              <a:t>levels only 30% of training required is delivered. </a:t>
            </a:r>
          </a:p>
          <a:p>
            <a:pPr fontAlgn="auto">
              <a:spcBef>
                <a:spcPts val="0"/>
              </a:spcBef>
              <a:spcAft>
                <a:spcPts val="0"/>
              </a:spcAft>
              <a:defRPr/>
            </a:pPr>
            <a:r>
              <a:rPr lang="en-GB" sz="1600" b="1" dirty="0">
                <a:solidFill>
                  <a:srgbClr val="0070C0"/>
                </a:solidFill>
                <a:latin typeface="Arial" pitchFamily="34" charset="0"/>
                <a:ea typeface="+mj-ea"/>
                <a:cs typeface="Arial" pitchFamily="34" charset="0"/>
              </a:rPr>
              <a:t>At </a:t>
            </a:r>
            <a:r>
              <a:rPr lang="en-GB" sz="1600" b="1" u="sng" dirty="0">
                <a:solidFill>
                  <a:srgbClr val="0070C0"/>
                </a:solidFill>
                <a:latin typeface="Arial" pitchFamily="34" charset="0"/>
                <a:ea typeface="+mj-ea"/>
                <a:cs typeface="Arial" pitchFamily="34" charset="0"/>
              </a:rPr>
              <a:t>future staff </a:t>
            </a:r>
            <a:r>
              <a:rPr lang="en-GB" sz="1600" b="1" dirty="0">
                <a:solidFill>
                  <a:srgbClr val="0070C0"/>
                </a:solidFill>
                <a:latin typeface="Arial" pitchFamily="34" charset="0"/>
                <a:ea typeface="+mj-ea"/>
                <a:cs typeface="Arial" pitchFamily="34" charset="0"/>
              </a:rPr>
              <a:t>levels less than 15% of training required is delivered. </a:t>
            </a:r>
          </a:p>
          <a:p>
            <a:pPr fontAlgn="auto">
              <a:spcBef>
                <a:spcPts val="0"/>
              </a:spcBef>
              <a:spcAft>
                <a:spcPts val="0"/>
              </a:spcAft>
              <a:defRPr/>
            </a:pPr>
            <a:r>
              <a:rPr lang="en-GB" sz="1600" b="1" dirty="0">
                <a:solidFill>
                  <a:srgbClr val="0070C0"/>
                </a:solidFill>
                <a:latin typeface="Arial" pitchFamily="34" charset="0"/>
                <a:ea typeface="+mj-ea"/>
                <a:cs typeface="Arial" pitchFamily="34" charset="0"/>
              </a:rPr>
              <a:t>Estimations refer to the least minimum.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anymed">
  <a:themeElements>
    <a:clrScheme name="Ganymed">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Ganymed">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anymed">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28</TotalTime>
  <Words>1851</Words>
  <Application>Microsoft Office PowerPoint</Application>
  <PresentationFormat>On-screen Show (4:3)</PresentationFormat>
  <Paragraphs>296</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Courier New</vt:lpstr>
      <vt:lpstr>Verdana</vt:lpstr>
      <vt:lpstr>Wingdings</vt:lpstr>
      <vt:lpstr>Wingdings 2</vt:lpstr>
      <vt:lpstr>Ganymed</vt:lpstr>
      <vt:lpstr>Training Needs assessment for Wildlife Managers and Rangers for TFCAs in the SADC Region </vt:lpstr>
      <vt:lpstr>Content</vt:lpstr>
      <vt:lpstr>Scope and purpose of the mission</vt:lpstr>
      <vt:lpstr>Scope and purpose of the mission: Policy and legal framework</vt:lpstr>
      <vt:lpstr>Methodology:  Representativeness of assessments</vt:lpstr>
      <vt:lpstr>Methodology: Representativeness of assessments and accociated process</vt:lpstr>
      <vt:lpstr>Training ≠ Training: key processes of conservation management and associated training requirements</vt:lpstr>
      <vt:lpstr>Staff ≠ Staff: Paterson levels of work for WMRs and numbers of related sectors</vt:lpstr>
      <vt:lpstr>Training Needs:  Quantitative Gap for formal qualifications of WMR staff</vt:lpstr>
      <vt:lpstr>Training Needs:  Quantitative Gap for short course requirements</vt:lpstr>
      <vt:lpstr>Training needs: quantitative gap</vt:lpstr>
      <vt:lpstr>Qualitative training  gap: Training requirements for governmental staff and CBO staff – across all countries and staff levels</vt:lpstr>
      <vt:lpstr>Options to address the quantitative and qualitative training gap</vt:lpstr>
      <vt:lpstr>PowerPoint Presentation</vt:lpstr>
      <vt:lpstr>PowerPoint Presentation</vt:lpstr>
      <vt:lpstr>PowerPoint Presentation</vt:lpstr>
      <vt:lpstr>PowerPoint Presentation</vt:lpstr>
      <vt:lpstr>PowerPoint Presentation</vt:lpstr>
    </vt:vector>
  </TitlesOfParts>
  <Company>GFA Consulting Group GmbH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Bwabwata Mudumu Mamili Parks Project</dc:title>
  <dc:creator>Susanne Pecher</dc:creator>
  <cp:lastModifiedBy>Ashwell Glasson</cp:lastModifiedBy>
  <cp:revision>348</cp:revision>
  <dcterms:created xsi:type="dcterms:W3CDTF">2011-04-17T13:26:42Z</dcterms:created>
  <dcterms:modified xsi:type="dcterms:W3CDTF">2017-11-06T09:17:51Z</dcterms:modified>
</cp:coreProperties>
</file>