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41" r:id="rId4"/>
    <p:sldId id="258" r:id="rId5"/>
    <p:sldId id="339" r:id="rId6"/>
    <p:sldId id="281" r:id="rId7"/>
    <p:sldId id="353" r:id="rId8"/>
    <p:sldId id="354" r:id="rId9"/>
    <p:sldId id="355" r:id="rId10"/>
    <p:sldId id="347" r:id="rId11"/>
    <p:sldId id="356" r:id="rId12"/>
    <p:sldId id="349" r:id="rId13"/>
    <p:sldId id="346" r:id="rId14"/>
    <p:sldId id="348" r:id="rId15"/>
    <p:sldId id="342" r:id="rId16"/>
    <p:sldId id="351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8" autoAdjust="0"/>
  </p:normalViewPr>
  <p:slideViewPr>
    <p:cSldViewPr snapToGrid="0">
      <p:cViewPr varScale="1">
        <p:scale>
          <a:sx n="63" d="100"/>
          <a:sy n="63" d="100"/>
        </p:scale>
        <p:origin x="140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4F049-1116-42C8-9259-99A5DA39CF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W"/>
        </a:p>
      </dgm:t>
    </dgm:pt>
    <dgm:pt modelId="{D06AC4CD-21FF-48CE-A8AD-F8A75EBF62AB}">
      <dgm:prSet phldrT="[Text]" custT="1"/>
      <dgm:spPr>
        <a:solidFill>
          <a:schemeClr val="accent6"/>
        </a:solidFill>
      </dgm:spPr>
      <dgm:t>
        <a:bodyPr/>
        <a:lstStyle/>
        <a:p>
          <a:pPr>
            <a:buAutoNum type="arabicPeriod"/>
          </a:pPr>
          <a:r>
            <a:rPr lang="en-ZW" sz="1700" dirty="0"/>
            <a:t>1. Advocacy and Harmonization </a:t>
          </a:r>
          <a:endParaRPr lang="en-BW" sz="1700" dirty="0"/>
        </a:p>
      </dgm:t>
    </dgm:pt>
    <dgm:pt modelId="{EEADC7D3-71F2-4D25-95FB-C0E0EB551CA5}" type="parTrans" cxnId="{7EA628E4-D78A-48F9-949A-409894C8C01F}">
      <dgm:prSet/>
      <dgm:spPr/>
      <dgm:t>
        <a:bodyPr/>
        <a:lstStyle/>
        <a:p>
          <a:endParaRPr lang="en-BW"/>
        </a:p>
      </dgm:t>
    </dgm:pt>
    <dgm:pt modelId="{0F5633E2-7C1C-49CF-B1DB-0D0390E3D51E}" type="sibTrans" cxnId="{7EA628E4-D78A-48F9-949A-409894C8C01F}">
      <dgm:prSet/>
      <dgm:spPr>
        <a:solidFill>
          <a:schemeClr val="accent6"/>
        </a:solidFill>
      </dgm:spPr>
      <dgm:t>
        <a:bodyPr/>
        <a:lstStyle/>
        <a:p>
          <a:endParaRPr lang="en-BW"/>
        </a:p>
      </dgm:t>
    </dgm:pt>
    <dgm:pt modelId="{D7631E7B-69BC-4B98-A6ED-ED3F5761D76D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2. Enhancement of financing mechanisms for TFCAs</a:t>
          </a:r>
        </a:p>
      </dgm:t>
    </dgm:pt>
    <dgm:pt modelId="{DCFFEEA5-1E61-45F9-BF6F-8003E3E2DC01}" type="parTrans" cxnId="{854FDBF0-A3B9-4288-A816-D6E8DB601EDE}">
      <dgm:prSet/>
      <dgm:spPr/>
      <dgm:t>
        <a:bodyPr/>
        <a:lstStyle/>
        <a:p>
          <a:endParaRPr lang="en-BW"/>
        </a:p>
      </dgm:t>
    </dgm:pt>
    <dgm:pt modelId="{EA97E572-769F-4345-8532-D2A54D7A975D}" type="sibTrans" cxnId="{854FDBF0-A3B9-4288-A816-D6E8DB601EDE}">
      <dgm:prSet/>
      <dgm:spPr/>
      <dgm:t>
        <a:bodyPr/>
        <a:lstStyle/>
        <a:p>
          <a:endParaRPr lang="en-BW"/>
        </a:p>
      </dgm:t>
    </dgm:pt>
    <dgm:pt modelId="{B5BC89E6-C61E-462B-A12F-DA7B549DE876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3. Capacity building for TFCA stakeholders</a:t>
          </a:r>
        </a:p>
      </dgm:t>
    </dgm:pt>
    <dgm:pt modelId="{131C8A80-E4B1-4BA8-B7EF-214D07187D38}" type="parTrans" cxnId="{3E8F681B-06B7-43B4-844F-45277805F48E}">
      <dgm:prSet/>
      <dgm:spPr/>
      <dgm:t>
        <a:bodyPr/>
        <a:lstStyle/>
        <a:p>
          <a:endParaRPr lang="en-BW"/>
        </a:p>
      </dgm:t>
    </dgm:pt>
    <dgm:pt modelId="{F9493D1B-E28A-45F6-B700-3E81C93C5FF3}" type="sibTrans" cxnId="{3E8F681B-06B7-43B4-844F-45277805F48E}">
      <dgm:prSet/>
      <dgm:spPr/>
      <dgm:t>
        <a:bodyPr/>
        <a:lstStyle/>
        <a:p>
          <a:endParaRPr lang="en-BW"/>
        </a:p>
      </dgm:t>
    </dgm:pt>
    <dgm:pt modelId="{A0AD49CB-F01A-4DF1-8301-3CE5255B4F19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4. Establishment of data and knowledge management systems </a:t>
          </a:r>
        </a:p>
      </dgm:t>
    </dgm:pt>
    <dgm:pt modelId="{3654CA84-6265-49AB-BB33-4B3250003661}" type="parTrans" cxnId="{CA9D23D1-DD21-4661-8A41-35A9D326BE96}">
      <dgm:prSet/>
      <dgm:spPr/>
      <dgm:t>
        <a:bodyPr/>
        <a:lstStyle/>
        <a:p>
          <a:endParaRPr lang="en-BW"/>
        </a:p>
      </dgm:t>
    </dgm:pt>
    <dgm:pt modelId="{1C9A4B02-13A9-4664-AB0E-4AB596DB5B74}" type="sibTrans" cxnId="{CA9D23D1-DD21-4661-8A41-35A9D326BE96}">
      <dgm:prSet/>
      <dgm:spPr/>
      <dgm:t>
        <a:bodyPr/>
        <a:lstStyle/>
        <a:p>
          <a:endParaRPr lang="en-BW"/>
        </a:p>
      </dgm:t>
    </dgm:pt>
    <dgm:pt modelId="{4989834C-775A-47D3-8B55-28DC466C6FFC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5. Enhancement of local livelihoods </a:t>
          </a:r>
        </a:p>
      </dgm:t>
    </dgm:pt>
    <dgm:pt modelId="{D351BB6F-B7FE-4D23-A71C-2679A6DD0E5F}" type="parTrans" cxnId="{2949F1E7-27DF-4E5E-9025-1CD7246E5252}">
      <dgm:prSet/>
      <dgm:spPr/>
      <dgm:t>
        <a:bodyPr/>
        <a:lstStyle/>
        <a:p>
          <a:endParaRPr lang="en-BW"/>
        </a:p>
      </dgm:t>
    </dgm:pt>
    <dgm:pt modelId="{A04B4376-2AA3-4C94-A9A9-617740FC7171}" type="sibTrans" cxnId="{2949F1E7-27DF-4E5E-9025-1CD7246E5252}">
      <dgm:prSet/>
      <dgm:spPr/>
      <dgm:t>
        <a:bodyPr/>
        <a:lstStyle/>
        <a:p>
          <a:endParaRPr lang="en-BW"/>
        </a:p>
      </dgm:t>
    </dgm:pt>
    <dgm:pt modelId="{35D7D9CF-4638-4DFD-9C22-148D99F4F155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6. Reducing vulnerability to the effects of climate change</a:t>
          </a:r>
        </a:p>
      </dgm:t>
    </dgm:pt>
    <dgm:pt modelId="{63F01EBD-BC50-4A3F-AB72-4518E686A609}" type="parTrans" cxnId="{90B9FFE8-8FE0-4589-B70D-1D901FBAD438}">
      <dgm:prSet/>
      <dgm:spPr/>
      <dgm:t>
        <a:bodyPr/>
        <a:lstStyle/>
        <a:p>
          <a:endParaRPr lang="en-BW"/>
        </a:p>
      </dgm:t>
    </dgm:pt>
    <dgm:pt modelId="{7CA67589-CC41-4B68-BFF5-85D720314CF8}" type="sibTrans" cxnId="{90B9FFE8-8FE0-4589-B70D-1D901FBAD438}">
      <dgm:prSet/>
      <dgm:spPr/>
      <dgm:t>
        <a:bodyPr/>
        <a:lstStyle/>
        <a:p>
          <a:endParaRPr lang="en-BW"/>
        </a:p>
      </dgm:t>
    </dgm:pt>
    <dgm:pt modelId="{4682094D-CE3D-4E7D-9BE9-62CB00BDBF73}">
      <dgm:prSet custT="1"/>
      <dgm:spPr>
        <a:solidFill>
          <a:schemeClr val="accent6"/>
        </a:solidFill>
      </dgm:spPr>
      <dgm:t>
        <a:bodyPr/>
        <a:lstStyle/>
        <a:p>
          <a:r>
            <a:rPr lang="en-ZW" sz="1700" dirty="0"/>
            <a:t>7. Development of TFCAs into marketable regional tourism products</a:t>
          </a:r>
        </a:p>
      </dgm:t>
    </dgm:pt>
    <dgm:pt modelId="{2DDF50FC-3C9F-4511-88B5-37BA2774CE30}" type="parTrans" cxnId="{00E0C315-F0D4-4B06-8CE8-4AFF8EA2E1F0}">
      <dgm:prSet/>
      <dgm:spPr/>
      <dgm:t>
        <a:bodyPr/>
        <a:lstStyle/>
        <a:p>
          <a:endParaRPr lang="en-BW"/>
        </a:p>
      </dgm:t>
    </dgm:pt>
    <dgm:pt modelId="{ACEA473C-8858-4021-96E9-BDE2A4B366C1}" type="sibTrans" cxnId="{00E0C315-F0D4-4B06-8CE8-4AFF8EA2E1F0}">
      <dgm:prSet/>
      <dgm:spPr/>
      <dgm:t>
        <a:bodyPr/>
        <a:lstStyle/>
        <a:p>
          <a:endParaRPr lang="en-BW"/>
        </a:p>
      </dgm:t>
    </dgm:pt>
    <dgm:pt modelId="{B23A3A3A-A86F-4940-9A88-74A8B6CC72EC}" type="pres">
      <dgm:prSet presAssocID="{84A4F049-1116-42C8-9259-99A5DA39CF27}" presName="Name0" presStyleCnt="0">
        <dgm:presLayoutVars>
          <dgm:chMax val="7"/>
          <dgm:chPref val="7"/>
          <dgm:dir/>
        </dgm:presLayoutVars>
      </dgm:prSet>
      <dgm:spPr/>
    </dgm:pt>
    <dgm:pt modelId="{FE134880-ED45-4466-A323-D2ABF3D9F6E6}" type="pres">
      <dgm:prSet presAssocID="{84A4F049-1116-42C8-9259-99A5DA39CF27}" presName="Name1" presStyleCnt="0"/>
      <dgm:spPr/>
    </dgm:pt>
    <dgm:pt modelId="{E108EC1A-1BE6-4A20-821A-345A05F7F9C0}" type="pres">
      <dgm:prSet presAssocID="{84A4F049-1116-42C8-9259-99A5DA39CF27}" presName="cycle" presStyleCnt="0"/>
      <dgm:spPr/>
    </dgm:pt>
    <dgm:pt modelId="{ADE255AE-E71E-45EB-8A55-E8616CA87088}" type="pres">
      <dgm:prSet presAssocID="{84A4F049-1116-42C8-9259-99A5DA39CF27}" presName="srcNode" presStyleLbl="node1" presStyleIdx="0" presStyleCnt="7"/>
      <dgm:spPr/>
    </dgm:pt>
    <dgm:pt modelId="{D067BCED-1C23-4951-B02B-FBF7D5F90404}" type="pres">
      <dgm:prSet presAssocID="{84A4F049-1116-42C8-9259-99A5DA39CF27}" presName="conn" presStyleLbl="parChTrans1D2" presStyleIdx="0" presStyleCnt="1"/>
      <dgm:spPr/>
    </dgm:pt>
    <dgm:pt modelId="{7DAF8543-6A95-41DC-927E-E5FB9EFD4DE8}" type="pres">
      <dgm:prSet presAssocID="{84A4F049-1116-42C8-9259-99A5DA39CF27}" presName="extraNode" presStyleLbl="node1" presStyleIdx="0" presStyleCnt="7"/>
      <dgm:spPr/>
    </dgm:pt>
    <dgm:pt modelId="{2D322D77-12F5-4603-A359-338D60D50FDE}" type="pres">
      <dgm:prSet presAssocID="{84A4F049-1116-42C8-9259-99A5DA39CF27}" presName="dstNode" presStyleLbl="node1" presStyleIdx="0" presStyleCnt="7"/>
      <dgm:spPr/>
    </dgm:pt>
    <dgm:pt modelId="{B4EBFB5B-5ED4-4E34-A4CC-AA7159CC8DA1}" type="pres">
      <dgm:prSet presAssocID="{D06AC4CD-21FF-48CE-A8AD-F8A75EBF62AB}" presName="text_1" presStyleLbl="node1" presStyleIdx="0" presStyleCnt="7">
        <dgm:presLayoutVars>
          <dgm:bulletEnabled val="1"/>
        </dgm:presLayoutVars>
      </dgm:prSet>
      <dgm:spPr/>
    </dgm:pt>
    <dgm:pt modelId="{5CF8FE92-0B95-41AB-B33C-FB95D4ED9C56}" type="pres">
      <dgm:prSet presAssocID="{D06AC4CD-21FF-48CE-A8AD-F8A75EBF62AB}" presName="accent_1" presStyleCnt="0"/>
      <dgm:spPr/>
    </dgm:pt>
    <dgm:pt modelId="{5E7AA7ED-C0E4-4CDE-99D9-2E540C1C4A7C}" type="pres">
      <dgm:prSet presAssocID="{D06AC4CD-21FF-48CE-A8AD-F8A75EBF62AB}" presName="accentRepeatNode" presStyleLbl="solidFgAcc1" presStyleIdx="0" presStyleCnt="7"/>
      <dgm:spPr>
        <a:solidFill>
          <a:srgbClr val="FFC000"/>
        </a:solidFill>
      </dgm:spPr>
    </dgm:pt>
    <dgm:pt modelId="{6A252E8E-B97C-4BF2-A3DE-26F5B8C7C3EF}" type="pres">
      <dgm:prSet presAssocID="{D7631E7B-69BC-4B98-A6ED-ED3F5761D76D}" presName="text_2" presStyleLbl="node1" presStyleIdx="1" presStyleCnt="7">
        <dgm:presLayoutVars>
          <dgm:bulletEnabled val="1"/>
        </dgm:presLayoutVars>
      </dgm:prSet>
      <dgm:spPr/>
    </dgm:pt>
    <dgm:pt modelId="{36B814E8-76D6-4C4C-B253-AACD76AE50FA}" type="pres">
      <dgm:prSet presAssocID="{D7631E7B-69BC-4B98-A6ED-ED3F5761D76D}" presName="accent_2" presStyleCnt="0"/>
      <dgm:spPr/>
    </dgm:pt>
    <dgm:pt modelId="{04068A15-DC8A-47E3-91A0-7AAA2DFC7731}" type="pres">
      <dgm:prSet presAssocID="{D7631E7B-69BC-4B98-A6ED-ED3F5761D76D}" presName="accentRepeatNode" presStyleLbl="solidFgAcc1" presStyleIdx="1" presStyleCnt="7"/>
      <dgm:spPr>
        <a:solidFill>
          <a:srgbClr val="FFC000"/>
        </a:solidFill>
      </dgm:spPr>
    </dgm:pt>
    <dgm:pt modelId="{5ABE9899-8F1D-4000-88EA-DFACB12934B8}" type="pres">
      <dgm:prSet presAssocID="{B5BC89E6-C61E-462B-A12F-DA7B549DE876}" presName="text_3" presStyleLbl="node1" presStyleIdx="2" presStyleCnt="7">
        <dgm:presLayoutVars>
          <dgm:bulletEnabled val="1"/>
        </dgm:presLayoutVars>
      </dgm:prSet>
      <dgm:spPr/>
    </dgm:pt>
    <dgm:pt modelId="{6307F619-576F-4E61-A513-D6BAFBED4C32}" type="pres">
      <dgm:prSet presAssocID="{B5BC89E6-C61E-462B-A12F-DA7B549DE876}" presName="accent_3" presStyleCnt="0"/>
      <dgm:spPr/>
    </dgm:pt>
    <dgm:pt modelId="{BB5451EC-7E83-4DFA-BEFE-811427F8C008}" type="pres">
      <dgm:prSet presAssocID="{B5BC89E6-C61E-462B-A12F-DA7B549DE876}" presName="accentRepeatNode" presStyleLbl="solidFgAcc1" presStyleIdx="2" presStyleCnt="7"/>
      <dgm:spPr>
        <a:solidFill>
          <a:srgbClr val="FFC000"/>
        </a:solidFill>
      </dgm:spPr>
    </dgm:pt>
    <dgm:pt modelId="{EE276C9E-664C-47FF-9248-6FA68B298AC7}" type="pres">
      <dgm:prSet presAssocID="{A0AD49CB-F01A-4DF1-8301-3CE5255B4F19}" presName="text_4" presStyleLbl="node1" presStyleIdx="3" presStyleCnt="7">
        <dgm:presLayoutVars>
          <dgm:bulletEnabled val="1"/>
        </dgm:presLayoutVars>
      </dgm:prSet>
      <dgm:spPr/>
    </dgm:pt>
    <dgm:pt modelId="{3FC483BE-1DAC-493F-80A2-A29398E48850}" type="pres">
      <dgm:prSet presAssocID="{A0AD49CB-F01A-4DF1-8301-3CE5255B4F19}" presName="accent_4" presStyleCnt="0"/>
      <dgm:spPr/>
    </dgm:pt>
    <dgm:pt modelId="{D8C1F8C2-93F7-4B2E-A17A-D5C90402DDA6}" type="pres">
      <dgm:prSet presAssocID="{A0AD49CB-F01A-4DF1-8301-3CE5255B4F19}" presName="accentRepeatNode" presStyleLbl="solidFgAcc1" presStyleIdx="3" presStyleCnt="7"/>
      <dgm:spPr>
        <a:solidFill>
          <a:srgbClr val="FFC000"/>
        </a:solidFill>
      </dgm:spPr>
    </dgm:pt>
    <dgm:pt modelId="{50C92AFA-7181-48E3-993A-35552AA206AE}" type="pres">
      <dgm:prSet presAssocID="{4989834C-775A-47D3-8B55-28DC466C6FFC}" presName="text_5" presStyleLbl="node1" presStyleIdx="4" presStyleCnt="7">
        <dgm:presLayoutVars>
          <dgm:bulletEnabled val="1"/>
        </dgm:presLayoutVars>
      </dgm:prSet>
      <dgm:spPr/>
    </dgm:pt>
    <dgm:pt modelId="{7E76E5B6-7EF8-4199-88EA-B579537B509B}" type="pres">
      <dgm:prSet presAssocID="{4989834C-775A-47D3-8B55-28DC466C6FFC}" presName="accent_5" presStyleCnt="0"/>
      <dgm:spPr/>
    </dgm:pt>
    <dgm:pt modelId="{0E7A6AA7-87E0-4A7D-A290-5881BB1EEAAB}" type="pres">
      <dgm:prSet presAssocID="{4989834C-775A-47D3-8B55-28DC466C6FFC}" presName="accentRepeatNode" presStyleLbl="solidFgAcc1" presStyleIdx="4" presStyleCnt="7"/>
      <dgm:spPr>
        <a:solidFill>
          <a:srgbClr val="FFC000"/>
        </a:solidFill>
      </dgm:spPr>
    </dgm:pt>
    <dgm:pt modelId="{BDA441A9-043C-4022-B9D1-6F73BBC605D3}" type="pres">
      <dgm:prSet presAssocID="{35D7D9CF-4638-4DFD-9C22-148D99F4F155}" presName="text_6" presStyleLbl="node1" presStyleIdx="5" presStyleCnt="7">
        <dgm:presLayoutVars>
          <dgm:bulletEnabled val="1"/>
        </dgm:presLayoutVars>
      </dgm:prSet>
      <dgm:spPr/>
    </dgm:pt>
    <dgm:pt modelId="{E19AF574-DE4D-4961-B4C6-3697A622424B}" type="pres">
      <dgm:prSet presAssocID="{35D7D9CF-4638-4DFD-9C22-148D99F4F155}" presName="accent_6" presStyleCnt="0"/>
      <dgm:spPr/>
    </dgm:pt>
    <dgm:pt modelId="{3D92C03F-0140-4989-B735-C254E71FD172}" type="pres">
      <dgm:prSet presAssocID="{35D7D9CF-4638-4DFD-9C22-148D99F4F155}" presName="accentRepeatNode" presStyleLbl="solidFgAcc1" presStyleIdx="5" presStyleCnt="7"/>
      <dgm:spPr>
        <a:solidFill>
          <a:srgbClr val="FFC000"/>
        </a:solidFill>
      </dgm:spPr>
    </dgm:pt>
    <dgm:pt modelId="{54AF344D-E890-4DCF-BFDE-B0343BA70B72}" type="pres">
      <dgm:prSet presAssocID="{4682094D-CE3D-4E7D-9BE9-62CB00BDBF73}" presName="text_7" presStyleLbl="node1" presStyleIdx="6" presStyleCnt="7">
        <dgm:presLayoutVars>
          <dgm:bulletEnabled val="1"/>
        </dgm:presLayoutVars>
      </dgm:prSet>
      <dgm:spPr/>
    </dgm:pt>
    <dgm:pt modelId="{54546A3D-5B4D-45E1-9718-A890AEEE7298}" type="pres">
      <dgm:prSet presAssocID="{4682094D-CE3D-4E7D-9BE9-62CB00BDBF73}" presName="accent_7" presStyleCnt="0"/>
      <dgm:spPr/>
    </dgm:pt>
    <dgm:pt modelId="{AAB65AA3-BAED-476E-A063-570ADA7B8EA8}" type="pres">
      <dgm:prSet presAssocID="{4682094D-CE3D-4E7D-9BE9-62CB00BDBF73}" presName="accentRepeatNode" presStyleLbl="solidFgAcc1" presStyleIdx="6" presStyleCnt="7"/>
      <dgm:spPr>
        <a:solidFill>
          <a:srgbClr val="FFC000"/>
        </a:solidFill>
      </dgm:spPr>
    </dgm:pt>
  </dgm:ptLst>
  <dgm:cxnLst>
    <dgm:cxn modelId="{6BFAA913-1469-4413-9960-BB1542061115}" type="presOf" srcId="{84A4F049-1116-42C8-9259-99A5DA39CF27}" destId="{B23A3A3A-A86F-4940-9A88-74A8B6CC72EC}" srcOrd="0" destOrd="0" presId="urn:microsoft.com/office/officeart/2008/layout/VerticalCurvedList"/>
    <dgm:cxn modelId="{00E0C315-F0D4-4B06-8CE8-4AFF8EA2E1F0}" srcId="{84A4F049-1116-42C8-9259-99A5DA39CF27}" destId="{4682094D-CE3D-4E7D-9BE9-62CB00BDBF73}" srcOrd="6" destOrd="0" parTransId="{2DDF50FC-3C9F-4511-88B5-37BA2774CE30}" sibTransId="{ACEA473C-8858-4021-96E9-BDE2A4B366C1}"/>
    <dgm:cxn modelId="{3E8F681B-06B7-43B4-844F-45277805F48E}" srcId="{84A4F049-1116-42C8-9259-99A5DA39CF27}" destId="{B5BC89E6-C61E-462B-A12F-DA7B549DE876}" srcOrd="2" destOrd="0" parTransId="{131C8A80-E4B1-4BA8-B7EF-214D07187D38}" sibTransId="{F9493D1B-E28A-45F6-B700-3E81C93C5FF3}"/>
    <dgm:cxn modelId="{74CB9737-164C-4E99-9822-C2359910B2DB}" type="presOf" srcId="{D06AC4CD-21FF-48CE-A8AD-F8A75EBF62AB}" destId="{B4EBFB5B-5ED4-4E34-A4CC-AA7159CC8DA1}" srcOrd="0" destOrd="0" presId="urn:microsoft.com/office/officeart/2008/layout/VerticalCurvedList"/>
    <dgm:cxn modelId="{ACE29B7B-AFE4-400D-9F15-D37FD3A1B961}" type="presOf" srcId="{4682094D-CE3D-4E7D-9BE9-62CB00BDBF73}" destId="{54AF344D-E890-4DCF-BFDE-B0343BA70B72}" srcOrd="0" destOrd="0" presId="urn:microsoft.com/office/officeart/2008/layout/VerticalCurvedList"/>
    <dgm:cxn modelId="{9139BD8B-ECE8-4051-ACDF-A4C9FF198217}" type="presOf" srcId="{D7631E7B-69BC-4B98-A6ED-ED3F5761D76D}" destId="{6A252E8E-B97C-4BF2-A3DE-26F5B8C7C3EF}" srcOrd="0" destOrd="0" presId="urn:microsoft.com/office/officeart/2008/layout/VerticalCurvedList"/>
    <dgm:cxn modelId="{2AC1DDA6-3ECF-4135-8C74-D46DC3BFE4DF}" type="presOf" srcId="{35D7D9CF-4638-4DFD-9C22-148D99F4F155}" destId="{BDA441A9-043C-4022-B9D1-6F73BBC605D3}" srcOrd="0" destOrd="0" presId="urn:microsoft.com/office/officeart/2008/layout/VerticalCurvedList"/>
    <dgm:cxn modelId="{82B2A3B0-651C-4ECC-A554-79CF75472D3A}" type="presOf" srcId="{A0AD49CB-F01A-4DF1-8301-3CE5255B4F19}" destId="{EE276C9E-664C-47FF-9248-6FA68B298AC7}" srcOrd="0" destOrd="0" presId="urn:microsoft.com/office/officeart/2008/layout/VerticalCurvedList"/>
    <dgm:cxn modelId="{64EB1CBD-81FD-4794-9CF5-F1B5CCDE7C81}" type="presOf" srcId="{B5BC89E6-C61E-462B-A12F-DA7B549DE876}" destId="{5ABE9899-8F1D-4000-88EA-DFACB12934B8}" srcOrd="0" destOrd="0" presId="urn:microsoft.com/office/officeart/2008/layout/VerticalCurvedList"/>
    <dgm:cxn modelId="{F392FFCB-474F-479A-BF83-332393D33E59}" type="presOf" srcId="{0F5633E2-7C1C-49CF-B1DB-0D0390E3D51E}" destId="{D067BCED-1C23-4951-B02B-FBF7D5F90404}" srcOrd="0" destOrd="0" presId="urn:microsoft.com/office/officeart/2008/layout/VerticalCurvedList"/>
    <dgm:cxn modelId="{18D189D0-37C7-4340-AA68-691E409C35CF}" type="presOf" srcId="{4989834C-775A-47D3-8B55-28DC466C6FFC}" destId="{50C92AFA-7181-48E3-993A-35552AA206AE}" srcOrd="0" destOrd="0" presId="urn:microsoft.com/office/officeart/2008/layout/VerticalCurvedList"/>
    <dgm:cxn modelId="{CA9D23D1-DD21-4661-8A41-35A9D326BE96}" srcId="{84A4F049-1116-42C8-9259-99A5DA39CF27}" destId="{A0AD49CB-F01A-4DF1-8301-3CE5255B4F19}" srcOrd="3" destOrd="0" parTransId="{3654CA84-6265-49AB-BB33-4B3250003661}" sibTransId="{1C9A4B02-13A9-4664-AB0E-4AB596DB5B74}"/>
    <dgm:cxn modelId="{7EA628E4-D78A-48F9-949A-409894C8C01F}" srcId="{84A4F049-1116-42C8-9259-99A5DA39CF27}" destId="{D06AC4CD-21FF-48CE-A8AD-F8A75EBF62AB}" srcOrd="0" destOrd="0" parTransId="{EEADC7D3-71F2-4D25-95FB-C0E0EB551CA5}" sibTransId="{0F5633E2-7C1C-49CF-B1DB-0D0390E3D51E}"/>
    <dgm:cxn modelId="{2949F1E7-27DF-4E5E-9025-1CD7246E5252}" srcId="{84A4F049-1116-42C8-9259-99A5DA39CF27}" destId="{4989834C-775A-47D3-8B55-28DC466C6FFC}" srcOrd="4" destOrd="0" parTransId="{D351BB6F-B7FE-4D23-A71C-2679A6DD0E5F}" sibTransId="{A04B4376-2AA3-4C94-A9A9-617740FC7171}"/>
    <dgm:cxn modelId="{90B9FFE8-8FE0-4589-B70D-1D901FBAD438}" srcId="{84A4F049-1116-42C8-9259-99A5DA39CF27}" destId="{35D7D9CF-4638-4DFD-9C22-148D99F4F155}" srcOrd="5" destOrd="0" parTransId="{63F01EBD-BC50-4A3F-AB72-4518E686A609}" sibTransId="{7CA67589-CC41-4B68-BFF5-85D720314CF8}"/>
    <dgm:cxn modelId="{854FDBF0-A3B9-4288-A816-D6E8DB601EDE}" srcId="{84A4F049-1116-42C8-9259-99A5DA39CF27}" destId="{D7631E7B-69BC-4B98-A6ED-ED3F5761D76D}" srcOrd="1" destOrd="0" parTransId="{DCFFEEA5-1E61-45F9-BF6F-8003E3E2DC01}" sibTransId="{EA97E572-769F-4345-8532-D2A54D7A975D}"/>
    <dgm:cxn modelId="{62761CD0-6BFD-478E-B511-B8AFEBEF5879}" type="presParOf" srcId="{B23A3A3A-A86F-4940-9A88-74A8B6CC72EC}" destId="{FE134880-ED45-4466-A323-D2ABF3D9F6E6}" srcOrd="0" destOrd="0" presId="urn:microsoft.com/office/officeart/2008/layout/VerticalCurvedList"/>
    <dgm:cxn modelId="{5E540AFD-F91C-4934-AD56-EE6D44755B98}" type="presParOf" srcId="{FE134880-ED45-4466-A323-D2ABF3D9F6E6}" destId="{E108EC1A-1BE6-4A20-821A-345A05F7F9C0}" srcOrd="0" destOrd="0" presId="urn:microsoft.com/office/officeart/2008/layout/VerticalCurvedList"/>
    <dgm:cxn modelId="{FA41DC60-2D9A-4AC8-82E0-6DB6183DD161}" type="presParOf" srcId="{E108EC1A-1BE6-4A20-821A-345A05F7F9C0}" destId="{ADE255AE-E71E-45EB-8A55-E8616CA87088}" srcOrd="0" destOrd="0" presId="urn:microsoft.com/office/officeart/2008/layout/VerticalCurvedList"/>
    <dgm:cxn modelId="{EE1BC5DE-C920-492B-86AD-3FB1C9FE6C3D}" type="presParOf" srcId="{E108EC1A-1BE6-4A20-821A-345A05F7F9C0}" destId="{D067BCED-1C23-4951-B02B-FBF7D5F90404}" srcOrd="1" destOrd="0" presId="urn:microsoft.com/office/officeart/2008/layout/VerticalCurvedList"/>
    <dgm:cxn modelId="{934C73CC-21A1-43FE-9BFA-DB06C1FD67FD}" type="presParOf" srcId="{E108EC1A-1BE6-4A20-821A-345A05F7F9C0}" destId="{7DAF8543-6A95-41DC-927E-E5FB9EFD4DE8}" srcOrd="2" destOrd="0" presId="urn:microsoft.com/office/officeart/2008/layout/VerticalCurvedList"/>
    <dgm:cxn modelId="{ADAADA34-BD13-4A8D-AEE0-13C62C12D306}" type="presParOf" srcId="{E108EC1A-1BE6-4A20-821A-345A05F7F9C0}" destId="{2D322D77-12F5-4603-A359-338D60D50FDE}" srcOrd="3" destOrd="0" presId="urn:microsoft.com/office/officeart/2008/layout/VerticalCurvedList"/>
    <dgm:cxn modelId="{45BE8E2B-CD14-45FE-A44C-4A58CD587972}" type="presParOf" srcId="{FE134880-ED45-4466-A323-D2ABF3D9F6E6}" destId="{B4EBFB5B-5ED4-4E34-A4CC-AA7159CC8DA1}" srcOrd="1" destOrd="0" presId="urn:microsoft.com/office/officeart/2008/layout/VerticalCurvedList"/>
    <dgm:cxn modelId="{57174EB7-DC87-4F1F-A6BE-1D240AB00C89}" type="presParOf" srcId="{FE134880-ED45-4466-A323-D2ABF3D9F6E6}" destId="{5CF8FE92-0B95-41AB-B33C-FB95D4ED9C56}" srcOrd="2" destOrd="0" presId="urn:microsoft.com/office/officeart/2008/layout/VerticalCurvedList"/>
    <dgm:cxn modelId="{0F65109B-189A-4052-805E-3B41148A1383}" type="presParOf" srcId="{5CF8FE92-0B95-41AB-B33C-FB95D4ED9C56}" destId="{5E7AA7ED-C0E4-4CDE-99D9-2E540C1C4A7C}" srcOrd="0" destOrd="0" presId="urn:microsoft.com/office/officeart/2008/layout/VerticalCurvedList"/>
    <dgm:cxn modelId="{0E84E566-0408-492D-999A-29B2D90693A4}" type="presParOf" srcId="{FE134880-ED45-4466-A323-D2ABF3D9F6E6}" destId="{6A252E8E-B97C-4BF2-A3DE-26F5B8C7C3EF}" srcOrd="3" destOrd="0" presId="urn:microsoft.com/office/officeart/2008/layout/VerticalCurvedList"/>
    <dgm:cxn modelId="{3390AFBB-D1CA-43B0-BBE7-16502C71386A}" type="presParOf" srcId="{FE134880-ED45-4466-A323-D2ABF3D9F6E6}" destId="{36B814E8-76D6-4C4C-B253-AACD76AE50FA}" srcOrd="4" destOrd="0" presId="urn:microsoft.com/office/officeart/2008/layout/VerticalCurvedList"/>
    <dgm:cxn modelId="{CD2C5E78-76CC-478B-A418-7FD31E49CB07}" type="presParOf" srcId="{36B814E8-76D6-4C4C-B253-AACD76AE50FA}" destId="{04068A15-DC8A-47E3-91A0-7AAA2DFC7731}" srcOrd="0" destOrd="0" presId="urn:microsoft.com/office/officeart/2008/layout/VerticalCurvedList"/>
    <dgm:cxn modelId="{EBA2048C-7A68-453C-8E81-8B8FF7501FD4}" type="presParOf" srcId="{FE134880-ED45-4466-A323-D2ABF3D9F6E6}" destId="{5ABE9899-8F1D-4000-88EA-DFACB12934B8}" srcOrd="5" destOrd="0" presId="urn:microsoft.com/office/officeart/2008/layout/VerticalCurvedList"/>
    <dgm:cxn modelId="{46579B80-39FA-4033-89A4-510F9298328F}" type="presParOf" srcId="{FE134880-ED45-4466-A323-D2ABF3D9F6E6}" destId="{6307F619-576F-4E61-A513-D6BAFBED4C32}" srcOrd="6" destOrd="0" presId="urn:microsoft.com/office/officeart/2008/layout/VerticalCurvedList"/>
    <dgm:cxn modelId="{10DA87EB-B21C-487F-8A4B-713B018F9673}" type="presParOf" srcId="{6307F619-576F-4E61-A513-D6BAFBED4C32}" destId="{BB5451EC-7E83-4DFA-BEFE-811427F8C008}" srcOrd="0" destOrd="0" presId="urn:microsoft.com/office/officeart/2008/layout/VerticalCurvedList"/>
    <dgm:cxn modelId="{530A985F-FAB8-440E-B787-B658E80E63A2}" type="presParOf" srcId="{FE134880-ED45-4466-A323-D2ABF3D9F6E6}" destId="{EE276C9E-664C-47FF-9248-6FA68B298AC7}" srcOrd="7" destOrd="0" presId="urn:microsoft.com/office/officeart/2008/layout/VerticalCurvedList"/>
    <dgm:cxn modelId="{A430A698-56C1-4699-B38E-C524771E58ED}" type="presParOf" srcId="{FE134880-ED45-4466-A323-D2ABF3D9F6E6}" destId="{3FC483BE-1DAC-493F-80A2-A29398E48850}" srcOrd="8" destOrd="0" presId="urn:microsoft.com/office/officeart/2008/layout/VerticalCurvedList"/>
    <dgm:cxn modelId="{46ED2DEA-D007-45E0-8A2B-5F6FE1B5A64B}" type="presParOf" srcId="{3FC483BE-1DAC-493F-80A2-A29398E48850}" destId="{D8C1F8C2-93F7-4B2E-A17A-D5C90402DDA6}" srcOrd="0" destOrd="0" presId="urn:microsoft.com/office/officeart/2008/layout/VerticalCurvedList"/>
    <dgm:cxn modelId="{45B46C9E-A100-4FA2-BA1E-68576336319E}" type="presParOf" srcId="{FE134880-ED45-4466-A323-D2ABF3D9F6E6}" destId="{50C92AFA-7181-48E3-993A-35552AA206AE}" srcOrd="9" destOrd="0" presId="urn:microsoft.com/office/officeart/2008/layout/VerticalCurvedList"/>
    <dgm:cxn modelId="{9185BA89-5479-48F1-9C17-781D8E4D453A}" type="presParOf" srcId="{FE134880-ED45-4466-A323-D2ABF3D9F6E6}" destId="{7E76E5B6-7EF8-4199-88EA-B579537B509B}" srcOrd="10" destOrd="0" presId="urn:microsoft.com/office/officeart/2008/layout/VerticalCurvedList"/>
    <dgm:cxn modelId="{E635FDBF-D429-4371-9BC6-EE1281C86D89}" type="presParOf" srcId="{7E76E5B6-7EF8-4199-88EA-B579537B509B}" destId="{0E7A6AA7-87E0-4A7D-A290-5881BB1EEAAB}" srcOrd="0" destOrd="0" presId="urn:microsoft.com/office/officeart/2008/layout/VerticalCurvedList"/>
    <dgm:cxn modelId="{077D507A-B2AD-4887-A30A-D9AFDE172609}" type="presParOf" srcId="{FE134880-ED45-4466-A323-D2ABF3D9F6E6}" destId="{BDA441A9-043C-4022-B9D1-6F73BBC605D3}" srcOrd="11" destOrd="0" presId="urn:microsoft.com/office/officeart/2008/layout/VerticalCurvedList"/>
    <dgm:cxn modelId="{E49FDF93-B70C-4C78-A602-DFAED1C32BE9}" type="presParOf" srcId="{FE134880-ED45-4466-A323-D2ABF3D9F6E6}" destId="{E19AF574-DE4D-4961-B4C6-3697A622424B}" srcOrd="12" destOrd="0" presId="urn:microsoft.com/office/officeart/2008/layout/VerticalCurvedList"/>
    <dgm:cxn modelId="{30D48BEC-0D9D-43D7-8E32-04F3B876BA08}" type="presParOf" srcId="{E19AF574-DE4D-4961-B4C6-3697A622424B}" destId="{3D92C03F-0140-4989-B735-C254E71FD172}" srcOrd="0" destOrd="0" presId="urn:microsoft.com/office/officeart/2008/layout/VerticalCurvedList"/>
    <dgm:cxn modelId="{A248F5B6-ED9E-4D35-B616-FF1D37E61F9D}" type="presParOf" srcId="{FE134880-ED45-4466-A323-D2ABF3D9F6E6}" destId="{54AF344D-E890-4DCF-BFDE-B0343BA70B72}" srcOrd="13" destOrd="0" presId="urn:microsoft.com/office/officeart/2008/layout/VerticalCurvedList"/>
    <dgm:cxn modelId="{1A5F1FA4-4F0B-444A-917C-8FC2CFC9BB45}" type="presParOf" srcId="{FE134880-ED45-4466-A323-D2ABF3D9F6E6}" destId="{54546A3D-5B4D-45E1-9718-A890AEEE7298}" srcOrd="14" destOrd="0" presId="urn:microsoft.com/office/officeart/2008/layout/VerticalCurvedList"/>
    <dgm:cxn modelId="{6B4025DA-B76B-4876-829D-B010AA26C4C0}" type="presParOf" srcId="{54546A3D-5B4D-45E1-9718-A890AEEE7298}" destId="{AAB65AA3-BAED-476E-A063-570ADA7B8E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</a:t>
          </a:r>
        </a:p>
        <a:p>
          <a:r>
            <a: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(what?)</a:t>
          </a: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1400" dirty="0"/>
            <a:t>Practise</a:t>
          </a:r>
        </a:p>
        <a:p>
          <a:r>
            <a:rPr lang="en-ZA" sz="1150" dirty="0"/>
            <a:t>(how?)</a:t>
          </a:r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1400" dirty="0"/>
            <a:t>People</a:t>
          </a:r>
        </a:p>
        <a:p>
          <a:r>
            <a:rPr lang="en-ZA" sz="1150" dirty="0"/>
            <a:t>(who?)</a:t>
          </a:r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/>
      <dgm:spPr/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12BB6-E96B-4906-B91E-6A9680A5AA0A}" type="pres">
      <dgm:prSet presAssocID="{2D14DF94-A6F2-43AC-861A-F3E7895ECC99}" presName="circ2" presStyleLbl="vennNode1" presStyleIdx="1" presStyleCnt="3" custScaleX="75869" custScaleY="77198" custLinFactNeighborX="-2587" custLinFactNeighborY="-6699"/>
      <dgm:spPr/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9D36F2-6E77-4271-A5BF-9230ED06E85D}" type="pres">
      <dgm:prSet presAssocID="{7C8A8FD9-4F29-463B-BB38-4D5A356669FB}" presName="circ3" presStyleLbl="vennNode1" presStyleIdx="2" presStyleCnt="3" custScaleX="74047" custScaleY="75512" custLinFactNeighborX="13050" custLinFactNeighborY="-7259"/>
      <dgm:spPr/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365A0A-4081-4EC3-948C-1166D30EDBB0}" type="presOf" srcId="{7C8A8FD9-4F29-463B-BB38-4D5A356669FB}" destId="{EA239011-FECF-41A5-BFF1-FDA21EE30B0B}" srcOrd="1" destOrd="0" presId="urn:microsoft.com/office/officeart/2005/8/layout/venn1"/>
    <dgm:cxn modelId="{7B549F0F-76F0-4DB7-B0F0-2112506B34B6}" type="presOf" srcId="{DBA6BA38-B0DD-46BF-9646-E038093D6482}" destId="{8C6EC04D-868B-4B58-8025-0337AC172196}" srcOrd="1" destOrd="0" presId="urn:microsoft.com/office/officeart/2005/8/layout/venn1"/>
    <dgm:cxn modelId="{CB3C5713-CA09-49D2-8EE8-929AB573FA09}" type="presOf" srcId="{2D14DF94-A6F2-43AC-861A-F3E7895ECC99}" destId="{7FB12BB6-E96B-4906-B91E-6A9680A5AA0A}" srcOrd="0" destOrd="0" presId="urn:microsoft.com/office/officeart/2005/8/layout/venn1"/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0A3E2C62-7DF0-4FBB-BEA6-4A5F86CB5994}" type="presOf" srcId="{7C8A8FD9-4F29-463B-BB38-4D5A356669FB}" destId="{299D36F2-6E77-4271-A5BF-9230ED06E85D}" srcOrd="0" destOrd="0" presId="urn:microsoft.com/office/officeart/2005/8/layout/venn1"/>
    <dgm:cxn modelId="{4D65FD42-F7AF-46A3-96BB-4212DC2C2FC9}" type="presOf" srcId="{2D14DF94-A6F2-43AC-861A-F3E7895ECC99}" destId="{8E357251-23F8-4038-A7CD-15CAA6D5DF9F}" srcOrd="1" destOrd="0" presId="urn:microsoft.com/office/officeart/2005/8/layout/venn1"/>
    <dgm:cxn modelId="{AE68E64F-085F-44B9-A2AC-C8FA1D766F8C}" type="presOf" srcId="{DBA6BA38-B0DD-46BF-9646-E038093D6482}" destId="{621E685F-C18D-4F9D-95E6-C2A936F2FE22}" srcOrd="0" destOrd="0" presId="urn:microsoft.com/office/officeart/2005/8/layout/venn1"/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193A9A90-F507-42D7-8C2F-944FCF97755D}" type="presOf" srcId="{2AB06EC2-DACF-4C66-969E-8A4C3402C97A}" destId="{7CB610E0-C74A-4344-8E38-8E72B099AF99}" srcOrd="0" destOrd="0" presId="urn:microsoft.com/office/officeart/2005/8/layout/venn1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C39A1C61-3454-4588-A021-08EA37B384DC}" type="presParOf" srcId="{7CB610E0-C74A-4344-8E38-8E72B099AF99}" destId="{621E685F-C18D-4F9D-95E6-C2A936F2FE22}" srcOrd="0" destOrd="0" presId="urn:microsoft.com/office/officeart/2005/8/layout/venn1"/>
    <dgm:cxn modelId="{6ED92644-0F75-405D-A024-E0265B8FD470}" type="presParOf" srcId="{7CB610E0-C74A-4344-8E38-8E72B099AF99}" destId="{8C6EC04D-868B-4B58-8025-0337AC172196}" srcOrd="1" destOrd="0" presId="urn:microsoft.com/office/officeart/2005/8/layout/venn1"/>
    <dgm:cxn modelId="{22537165-BE7E-4D8A-8A50-D365A91E171A}" type="presParOf" srcId="{7CB610E0-C74A-4344-8E38-8E72B099AF99}" destId="{7FB12BB6-E96B-4906-B91E-6A9680A5AA0A}" srcOrd="2" destOrd="0" presId="urn:microsoft.com/office/officeart/2005/8/layout/venn1"/>
    <dgm:cxn modelId="{711A2BD3-FC00-4309-B4AE-9840F92F41EB}" type="presParOf" srcId="{7CB610E0-C74A-4344-8E38-8E72B099AF99}" destId="{8E357251-23F8-4038-A7CD-15CAA6D5DF9F}" srcOrd="3" destOrd="0" presId="urn:microsoft.com/office/officeart/2005/8/layout/venn1"/>
    <dgm:cxn modelId="{37806372-F42B-4671-BAF1-84CAA88FD686}" type="presParOf" srcId="{7CB610E0-C74A-4344-8E38-8E72B099AF99}" destId="{299D36F2-6E77-4271-A5BF-9230ED06E85D}" srcOrd="4" destOrd="0" presId="urn:microsoft.com/office/officeart/2005/8/layout/venn1"/>
    <dgm:cxn modelId="{E1D3C12F-F16B-4B92-A810-369B1DFAB152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1400" b="0" dirty="0">
              <a:effectLst/>
            </a:rPr>
            <a:t>Purpose</a:t>
          </a:r>
        </a:p>
        <a:p>
          <a:r>
            <a:rPr lang="en-ZA" sz="1150" b="0" dirty="0">
              <a:effectLst/>
            </a:rPr>
            <a:t>(what?)</a:t>
          </a: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1400" dirty="0"/>
            <a:t>Practise</a:t>
          </a:r>
        </a:p>
        <a:p>
          <a:r>
            <a:rPr lang="en-ZA" sz="1150" dirty="0"/>
            <a:t>(how?)</a:t>
          </a:r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</a:p>
        <a:p>
          <a:r>
            <a: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(who?)</a:t>
          </a:r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 custScaleX="77995" custScaleY="79561" custLinFactNeighborX="14061" custLinFactNeighborY="-5436"/>
      <dgm:spPr/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12BB6-E96B-4906-B91E-6A9680A5AA0A}" type="pres">
      <dgm:prSet presAssocID="{2D14DF94-A6F2-43AC-861A-F3E7895ECC99}" presName="circ2" presStyleLbl="vennNode1" presStyleIdx="1" presStyleCnt="3" custScaleX="75869" custScaleY="77198" custLinFactNeighborX="4192" custLinFactNeighborY="-9358"/>
      <dgm:spPr/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9D36F2-6E77-4271-A5BF-9230ED06E85D}" type="pres">
      <dgm:prSet presAssocID="{7C8A8FD9-4F29-463B-BB38-4D5A356669FB}" presName="circ3" presStyleLbl="vennNode1" presStyleIdx="2" presStyleCnt="3" custScaleX="105683" custScaleY="101235" custLinFactNeighborX="13050" custLinFactNeighborY="-7259"/>
      <dgm:spPr/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3A06BA2C-9DAC-46B2-9A93-00D828D91E18}" type="presOf" srcId="{DBA6BA38-B0DD-46BF-9646-E038093D6482}" destId="{621E685F-C18D-4F9D-95E6-C2A936F2FE22}" srcOrd="0" destOrd="0" presId="urn:microsoft.com/office/officeart/2005/8/layout/venn1"/>
    <dgm:cxn modelId="{7CA54737-C179-4B09-9CD7-EBA0395E9ACC}" type="presOf" srcId="{2AB06EC2-DACF-4C66-969E-8A4C3402C97A}" destId="{7CB610E0-C74A-4344-8E38-8E72B099AF99}" srcOrd="0" destOrd="0" presId="urn:microsoft.com/office/officeart/2005/8/layout/venn1"/>
    <dgm:cxn modelId="{93C82C40-9FA0-41DA-8EC4-635D06A9EA1B}" type="presOf" srcId="{2D14DF94-A6F2-43AC-861A-F3E7895ECC99}" destId="{7FB12BB6-E96B-4906-B91E-6A9680A5AA0A}" srcOrd="0" destOrd="0" presId="urn:microsoft.com/office/officeart/2005/8/layout/venn1"/>
    <dgm:cxn modelId="{3C73E468-DD4F-4CE5-B4C7-3F34A4590D14}" type="presOf" srcId="{7C8A8FD9-4F29-463B-BB38-4D5A356669FB}" destId="{EA239011-FECF-41A5-BFF1-FDA21EE30B0B}" srcOrd="1" destOrd="0" presId="urn:microsoft.com/office/officeart/2005/8/layout/venn1"/>
    <dgm:cxn modelId="{A7D1478D-6EEE-4451-85E1-B649454A6035}" type="presOf" srcId="{2D14DF94-A6F2-43AC-861A-F3E7895ECC99}" destId="{8E357251-23F8-4038-A7CD-15CAA6D5DF9F}" srcOrd="1" destOrd="0" presId="urn:microsoft.com/office/officeart/2005/8/layout/venn1"/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A3E71AA9-52C9-402E-8A17-FAEB5C9ADA37}" type="presOf" srcId="{DBA6BA38-B0DD-46BF-9646-E038093D6482}" destId="{8C6EC04D-868B-4B58-8025-0337AC172196}" srcOrd="1" destOrd="0" presId="urn:microsoft.com/office/officeart/2005/8/layout/venn1"/>
    <dgm:cxn modelId="{648C41E6-3313-4B1D-8710-649BFC063030}" type="presOf" srcId="{7C8A8FD9-4F29-463B-BB38-4D5A356669FB}" destId="{299D36F2-6E77-4271-A5BF-9230ED06E85D}" srcOrd="0" destOrd="0" presId="urn:microsoft.com/office/officeart/2005/8/layout/venn1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8F5ABB63-9A39-4226-B816-0914BA73F204}" type="presParOf" srcId="{7CB610E0-C74A-4344-8E38-8E72B099AF99}" destId="{621E685F-C18D-4F9D-95E6-C2A936F2FE22}" srcOrd="0" destOrd="0" presId="urn:microsoft.com/office/officeart/2005/8/layout/venn1"/>
    <dgm:cxn modelId="{A6390DEC-91FF-403F-9EA5-80C23C1001C0}" type="presParOf" srcId="{7CB610E0-C74A-4344-8E38-8E72B099AF99}" destId="{8C6EC04D-868B-4B58-8025-0337AC172196}" srcOrd="1" destOrd="0" presId="urn:microsoft.com/office/officeart/2005/8/layout/venn1"/>
    <dgm:cxn modelId="{94D58C73-5283-470D-B85C-9F4DFFEA47AB}" type="presParOf" srcId="{7CB610E0-C74A-4344-8E38-8E72B099AF99}" destId="{7FB12BB6-E96B-4906-B91E-6A9680A5AA0A}" srcOrd="2" destOrd="0" presId="urn:microsoft.com/office/officeart/2005/8/layout/venn1"/>
    <dgm:cxn modelId="{4F2F82F1-353F-4B35-82BE-6DE20B906CFA}" type="presParOf" srcId="{7CB610E0-C74A-4344-8E38-8E72B099AF99}" destId="{8E357251-23F8-4038-A7CD-15CAA6D5DF9F}" srcOrd="3" destOrd="0" presId="urn:microsoft.com/office/officeart/2005/8/layout/venn1"/>
    <dgm:cxn modelId="{E5397608-646E-4300-BAFF-0B66885B6495}" type="presParOf" srcId="{7CB610E0-C74A-4344-8E38-8E72B099AF99}" destId="{299D36F2-6E77-4271-A5BF-9230ED06E85D}" srcOrd="4" destOrd="0" presId="urn:microsoft.com/office/officeart/2005/8/layout/venn1"/>
    <dgm:cxn modelId="{876860E5-2A80-4000-87F7-0F5C280033B3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06EC2-DACF-4C66-969E-8A4C3402C97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A6BA38-B0DD-46BF-9646-E038093D6482}">
      <dgm:prSet phldrT="[Text]" custT="1"/>
      <dgm:spPr/>
      <dgm:t>
        <a:bodyPr/>
        <a:lstStyle/>
        <a:p>
          <a:r>
            <a:rPr lang="en-ZA" sz="1400" b="0" dirty="0">
              <a:effectLst/>
            </a:rPr>
            <a:t>Purpose</a:t>
          </a:r>
        </a:p>
        <a:p>
          <a:r>
            <a:rPr lang="en-ZA" sz="1150" b="0" dirty="0">
              <a:effectLst/>
            </a:rPr>
            <a:t>(what?)</a:t>
          </a:r>
        </a:p>
      </dgm:t>
    </dgm:pt>
    <dgm:pt modelId="{326F43BB-739A-43EA-B99D-698B2E369E5B}" type="parTrans" cxnId="{F402C0F1-41E7-46E3-B531-D3D7F43CB5E5}">
      <dgm:prSet/>
      <dgm:spPr/>
      <dgm:t>
        <a:bodyPr/>
        <a:lstStyle/>
        <a:p>
          <a:endParaRPr lang="en-ZA"/>
        </a:p>
      </dgm:t>
    </dgm:pt>
    <dgm:pt modelId="{A09155AB-C444-4178-B662-27D48E6EDD98}" type="sibTrans" cxnId="{F402C0F1-41E7-46E3-B531-D3D7F43CB5E5}">
      <dgm:prSet/>
      <dgm:spPr/>
      <dgm:t>
        <a:bodyPr/>
        <a:lstStyle/>
        <a:p>
          <a:endParaRPr lang="en-ZA"/>
        </a:p>
      </dgm:t>
    </dgm:pt>
    <dgm:pt modelId="{2D14DF94-A6F2-43AC-861A-F3E7895ECC99}">
      <dgm:prSet phldrT="[Text]" custT="1"/>
      <dgm:spPr/>
      <dgm:t>
        <a:bodyPr/>
        <a:lstStyle/>
        <a:p>
          <a:r>
            <a: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Practise (how?)</a:t>
          </a:r>
        </a:p>
      </dgm:t>
    </dgm:pt>
    <dgm:pt modelId="{777AEC5D-155D-4DF9-84AB-BE647332EFBD}" type="parTrans" cxnId="{E6721C90-7059-4AA8-BE43-9628BBFB3021}">
      <dgm:prSet/>
      <dgm:spPr/>
      <dgm:t>
        <a:bodyPr/>
        <a:lstStyle/>
        <a:p>
          <a:endParaRPr lang="en-ZA"/>
        </a:p>
      </dgm:t>
    </dgm:pt>
    <dgm:pt modelId="{B5D67A77-8F12-4F64-81CC-361573FEB659}" type="sibTrans" cxnId="{E6721C90-7059-4AA8-BE43-9628BBFB3021}">
      <dgm:prSet/>
      <dgm:spPr/>
      <dgm:t>
        <a:bodyPr/>
        <a:lstStyle/>
        <a:p>
          <a:endParaRPr lang="en-ZA"/>
        </a:p>
      </dgm:t>
    </dgm:pt>
    <dgm:pt modelId="{7C8A8FD9-4F29-463B-BB38-4D5A356669FB}">
      <dgm:prSet phldrT="[Text]" custT="1"/>
      <dgm:spPr/>
      <dgm:t>
        <a:bodyPr/>
        <a:lstStyle/>
        <a:p>
          <a:r>
            <a:rPr lang="en-ZA" sz="1400" b="0" dirty="0">
              <a:effectLst/>
            </a:rPr>
            <a:t>People</a:t>
          </a:r>
        </a:p>
        <a:p>
          <a:r>
            <a:rPr lang="en-ZA" sz="1150" b="0" dirty="0">
              <a:effectLst/>
            </a:rPr>
            <a:t>(who?)</a:t>
          </a:r>
        </a:p>
      </dgm:t>
    </dgm:pt>
    <dgm:pt modelId="{6D9DC2BD-1CA6-4729-BC1B-7854421031A7}" type="parTrans" cxnId="{5F2A932B-6729-40FD-AD20-6C11CD0F9EA7}">
      <dgm:prSet/>
      <dgm:spPr/>
      <dgm:t>
        <a:bodyPr/>
        <a:lstStyle/>
        <a:p>
          <a:endParaRPr lang="en-ZA"/>
        </a:p>
      </dgm:t>
    </dgm:pt>
    <dgm:pt modelId="{E5949E52-2841-4ED4-9576-5F745AA54D79}" type="sibTrans" cxnId="{5F2A932B-6729-40FD-AD20-6C11CD0F9EA7}">
      <dgm:prSet/>
      <dgm:spPr/>
      <dgm:t>
        <a:bodyPr/>
        <a:lstStyle/>
        <a:p>
          <a:endParaRPr lang="en-ZA"/>
        </a:p>
      </dgm:t>
    </dgm:pt>
    <dgm:pt modelId="{7CB610E0-C74A-4344-8E38-8E72B099AF99}" type="pres">
      <dgm:prSet presAssocID="{2AB06EC2-DACF-4C66-969E-8A4C3402C97A}" presName="compositeShape" presStyleCnt="0">
        <dgm:presLayoutVars>
          <dgm:chMax val="7"/>
          <dgm:dir/>
          <dgm:resizeHandles val="exact"/>
        </dgm:presLayoutVars>
      </dgm:prSet>
      <dgm:spPr/>
    </dgm:pt>
    <dgm:pt modelId="{621E685F-C18D-4F9D-95E6-C2A936F2FE22}" type="pres">
      <dgm:prSet presAssocID="{DBA6BA38-B0DD-46BF-9646-E038093D6482}" presName="circ1" presStyleLbl="vennNode1" presStyleIdx="0" presStyleCnt="3" custScaleX="80139" custScaleY="79561" custLinFactNeighborX="14061" custLinFactNeighborY="-5436"/>
      <dgm:spPr/>
    </dgm:pt>
    <dgm:pt modelId="{8C6EC04D-868B-4B58-8025-0337AC172196}" type="pres">
      <dgm:prSet presAssocID="{DBA6BA38-B0DD-46BF-9646-E038093D64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12BB6-E96B-4906-B91E-6A9680A5AA0A}" type="pres">
      <dgm:prSet presAssocID="{2D14DF94-A6F2-43AC-861A-F3E7895ECC99}" presName="circ2" presStyleLbl="vennNode1" presStyleIdx="1" presStyleCnt="3" custScaleX="99895" custScaleY="98566" custLinFactNeighborX="12015" custLinFactNeighborY="-14842"/>
      <dgm:spPr/>
    </dgm:pt>
    <dgm:pt modelId="{8E357251-23F8-4038-A7CD-15CAA6D5DF9F}" type="pres">
      <dgm:prSet presAssocID="{2D14DF94-A6F2-43AC-861A-F3E7895EC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9D36F2-6E77-4271-A5BF-9230ED06E85D}" type="pres">
      <dgm:prSet presAssocID="{7C8A8FD9-4F29-463B-BB38-4D5A356669FB}" presName="circ3" presStyleLbl="vennNode1" presStyleIdx="2" presStyleCnt="3" custScaleX="76311" custScaleY="79297" custLinFactNeighborX="15548" custLinFactNeighborY="-13975"/>
      <dgm:spPr/>
    </dgm:pt>
    <dgm:pt modelId="{EA239011-FECF-41A5-BFF1-FDA21EE30B0B}" type="pres">
      <dgm:prSet presAssocID="{7C8A8FD9-4F29-463B-BB38-4D5A356669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3F9A28-2EB2-4298-8B23-EFC33D8D9933}" type="presOf" srcId="{2D14DF94-A6F2-43AC-861A-F3E7895ECC99}" destId="{7FB12BB6-E96B-4906-B91E-6A9680A5AA0A}" srcOrd="0" destOrd="0" presId="urn:microsoft.com/office/officeart/2005/8/layout/venn1"/>
    <dgm:cxn modelId="{5F2A932B-6729-40FD-AD20-6C11CD0F9EA7}" srcId="{2AB06EC2-DACF-4C66-969E-8A4C3402C97A}" destId="{7C8A8FD9-4F29-463B-BB38-4D5A356669FB}" srcOrd="2" destOrd="0" parTransId="{6D9DC2BD-1CA6-4729-BC1B-7854421031A7}" sibTransId="{E5949E52-2841-4ED4-9576-5F745AA54D79}"/>
    <dgm:cxn modelId="{F581FC3E-315A-48B4-924E-EEDF1FA8AF8D}" type="presOf" srcId="{DBA6BA38-B0DD-46BF-9646-E038093D6482}" destId="{8C6EC04D-868B-4B58-8025-0337AC172196}" srcOrd="1" destOrd="0" presId="urn:microsoft.com/office/officeart/2005/8/layout/venn1"/>
    <dgm:cxn modelId="{CCD63A63-1EEC-4922-A5A7-A79A1EE563E3}" type="presOf" srcId="{2AB06EC2-DACF-4C66-969E-8A4C3402C97A}" destId="{7CB610E0-C74A-4344-8E38-8E72B099AF99}" srcOrd="0" destOrd="0" presId="urn:microsoft.com/office/officeart/2005/8/layout/venn1"/>
    <dgm:cxn modelId="{FF03F76E-9F42-4C66-BFC8-D918155CCE06}" type="presOf" srcId="{7C8A8FD9-4F29-463B-BB38-4D5A356669FB}" destId="{299D36F2-6E77-4271-A5BF-9230ED06E85D}" srcOrd="0" destOrd="0" presId="urn:microsoft.com/office/officeart/2005/8/layout/venn1"/>
    <dgm:cxn modelId="{E6721C90-7059-4AA8-BE43-9628BBFB3021}" srcId="{2AB06EC2-DACF-4C66-969E-8A4C3402C97A}" destId="{2D14DF94-A6F2-43AC-861A-F3E7895ECC99}" srcOrd="1" destOrd="0" parTransId="{777AEC5D-155D-4DF9-84AB-BE647332EFBD}" sibTransId="{B5D67A77-8F12-4F64-81CC-361573FEB659}"/>
    <dgm:cxn modelId="{1BA3FDC8-F9E3-4EC7-99FB-A3ABAF4DB577}" type="presOf" srcId="{DBA6BA38-B0DD-46BF-9646-E038093D6482}" destId="{621E685F-C18D-4F9D-95E6-C2A936F2FE22}" srcOrd="0" destOrd="0" presId="urn:microsoft.com/office/officeart/2005/8/layout/venn1"/>
    <dgm:cxn modelId="{E31BB5CA-69D3-495C-9CDB-183D0987B77A}" type="presOf" srcId="{2D14DF94-A6F2-43AC-861A-F3E7895ECC99}" destId="{8E357251-23F8-4038-A7CD-15CAA6D5DF9F}" srcOrd="1" destOrd="0" presId="urn:microsoft.com/office/officeart/2005/8/layout/venn1"/>
    <dgm:cxn modelId="{654719E3-0747-406B-980B-0F79FC0AD0EC}" type="presOf" srcId="{7C8A8FD9-4F29-463B-BB38-4D5A356669FB}" destId="{EA239011-FECF-41A5-BFF1-FDA21EE30B0B}" srcOrd="1" destOrd="0" presId="urn:microsoft.com/office/officeart/2005/8/layout/venn1"/>
    <dgm:cxn modelId="{F402C0F1-41E7-46E3-B531-D3D7F43CB5E5}" srcId="{2AB06EC2-DACF-4C66-969E-8A4C3402C97A}" destId="{DBA6BA38-B0DD-46BF-9646-E038093D6482}" srcOrd="0" destOrd="0" parTransId="{326F43BB-739A-43EA-B99D-698B2E369E5B}" sibTransId="{A09155AB-C444-4178-B662-27D48E6EDD98}"/>
    <dgm:cxn modelId="{C13F6C86-4220-4F68-BD9E-991E68DB2D1B}" type="presParOf" srcId="{7CB610E0-C74A-4344-8E38-8E72B099AF99}" destId="{621E685F-C18D-4F9D-95E6-C2A936F2FE22}" srcOrd="0" destOrd="0" presId="urn:microsoft.com/office/officeart/2005/8/layout/venn1"/>
    <dgm:cxn modelId="{B1E07214-6F89-46A4-85A6-259D7DEEA78C}" type="presParOf" srcId="{7CB610E0-C74A-4344-8E38-8E72B099AF99}" destId="{8C6EC04D-868B-4B58-8025-0337AC172196}" srcOrd="1" destOrd="0" presId="urn:microsoft.com/office/officeart/2005/8/layout/venn1"/>
    <dgm:cxn modelId="{493B019B-70A2-4CA5-BEC2-870A0E87E25A}" type="presParOf" srcId="{7CB610E0-C74A-4344-8E38-8E72B099AF99}" destId="{7FB12BB6-E96B-4906-B91E-6A9680A5AA0A}" srcOrd="2" destOrd="0" presId="urn:microsoft.com/office/officeart/2005/8/layout/venn1"/>
    <dgm:cxn modelId="{09B459E9-CE3D-4E24-81B1-EA6E138508BC}" type="presParOf" srcId="{7CB610E0-C74A-4344-8E38-8E72B099AF99}" destId="{8E357251-23F8-4038-A7CD-15CAA6D5DF9F}" srcOrd="3" destOrd="0" presId="urn:microsoft.com/office/officeart/2005/8/layout/venn1"/>
    <dgm:cxn modelId="{F1DDB5DE-EBE1-46C1-BD50-B99C19EA0417}" type="presParOf" srcId="{7CB610E0-C74A-4344-8E38-8E72B099AF99}" destId="{299D36F2-6E77-4271-A5BF-9230ED06E85D}" srcOrd="4" destOrd="0" presId="urn:microsoft.com/office/officeart/2005/8/layout/venn1"/>
    <dgm:cxn modelId="{C67C61A8-CE26-49E9-B242-4902D739A930}" type="presParOf" srcId="{7CB610E0-C74A-4344-8E38-8E72B099AF99}" destId="{EA239011-FECF-41A5-BFF1-FDA21EE30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7BCED-1C23-4951-B02B-FBF7D5F90404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chemeClr val="accent6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BFB5B-5ED4-4E34-A4CC-AA7159CC8DA1}">
      <dsp:nvSpPr>
        <dsp:cNvPr id="0" name=""/>
        <dsp:cNvSpPr/>
      </dsp:nvSpPr>
      <dsp:spPr>
        <a:xfrm>
          <a:off x="285089" y="184749"/>
          <a:ext cx="6739236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1. Advocacy and Harmonization </a:t>
          </a:r>
          <a:endParaRPr lang="en-BW" sz="1700" kern="1200" dirty="0"/>
        </a:p>
      </dsp:txBody>
      <dsp:txXfrm>
        <a:off x="285089" y="184749"/>
        <a:ext cx="6739236" cy="369336"/>
      </dsp:txXfrm>
    </dsp:sp>
    <dsp:sp modelId="{5E7AA7ED-C0E4-4CDE-99D9-2E540C1C4A7C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2E8E-B97C-4BF2-A3DE-26F5B8C7C3EF}">
      <dsp:nvSpPr>
        <dsp:cNvPr id="0" name=""/>
        <dsp:cNvSpPr/>
      </dsp:nvSpPr>
      <dsp:spPr>
        <a:xfrm>
          <a:off x="619556" y="739079"/>
          <a:ext cx="6404768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2. Enhancement of financing mechanisms for TFCAs</a:t>
          </a:r>
        </a:p>
      </dsp:txBody>
      <dsp:txXfrm>
        <a:off x="619556" y="739079"/>
        <a:ext cx="6404768" cy="369336"/>
      </dsp:txXfrm>
    </dsp:sp>
    <dsp:sp modelId="{04068A15-DC8A-47E3-91A0-7AAA2DFC7731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E9899-8F1D-4000-88EA-DFACB12934B8}">
      <dsp:nvSpPr>
        <dsp:cNvPr id="0" name=""/>
        <dsp:cNvSpPr/>
      </dsp:nvSpPr>
      <dsp:spPr>
        <a:xfrm>
          <a:off x="802843" y="1293002"/>
          <a:ext cx="6221482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3. Capacity building for TFCA stakeholders</a:t>
          </a:r>
        </a:p>
      </dsp:txBody>
      <dsp:txXfrm>
        <a:off x="802843" y="1293002"/>
        <a:ext cx="6221482" cy="369336"/>
      </dsp:txXfrm>
    </dsp:sp>
    <dsp:sp modelId="{BB5451EC-7E83-4DFA-BEFE-811427F8C008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76C9E-664C-47FF-9248-6FA68B298AC7}">
      <dsp:nvSpPr>
        <dsp:cNvPr id="0" name=""/>
        <dsp:cNvSpPr/>
      </dsp:nvSpPr>
      <dsp:spPr>
        <a:xfrm>
          <a:off x="861364" y="1847331"/>
          <a:ext cx="6162960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4. Establishment of data and knowledge management systems </a:t>
          </a:r>
        </a:p>
      </dsp:txBody>
      <dsp:txXfrm>
        <a:off x="861364" y="1847331"/>
        <a:ext cx="6162960" cy="369336"/>
      </dsp:txXfrm>
    </dsp:sp>
    <dsp:sp modelId="{D8C1F8C2-93F7-4B2E-A17A-D5C90402DDA6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92AFA-7181-48E3-993A-35552AA206AE}">
      <dsp:nvSpPr>
        <dsp:cNvPr id="0" name=""/>
        <dsp:cNvSpPr/>
      </dsp:nvSpPr>
      <dsp:spPr>
        <a:xfrm>
          <a:off x="802843" y="2401661"/>
          <a:ext cx="6221482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5. Enhancement of local livelihoods </a:t>
          </a:r>
        </a:p>
      </dsp:txBody>
      <dsp:txXfrm>
        <a:off x="802843" y="2401661"/>
        <a:ext cx="6221482" cy="369336"/>
      </dsp:txXfrm>
    </dsp:sp>
    <dsp:sp modelId="{0E7A6AA7-87E0-4A7D-A290-5881BB1EEAAB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441A9-043C-4022-B9D1-6F73BBC605D3}">
      <dsp:nvSpPr>
        <dsp:cNvPr id="0" name=""/>
        <dsp:cNvSpPr/>
      </dsp:nvSpPr>
      <dsp:spPr>
        <a:xfrm>
          <a:off x="619556" y="2955584"/>
          <a:ext cx="6404768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6. Reducing vulnerability to the effects of climate change</a:t>
          </a:r>
        </a:p>
      </dsp:txBody>
      <dsp:txXfrm>
        <a:off x="619556" y="2955584"/>
        <a:ext cx="6404768" cy="369336"/>
      </dsp:txXfrm>
    </dsp:sp>
    <dsp:sp modelId="{3D92C03F-0140-4989-B735-C254E71FD172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F344D-E890-4DCF-BFDE-B0343BA70B72}">
      <dsp:nvSpPr>
        <dsp:cNvPr id="0" name=""/>
        <dsp:cNvSpPr/>
      </dsp:nvSpPr>
      <dsp:spPr>
        <a:xfrm>
          <a:off x="285089" y="3509914"/>
          <a:ext cx="6739236" cy="3693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700" kern="1200" dirty="0"/>
            <a:t>7. Development of TFCAs into marketable regional tourism products</a:t>
          </a:r>
        </a:p>
      </dsp:txBody>
      <dsp:txXfrm>
        <a:off x="285089" y="3509914"/>
        <a:ext cx="6739236" cy="369336"/>
      </dsp:txXfrm>
    </dsp:sp>
    <dsp:sp modelId="{AAB65AA3-BAED-476E-A063-570ADA7B8EA8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1316497" y="178327"/>
          <a:ext cx="2290994" cy="22909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(what?)</a:t>
          </a:r>
        </a:p>
      </dsp:txBody>
      <dsp:txXfrm>
        <a:off x="1621963" y="579251"/>
        <a:ext cx="1680062" cy="1030947"/>
      </dsp:txXfrm>
    </dsp:sp>
    <dsp:sp modelId="{7FB12BB6-E96B-4906-B91E-6A9680A5AA0A}">
      <dsp:nvSpPr>
        <dsp:cNvPr id="0" name=""/>
        <dsp:cNvSpPr/>
      </dsp:nvSpPr>
      <dsp:spPr>
        <a:xfrm>
          <a:off x="2360316" y="1717921"/>
          <a:ext cx="1738154" cy="1768601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Practise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kern="1200" dirty="0"/>
            <a:t>(how?)</a:t>
          </a:r>
        </a:p>
      </dsp:txBody>
      <dsp:txXfrm>
        <a:off x="2891902" y="2174810"/>
        <a:ext cx="1042892" cy="972731"/>
      </dsp:txXfrm>
    </dsp:sp>
    <dsp:sp modelId="{299D36F2-6E77-4271-A5BF-9230ED06E85D}">
      <dsp:nvSpPr>
        <dsp:cNvPr id="0" name=""/>
        <dsp:cNvSpPr/>
      </dsp:nvSpPr>
      <dsp:spPr>
        <a:xfrm>
          <a:off x="1086096" y="1724404"/>
          <a:ext cx="1696412" cy="172997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People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kern="1200" dirty="0"/>
            <a:t>(who?)</a:t>
          </a:r>
        </a:p>
      </dsp:txBody>
      <dsp:txXfrm>
        <a:off x="1245841" y="2171315"/>
        <a:ext cx="1017847" cy="951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2015959" y="38796"/>
          <a:ext cx="2089250" cy="21311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kern="1200" dirty="0">
              <a:effectLst/>
            </a:rPr>
            <a:t>Purpose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b="0" kern="1200" dirty="0">
              <a:effectLst/>
            </a:rPr>
            <a:t>(what?)</a:t>
          </a:r>
        </a:p>
      </dsp:txBody>
      <dsp:txXfrm>
        <a:off x="2294525" y="411756"/>
        <a:ext cx="1532116" cy="959039"/>
      </dsp:txXfrm>
    </dsp:sp>
    <dsp:sp modelId="{7FB12BB6-E96B-4906-B91E-6A9680A5AA0A}">
      <dsp:nvSpPr>
        <dsp:cNvPr id="0" name=""/>
        <dsp:cNvSpPr/>
      </dsp:nvSpPr>
      <dsp:spPr>
        <a:xfrm>
          <a:off x="2746636" y="1639572"/>
          <a:ext cx="2032301" cy="20679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Practise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kern="1200" dirty="0"/>
            <a:t>(how?)</a:t>
          </a:r>
        </a:p>
      </dsp:txBody>
      <dsp:txXfrm>
        <a:off x="3368181" y="2173780"/>
        <a:ext cx="1219380" cy="1137345"/>
      </dsp:txXfrm>
    </dsp:sp>
    <dsp:sp modelId="{299D36F2-6E77-4271-A5BF-9230ED06E85D}">
      <dsp:nvSpPr>
        <dsp:cNvPr id="0" name=""/>
        <dsp:cNvSpPr/>
      </dsp:nvSpPr>
      <dsp:spPr>
        <a:xfrm>
          <a:off x="651475" y="1373859"/>
          <a:ext cx="2830927" cy="271177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(who?)</a:t>
          </a:r>
        </a:p>
      </dsp:txBody>
      <dsp:txXfrm>
        <a:off x="918054" y="2074402"/>
        <a:ext cx="1698556" cy="1491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685F-C18D-4F9D-95E6-C2A936F2FE22}">
      <dsp:nvSpPr>
        <dsp:cNvPr id="0" name=""/>
        <dsp:cNvSpPr/>
      </dsp:nvSpPr>
      <dsp:spPr>
        <a:xfrm>
          <a:off x="1438109" y="50271"/>
          <a:ext cx="1904314" cy="18905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kern="1200" dirty="0">
              <a:effectLst/>
            </a:rPr>
            <a:t>Purpose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b="0" kern="1200" dirty="0">
              <a:effectLst/>
            </a:rPr>
            <a:t>(what?)</a:t>
          </a:r>
        </a:p>
      </dsp:txBody>
      <dsp:txXfrm>
        <a:off x="1692017" y="381123"/>
        <a:ext cx="1396497" cy="850760"/>
      </dsp:txXfrm>
    </dsp:sp>
    <dsp:sp modelId="{7FB12BB6-E96B-4906-B91E-6A9680A5AA0A}">
      <dsp:nvSpPr>
        <dsp:cNvPr id="0" name=""/>
        <dsp:cNvSpPr/>
      </dsp:nvSpPr>
      <dsp:spPr>
        <a:xfrm>
          <a:off x="2012198" y="1086120"/>
          <a:ext cx="2373768" cy="234218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Practise (how?)</a:t>
          </a:r>
        </a:p>
      </dsp:txBody>
      <dsp:txXfrm>
        <a:off x="2738176" y="1691186"/>
        <a:ext cx="1424261" cy="1288203"/>
      </dsp:txXfrm>
    </dsp:sp>
    <dsp:sp modelId="{299D36F2-6E77-4271-A5BF-9230ED06E85D}">
      <dsp:nvSpPr>
        <dsp:cNvPr id="0" name=""/>
        <dsp:cNvSpPr/>
      </dsp:nvSpPr>
      <dsp:spPr>
        <a:xfrm>
          <a:off x="661490" y="1335664"/>
          <a:ext cx="1813350" cy="188430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kern="1200" dirty="0">
              <a:effectLst/>
            </a:rPr>
            <a:t>People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50" b="0" kern="1200" dirty="0">
              <a:effectLst/>
            </a:rPr>
            <a:t>(who?)</a:t>
          </a:r>
        </a:p>
      </dsp:txBody>
      <dsp:txXfrm>
        <a:off x="832248" y="1822443"/>
        <a:ext cx="1088010" cy="103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8F44-3CED-4A63-8CB0-6BD74F1AE22B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3433D-E9AA-4D7B-A09C-4EAF2242FD4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1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E4E7-4195-4407-91B9-DB0791023E62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430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German ( ca. 145 M €), USAID (ca. 72 M US$), EU (9 M €))</a:t>
            </a:r>
            <a:endParaRPr lang="en-GB" dirty="0"/>
          </a:p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433D-E9AA-4D7B-A09C-4EAF2242FD4B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42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German ( ca. 145 M €), USAID (ca. 72 M US$), EU (9 M €))</a:t>
            </a:r>
            <a:endParaRPr lang="en-GB" dirty="0"/>
          </a:p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433D-E9AA-4D7B-A09C-4EAF2242FD4B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016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4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78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1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47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432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75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61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266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80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706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7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79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7951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8369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2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04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42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2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1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5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0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793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8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973E-3E40-47A8-A6B1-FCC66E8FCC3F}" type="datetimeFigureOut">
              <a:rPr lang="en-ZA" smtClean="0"/>
              <a:t>2019/06/12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833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440" y="1603186"/>
            <a:ext cx="7234775" cy="2263641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/>
              <a:t>SADC TFCA Network – an overview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2500" b="1" dirty="0"/>
              <a:t>Tawanda Gotosa – TFCA Technical Adviser</a:t>
            </a:r>
            <a:br>
              <a:rPr lang="en-US" sz="2500" b="1" dirty="0"/>
            </a:br>
            <a:r>
              <a:rPr lang="en-US" sz="2500" dirty="0"/>
              <a:t>SADC Secretariat </a:t>
            </a:r>
            <a:br>
              <a:rPr lang="en-US" sz="3600" b="1" dirty="0"/>
            </a:b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6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13" y="363584"/>
            <a:ext cx="7406987" cy="1325563"/>
          </a:xfrm>
        </p:spPr>
        <p:txBody>
          <a:bodyPr>
            <a:normAutofit/>
          </a:bodyPr>
          <a:lstStyle/>
          <a:p>
            <a:r>
              <a:rPr lang="en-ZW" sz="4400" dirty="0"/>
              <a:t>Tangible results 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232" y="1702795"/>
            <a:ext cx="7010401" cy="4351338"/>
          </a:xfrm>
        </p:spPr>
        <p:txBody>
          <a:bodyPr>
            <a:normAutofit/>
          </a:bodyPr>
          <a:lstStyle/>
          <a:p>
            <a:r>
              <a:rPr lang="en-ZW" b="1" dirty="0"/>
              <a:t>Participation to leading global events </a:t>
            </a:r>
            <a:r>
              <a:rPr lang="en-ZW" dirty="0"/>
              <a:t>for conservation: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2014 IUCN World Parks Congress in Sydney (Australia)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2016 CITES COP 17 in Johannesburg (RSA)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2018 CBD COP 14 in Sharm el Shaik (Egypt)</a:t>
            </a:r>
          </a:p>
          <a:p>
            <a:r>
              <a:rPr lang="en-ZW" dirty="0"/>
              <a:t>Contribution to </a:t>
            </a:r>
            <a:r>
              <a:rPr lang="en-ZW" b="1" dirty="0"/>
              <a:t>guideline &amp; frameworks development</a:t>
            </a:r>
            <a:r>
              <a:rPr lang="en-ZW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Establishment &amp; Development of TFCAs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Tourism Concession Guidelines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Community Engagement Guidelines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Monitoring and Evaluation Framework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Cross-border tourism products Guidelines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W" dirty="0"/>
              <a:t>Realization that political commitment for TFCAs needs to be reaffirmed: Organizing a regional </a:t>
            </a:r>
            <a:r>
              <a:rPr lang="en-ZW" b="1" dirty="0"/>
              <a:t>SADC </a:t>
            </a:r>
            <a:r>
              <a:rPr lang="en-ZW" b="1" dirty="0" err="1"/>
              <a:t>Transfrontier</a:t>
            </a:r>
            <a:r>
              <a:rPr lang="en-ZW" b="1" dirty="0"/>
              <a:t> Conservation Summit </a:t>
            </a:r>
            <a:r>
              <a:rPr lang="en-ZW" dirty="0"/>
              <a:t>in 2020 (proposed host Zimbabwe)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2557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F7FBE1-F696-429A-88B8-BDDCB2E8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1" t="4008" r="18955" b="8653"/>
          <a:stretch/>
        </p:blipFill>
        <p:spPr>
          <a:xfrm>
            <a:off x="0" y="0"/>
            <a:ext cx="9144000" cy="68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2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922A08F-7FF2-44A5-BA25-BEC1E279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507"/>
            <a:ext cx="9144000" cy="4329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4B411-48F8-4CA4-A74E-4F9B3ADA8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/>
        </p:blipFill>
        <p:spPr>
          <a:xfrm>
            <a:off x="3030988" y="-46112"/>
            <a:ext cx="4176464" cy="2568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BE10A-CFB8-4670-94C2-0E074B859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10" y="-46112"/>
            <a:ext cx="3861928" cy="25746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DB87DA9-D8C3-4420-BA7B-0DEBFEA4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26" y="-51923"/>
            <a:ext cx="3440574" cy="2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1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558D-B267-44E0-B9DC-D17F93A8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52" y="365128"/>
            <a:ext cx="6700197" cy="1325563"/>
          </a:xfrm>
        </p:spPr>
        <p:txBody>
          <a:bodyPr>
            <a:normAutofit/>
          </a:bodyPr>
          <a:lstStyle/>
          <a:p>
            <a:r>
              <a:rPr lang="en-GB" sz="4400" dirty="0"/>
              <a:t>Challenges</a:t>
            </a:r>
            <a:endParaRPr lang="en-BW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734A-899F-4077-BD85-C8222654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152" y="1690691"/>
            <a:ext cx="7041392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High dependency on few donors (e.g. GIZ)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Slow uptake of SADC TFCA Portal and management of social media communication 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Weak administration and technical capacities within SADC TFCAs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Slow domestication of Protocols, Policies and Guidelines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High dependency on Network coordination and facilitation to follow-through with decisions </a:t>
            </a: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94884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585" y="365126"/>
            <a:ext cx="7886700" cy="1325563"/>
          </a:xfrm>
        </p:spPr>
        <p:txBody>
          <a:bodyPr/>
          <a:lstStyle/>
          <a:p>
            <a:r>
              <a:rPr lang="en-ZW" dirty="0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585" y="1690689"/>
            <a:ext cx="7205164" cy="4351338"/>
          </a:xfrm>
        </p:spPr>
        <p:txBody>
          <a:bodyPr>
            <a:normAutofit/>
          </a:bodyPr>
          <a:lstStyle/>
          <a:p>
            <a:r>
              <a:rPr lang="en-ZW" sz="2500" dirty="0"/>
              <a:t>Continue to work on a strong regional and international Network of practitioners &amp; experts</a:t>
            </a:r>
          </a:p>
          <a:p>
            <a:r>
              <a:rPr lang="en-ZW" sz="2500" dirty="0"/>
              <a:t> Work towards medium to long-term sustainability of the TFCA Network</a:t>
            </a:r>
          </a:p>
          <a:p>
            <a:r>
              <a:rPr lang="en-ZW" sz="2500" dirty="0"/>
              <a:t>Capacity development and institutional </a:t>
            </a:r>
            <a:r>
              <a:rPr lang="en-ZW" sz="2500" dirty="0" err="1"/>
              <a:t>strenthening</a:t>
            </a:r>
            <a:endParaRPr lang="en-ZW" sz="2500" dirty="0"/>
          </a:p>
          <a:p>
            <a:r>
              <a:rPr lang="en-ZW" sz="2500" dirty="0"/>
              <a:t>Resource mobilisation (partnerships) and investment promotion (private sector) </a:t>
            </a:r>
          </a:p>
          <a:p>
            <a:r>
              <a:rPr lang="en-ZW" sz="2500" dirty="0"/>
              <a:t>Revisit purpose and functioning of the Network beyond its inception face with key strategic partners  and the SADC TFCA Unit</a:t>
            </a:r>
          </a:p>
        </p:txBody>
      </p:sp>
    </p:spTree>
    <p:extLst>
      <p:ext uri="{BB962C8B-B14F-4D97-AF65-F5344CB8AC3E}">
        <p14:creationId xmlns:p14="http://schemas.microsoft.com/office/powerpoint/2010/main" val="214985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7F1-FFB5-4C37-8418-CDE6E907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14" y="447013"/>
            <a:ext cx="5963219" cy="1325563"/>
          </a:xfrm>
        </p:spPr>
        <p:txBody>
          <a:bodyPr/>
          <a:lstStyle/>
          <a:p>
            <a:r>
              <a:rPr lang="en-GB" dirty="0"/>
              <a:t>Thank you</a:t>
            </a:r>
            <a:endParaRPr lang="en-B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0663-806B-4B70-B528-801474D74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00" y="1483592"/>
            <a:ext cx="2538911" cy="98576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www.sadc.int</a:t>
            </a:r>
          </a:p>
          <a:p>
            <a:pPr marL="0" indent="0">
              <a:buNone/>
            </a:pPr>
            <a:r>
              <a:rPr lang="en-GB" sz="2000" dirty="0"/>
              <a:t>www.tfcaportal.org</a:t>
            </a:r>
          </a:p>
          <a:p>
            <a:pPr marL="0" indent="0">
              <a:buNone/>
            </a:pPr>
            <a:endParaRPr lang="en-BW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4420BF-DCCD-4852-9450-24EBD1F51526}"/>
              </a:ext>
            </a:extLst>
          </p:cNvPr>
          <p:cNvCxnSpPr/>
          <p:nvPr/>
        </p:nvCxnSpPr>
        <p:spPr>
          <a:xfrm>
            <a:off x="1978925" y="1364776"/>
            <a:ext cx="6810233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0AC1B3-65DD-4875-9207-3B4E5525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97" y="1390003"/>
            <a:ext cx="3903261" cy="26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9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13152-096F-437C-9B77-4F1E6181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03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84713"/>
            <a:ext cx="5997352" cy="836712"/>
          </a:xfrm>
        </p:spPr>
        <p:txBody>
          <a:bodyPr>
            <a:normAutofit fontScale="90000"/>
          </a:bodyPr>
          <a:lstStyle/>
          <a:p>
            <a:pPr algn="r"/>
            <a:r>
              <a:rPr lang="en-ZA" sz="3400" b="1" dirty="0">
                <a:solidFill>
                  <a:schemeClr val="tx2">
                    <a:lumMod val="50000"/>
                  </a:schemeClr>
                </a:solidFill>
              </a:rPr>
              <a:t>The SADC TFCA Programme (2013)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9040" y="921425"/>
            <a:ext cx="7934960" cy="4536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Vision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SADC, a model of community centred, regionally integrated and sustainably managed network of world class transfrontier conservation areas. </a:t>
            </a:r>
            <a:endParaRPr lang="en-Z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Z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Mission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To develop SADC into a functional and integrated network of transfrontier conservation areas where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shared natural resources are sustainably co-managed and conserved to foster socioeconomic development, and regional integration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for the benefit of those living within and around TFCAs and mankind at large.</a:t>
            </a: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9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029" y="353096"/>
            <a:ext cx="7886700" cy="1325563"/>
          </a:xfrm>
        </p:spPr>
        <p:txBody>
          <a:bodyPr/>
          <a:lstStyle/>
          <a:p>
            <a:r>
              <a:rPr lang="en-ZW" dirty="0"/>
              <a:t>Key components of the</a:t>
            </a:r>
            <a:br>
              <a:rPr lang="en-ZW" dirty="0"/>
            </a:br>
            <a:r>
              <a:rPr lang="en-ZW" dirty="0"/>
              <a:t> SADC TFCA Programme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DEB9F9-570A-4A04-AEC4-AE8AC888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97565"/>
              </p:ext>
            </p:extLst>
          </p:nvPr>
        </p:nvGraphicFramePr>
        <p:xfrm>
          <a:off x="1764631" y="1871164"/>
          <a:ext cx="70785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FB69D5-10C8-469F-B7DA-7A0E14318E6E}"/>
              </a:ext>
            </a:extLst>
          </p:cNvPr>
          <p:cNvSpPr/>
          <p:nvPr/>
        </p:nvSpPr>
        <p:spPr>
          <a:xfrm>
            <a:off x="2377440" y="3659324"/>
            <a:ext cx="467360" cy="48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0546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7864" y="84713"/>
            <a:ext cx="5400600" cy="836712"/>
          </a:xfrm>
        </p:spPr>
        <p:txBody>
          <a:bodyPr>
            <a:normAutofit/>
          </a:bodyPr>
          <a:lstStyle/>
          <a:p>
            <a:r>
              <a:rPr lang="en-ZA" sz="3400" b="1" dirty="0">
                <a:solidFill>
                  <a:schemeClr val="tx2">
                    <a:lumMod val="50000"/>
                  </a:schemeClr>
                </a:solidFill>
              </a:rPr>
              <a:t>The history of the Network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5440" y="921425"/>
            <a:ext cx="75285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500" dirty="0">
                <a:solidFill>
                  <a:schemeClr val="tx2">
                    <a:lumMod val="50000"/>
                  </a:schemeClr>
                </a:solidFill>
              </a:rPr>
              <a:t>Established at Inception workshop in September 2013 (Johannesburg, RSA), attended by 9 SADC MS</a:t>
            </a:r>
          </a:p>
          <a:p>
            <a:pPr>
              <a:buFont typeface="Wingdings" charset="2"/>
              <a:buChar char="Ø"/>
            </a:pPr>
            <a:r>
              <a:rPr lang="en-ZA" sz="2500" dirty="0">
                <a:solidFill>
                  <a:schemeClr val="tx2">
                    <a:lumMod val="50000"/>
                  </a:schemeClr>
                </a:solidFill>
              </a:rPr>
              <a:t>In response to SADC TFCA Programme </a:t>
            </a:r>
            <a:r>
              <a:rPr lang="en-ZA" sz="2500" b="1" dirty="0">
                <a:solidFill>
                  <a:schemeClr val="tx2">
                    <a:lumMod val="50000"/>
                  </a:schemeClr>
                </a:solidFill>
              </a:rPr>
              <a:t>Component 4 </a:t>
            </a:r>
            <a:r>
              <a:rPr lang="en-ZA" sz="2500" dirty="0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en-ZA" sz="2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2">
                    <a:lumMod val="50000"/>
                  </a:schemeClr>
                </a:solidFill>
              </a:rPr>
              <a:t>establishment of </a:t>
            </a:r>
            <a:r>
              <a:rPr lang="en-GB" sz="2500" b="1" dirty="0">
                <a:solidFill>
                  <a:schemeClr val="tx2">
                    <a:lumMod val="50000"/>
                  </a:schemeClr>
                </a:solidFill>
              </a:rPr>
              <a:t>Data and Knowledge Management Systems</a:t>
            </a:r>
          </a:p>
          <a:p>
            <a:pPr lvl="1">
              <a:buFont typeface=".AppleSystemUIFont" charset="0"/>
              <a:buChar char="-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Establishment of platforms for knowledge management and information exchange</a:t>
            </a:r>
          </a:p>
          <a:p>
            <a:pPr lvl="1">
              <a:buFont typeface=".AppleSystemUIFont" charset="0"/>
              <a:buChar char="-"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Establishment of a Monitoring and Evaluation Framework </a:t>
            </a:r>
          </a:p>
          <a:p>
            <a:pPr lvl="1"/>
            <a:endParaRPr lang="en-ZA" sz="2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170168"/>
            <a:ext cx="9144001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-529231" y="2204864"/>
          <a:ext cx="4944861" cy="381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1943200" y="1412776"/>
            <a:ext cx="7200800" cy="21665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ZA" i="1" dirty="0">
                <a:solidFill>
                  <a:schemeClr val="tx2">
                    <a:lumMod val="50000"/>
                  </a:schemeClr>
                </a:solidFill>
              </a:rPr>
              <a:t>To overcome TFCA challenges through shared learning, knowledge management and collaboration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CBA937-D5B3-C848-B558-F8D06CAF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3299538"/>
            <a:ext cx="4858648" cy="3244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6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-612576" y="980728"/>
          <a:ext cx="49685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4D5068-1756-4788-A6CF-24CC840B4C4C}"/>
              </a:ext>
            </a:extLst>
          </p:cNvPr>
          <p:cNvSpPr txBox="1">
            <a:spLocks/>
          </p:cNvSpPr>
          <p:nvPr/>
        </p:nvSpPr>
        <p:spPr>
          <a:xfrm>
            <a:off x="4319464" y="598591"/>
            <a:ext cx="4824536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500" dirty="0"/>
              <a:t>Currently more than </a:t>
            </a:r>
            <a:r>
              <a:rPr lang="en-ZA" sz="2500" b="1" dirty="0"/>
              <a:t>300  members</a:t>
            </a:r>
            <a:r>
              <a:rPr lang="en-ZA" sz="2500" dirty="0"/>
              <a:t> subscribed to the Network portal</a:t>
            </a:r>
          </a:p>
          <a:p>
            <a:r>
              <a:rPr lang="en-ZA" sz="2500" dirty="0"/>
              <a:t>Open to </a:t>
            </a:r>
            <a:r>
              <a:rPr lang="en-ZA" sz="2500" b="1" dirty="0"/>
              <a:t>all stakeholder groups/individuals</a:t>
            </a:r>
          </a:p>
          <a:p>
            <a:r>
              <a:rPr lang="en-ZA" sz="2500" dirty="0"/>
              <a:t>Guided &amp; led by a </a:t>
            </a:r>
            <a:r>
              <a:rPr lang="en-ZA" sz="2500" b="1" dirty="0"/>
              <a:t>Steering Committee (SC) </a:t>
            </a:r>
            <a:r>
              <a:rPr lang="en-ZA" sz="2500" dirty="0"/>
              <a:t>comprising TFCA Focal Points from all SADC MS + SADC Secretariat</a:t>
            </a:r>
          </a:p>
          <a:p>
            <a:r>
              <a:rPr lang="en-ZA" sz="2500" dirty="0"/>
              <a:t>Around 50% government and 50% </a:t>
            </a:r>
            <a:r>
              <a:rPr lang="en-US" sz="2500" dirty="0"/>
              <a:t>NGOs, donors, academia, private sector, community representatives</a:t>
            </a:r>
            <a:endParaRPr lang="en-ZA" sz="2500" dirty="0"/>
          </a:p>
        </p:txBody>
      </p:sp>
    </p:spTree>
    <p:extLst>
      <p:ext uri="{BB962C8B-B14F-4D97-AF65-F5344CB8AC3E}">
        <p14:creationId xmlns:p14="http://schemas.microsoft.com/office/powerpoint/2010/main" val="18734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3928" y="908720"/>
            <a:ext cx="4896544" cy="5829262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1. Information exchange:</a:t>
            </a:r>
            <a:endParaRPr lang="en-ZA" sz="12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Sharing experiences within and across TFCAs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Conducting field visits to enhance understanding of local contexts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ZA" sz="1100" dirty="0">
              <a:solidFill>
                <a:schemeClr val="tx2">
                  <a:lumMod val="50000"/>
                </a:schemeClr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2. Joint learning and knowledge management: </a:t>
            </a:r>
            <a:endParaRPr lang="en-ZA" sz="12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Developing a portal as a platform for joint learning, information exchange and knowledge management </a:t>
            </a: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Developing a </a:t>
            </a:r>
            <a:r>
              <a:rPr lang="en-GB" sz="1600" u="sng" dirty="0">
                <a:solidFill>
                  <a:schemeClr val="tx2">
                    <a:lumMod val="50000"/>
                  </a:schemeClr>
                </a:solidFill>
              </a:rPr>
              <a:t>regional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 repository of TFCA related information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Innovation and idea testing through joint experimentation and documentation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Knowledge product development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08000" indent="-190500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Enabling peer review and feedback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ZA" sz="1100" dirty="0">
              <a:solidFill>
                <a:schemeClr val="tx2">
                  <a:lumMod val="50000"/>
                </a:schemeClr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3. Resource mobilisation  </a:t>
            </a:r>
          </a:p>
          <a:p>
            <a:pPr marL="109728" indent="0">
              <a:spcBef>
                <a:spcPts val="0"/>
              </a:spcBef>
              <a:buNone/>
            </a:pPr>
            <a:endParaRPr lang="en-ZA" sz="1200" dirty="0">
              <a:solidFill>
                <a:schemeClr val="tx2">
                  <a:lumMod val="50000"/>
                </a:schemeClr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4. Strengthening collaboration and relationships: </a:t>
            </a:r>
            <a:endParaRPr lang="en-ZA" sz="1200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31775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Conducting face to face meetings 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31775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Developing linkages with TFCA stakeholder groups 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31775">
              <a:spcBef>
                <a:spcPts val="0"/>
              </a:spcBef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Facilitating empowerment at the level of the TFCA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6481956"/>
              </p:ext>
            </p:extLst>
          </p:nvPr>
        </p:nvGraphicFramePr>
        <p:xfrm>
          <a:off x="-612577" y="836712"/>
          <a:ext cx="439248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E13ED559-B183-4441-843A-E951B9D9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7" y="4365104"/>
            <a:ext cx="3554015" cy="237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1F32D93-DF04-4014-AA52-B7511C73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84713"/>
            <a:ext cx="5400600" cy="836712"/>
          </a:xfrm>
        </p:spPr>
        <p:txBody>
          <a:bodyPr>
            <a:normAutofit/>
          </a:bodyPr>
          <a:lstStyle/>
          <a:p>
            <a:r>
              <a:rPr lang="en-ZA" sz="3400" b="1" dirty="0">
                <a:solidFill>
                  <a:schemeClr val="tx2">
                    <a:lumMod val="50000"/>
                  </a:schemeClr>
                </a:solidFill>
              </a:rPr>
              <a:t>Objectives of the Network </a:t>
            </a:r>
          </a:p>
        </p:txBody>
      </p:sp>
    </p:spTree>
    <p:extLst>
      <p:ext uri="{BB962C8B-B14F-4D97-AF65-F5344CB8AC3E}">
        <p14:creationId xmlns:p14="http://schemas.microsoft.com/office/powerpoint/2010/main" val="300387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13" y="363584"/>
            <a:ext cx="7406987" cy="1325563"/>
          </a:xfrm>
        </p:spPr>
        <p:txBody>
          <a:bodyPr>
            <a:normAutofit/>
          </a:bodyPr>
          <a:lstStyle/>
          <a:p>
            <a:r>
              <a:rPr lang="en-ZW" sz="4400" dirty="0"/>
              <a:t>Tangible results 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232" y="1702795"/>
            <a:ext cx="7010401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Annual </a:t>
            </a:r>
            <a:r>
              <a:rPr lang="en-GB" b="1" dirty="0"/>
              <a:t>face-to face meetings </a:t>
            </a:r>
          </a:p>
          <a:p>
            <a:r>
              <a:rPr lang="en-US" dirty="0"/>
              <a:t>Information exchange: development of </a:t>
            </a:r>
            <a:r>
              <a:rPr lang="en-US" b="1" dirty="0"/>
              <a:t>online communication platform </a:t>
            </a:r>
            <a:r>
              <a:rPr lang="en-US" dirty="0"/>
              <a:t>for network members and a public website in 2014– www.tfcaportal.org</a:t>
            </a:r>
          </a:p>
          <a:p>
            <a:r>
              <a:rPr lang="en-US" b="1" dirty="0"/>
              <a:t>Strong relationships </a:t>
            </a:r>
            <a:r>
              <a:rPr lang="en-US" dirty="0"/>
              <a:t>between TFCA Focal Points and other practitioners and stakeholders to bring the TFCA agenda forward</a:t>
            </a:r>
          </a:p>
          <a:p>
            <a:r>
              <a:rPr lang="en-US" dirty="0"/>
              <a:t>Preparation of </a:t>
            </a:r>
            <a:r>
              <a:rPr lang="en-US" b="1" dirty="0"/>
              <a:t>recommendations to SADC decision-making bodies </a:t>
            </a:r>
          </a:p>
          <a:p>
            <a:r>
              <a:rPr lang="en-US" b="1" dirty="0"/>
              <a:t>Resource Mobilization </a:t>
            </a:r>
            <a:r>
              <a:rPr lang="en-US" dirty="0"/>
              <a:t>(e.g. TFCA Financing Facility) </a:t>
            </a:r>
          </a:p>
          <a:p>
            <a:r>
              <a:rPr lang="en-US" dirty="0"/>
              <a:t>Establishment of regional </a:t>
            </a:r>
            <a:r>
              <a:rPr lang="en-US" b="1" dirty="0"/>
              <a:t>Communities of Practice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Knowledge Management and M&amp;E; Tourism; Training &amp; Capacity Building, Community Engagement and Law Enforcement &amp; Anti-Poaching </a:t>
            </a:r>
          </a:p>
          <a:p>
            <a:r>
              <a:rPr lang="en-ZW" b="1" dirty="0"/>
              <a:t>Improved marketing </a:t>
            </a:r>
            <a:r>
              <a:rPr lang="en-ZW" dirty="0"/>
              <a:t>for TFCA through improved regional coordination with </a:t>
            </a:r>
            <a:r>
              <a:rPr lang="en-GB" dirty="0"/>
              <a:t>Boundless Southern Africa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1991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724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.AppleSystemUIFont</vt:lpstr>
      <vt:lpstr>Arial</vt:lpstr>
      <vt:lpstr>Calibri</vt:lpstr>
      <vt:lpstr>Calibri Light</vt:lpstr>
      <vt:lpstr>Courier New</vt:lpstr>
      <vt:lpstr>Wingdings</vt:lpstr>
      <vt:lpstr>Wingdings 3</vt:lpstr>
      <vt:lpstr>Office Theme</vt:lpstr>
      <vt:lpstr>1_Office Theme</vt:lpstr>
      <vt:lpstr> SADC TFCA Network – an overview  Tawanda Gotosa – TFCA Technical Adviser SADC Secretariat  </vt:lpstr>
      <vt:lpstr>PowerPoint Presentation</vt:lpstr>
      <vt:lpstr>The SADC TFCA Programme (2013)</vt:lpstr>
      <vt:lpstr>Key components of the  SADC TFCA Programme</vt:lpstr>
      <vt:lpstr>The history of the Network </vt:lpstr>
      <vt:lpstr>PowerPoint Presentation</vt:lpstr>
      <vt:lpstr>PowerPoint Presentation</vt:lpstr>
      <vt:lpstr>Objectives of the Network </vt:lpstr>
      <vt:lpstr>Tangible results  (I)</vt:lpstr>
      <vt:lpstr>Tangible results  (II)</vt:lpstr>
      <vt:lpstr>PowerPoint Presentation</vt:lpstr>
      <vt:lpstr>PowerPoint Presentation</vt:lpstr>
      <vt:lpstr>Challenges</vt:lpstr>
      <vt:lpstr>Way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SADC Transfrontier Conservation Areas support to conservation and development  Tawanda Gotosa, TFCA Adviser, SADC Sec.</dc:title>
  <dc:creator>Lisa Blanken</dc:creator>
  <cp:lastModifiedBy>Lisa Blanken</cp:lastModifiedBy>
  <cp:revision>35</cp:revision>
  <cp:lastPrinted>2019-02-06T13:34:27Z</cp:lastPrinted>
  <dcterms:created xsi:type="dcterms:W3CDTF">2019-02-05T19:08:55Z</dcterms:created>
  <dcterms:modified xsi:type="dcterms:W3CDTF">2019-06-12T18:41:31Z</dcterms:modified>
</cp:coreProperties>
</file>