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59" r:id="rId4"/>
    <p:sldId id="277" r:id="rId5"/>
    <p:sldId id="261" r:id="rId6"/>
    <p:sldId id="278" r:id="rId7"/>
    <p:sldId id="257" r:id="rId8"/>
    <p:sldId id="283" r:id="rId9"/>
    <p:sldId id="281" r:id="rId10"/>
    <p:sldId id="300" r:id="rId11"/>
    <p:sldId id="297" r:id="rId12"/>
    <p:sldId id="298" r:id="rId13"/>
    <p:sldId id="299" r:id="rId14"/>
    <p:sldId id="293" r:id="rId15"/>
    <p:sldId id="301" r:id="rId16"/>
    <p:sldId id="302" r:id="rId17"/>
    <p:sldId id="290" r:id="rId18"/>
    <p:sldId id="291" r:id="rId19"/>
    <p:sldId id="292" r:id="rId20"/>
    <p:sldId id="287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A427-3735-CD47-96D0-1945A9F31E4A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B911-8964-B647-A3E4-FC5BE1BF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Sets the global agenda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Every 10 years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Since its first staging in 1962 in Seattle, USA, the World Parks Congress has substantially </a:t>
            </a:r>
            <a:r>
              <a:rPr lang="en-US" b="1" dirty="0" smtClean="0"/>
              <a:t>influenced the way in which the world has viewed systems of </a:t>
            </a:r>
            <a:r>
              <a:rPr lang="en-US" dirty="0" smtClean="0"/>
              <a:t>protected areas.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series of Congresses has </a:t>
            </a:r>
            <a:r>
              <a:rPr lang="en-US" b="1" dirty="0" smtClean="0"/>
              <a:t>influenced and tracked perspectives </a:t>
            </a:r>
            <a:r>
              <a:rPr lang="en-US" dirty="0" smtClean="0"/>
              <a:t>on the role of </a:t>
            </a:r>
            <a:r>
              <a:rPr lang="en-US" b="1" dirty="0" smtClean="0"/>
              <a:t>PAs in biodiversity conservation and sustainable development</a:t>
            </a:r>
            <a:r>
              <a:rPr lang="en-US" dirty="0" smtClean="0"/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Each Congress has been vital to conservation </a:t>
            </a:r>
            <a:r>
              <a:rPr lang="en-US" b="1" dirty="0" smtClean="0"/>
              <a:t>policy worldwide</a:t>
            </a:r>
            <a:r>
              <a:rPr lang="en-US" dirty="0" smtClean="0"/>
              <a:t>, addressing </a:t>
            </a:r>
            <a:r>
              <a:rPr lang="en-US" b="1" dirty="0" smtClean="0"/>
              <a:t>global challenges and opportunities</a:t>
            </a:r>
            <a:r>
              <a:rPr lang="en-US" dirty="0" smtClean="0"/>
              <a:t>, </a:t>
            </a:r>
            <a:r>
              <a:rPr lang="en-US" b="1" dirty="0" smtClean="0"/>
              <a:t>establishing standards </a:t>
            </a:r>
            <a:r>
              <a:rPr lang="en-US" dirty="0" smtClean="0"/>
              <a:t>to ensure that protected areas are </a:t>
            </a:r>
            <a:r>
              <a:rPr lang="en-US" b="1" dirty="0" smtClean="0"/>
              <a:t>effective</a:t>
            </a:r>
            <a:r>
              <a:rPr lang="en-US" dirty="0" smtClean="0"/>
              <a:t>, and being a source of </a:t>
            </a:r>
            <a:r>
              <a:rPr lang="en-US" b="1" dirty="0" smtClean="0"/>
              <a:t>inspiration and innovation for the decade that follows.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8A59-A2B2-4205-8271-7B181C717E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7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8A59-A2B2-4205-8271-7B181C717E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6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Three priority objectives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ultimate aim of the Congress is to position </a:t>
            </a:r>
            <a:r>
              <a:rPr lang="en-US" b="1" dirty="0" smtClean="0"/>
              <a:t>parks and protected areas firmly within broader goals of economic and community wellbeing</a:t>
            </a:r>
            <a:r>
              <a:rPr lang="en-US" baseline="0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PARKS – Valuing and conserving nature.</a:t>
            </a:r>
            <a:r>
              <a:rPr lang="en-US" baseline="0" dirty="0" smtClean="0"/>
              <a:t> </a:t>
            </a:r>
            <a:r>
              <a:rPr lang="en-US" dirty="0" smtClean="0"/>
              <a:t>The WPC 2014 will </a:t>
            </a:r>
            <a:r>
              <a:rPr lang="en-US" b="1" dirty="0" smtClean="0"/>
              <a:t>strengthen policy and action commitments </a:t>
            </a:r>
            <a:r>
              <a:rPr lang="en-US" dirty="0" smtClean="0"/>
              <a:t>for </a:t>
            </a:r>
            <a:r>
              <a:rPr lang="en-US" b="1" dirty="0" smtClean="0"/>
              <a:t>the expansion, connectivity and better managemen</a:t>
            </a:r>
            <a:r>
              <a:rPr lang="en-US" dirty="0" smtClean="0"/>
              <a:t>t of parks and protected areas to </a:t>
            </a:r>
            <a:r>
              <a:rPr lang="en-US" b="1" dirty="0" smtClean="0"/>
              <a:t>cover all areas important for biodiversity and ecosystem services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r>
              <a:rPr lang="en-US" dirty="0" smtClean="0"/>
              <a:t>PEOPLE – Effective and equitable governance of nature’s use.</a:t>
            </a:r>
            <a:r>
              <a:rPr lang="en-US" baseline="0" dirty="0" smtClean="0"/>
              <a:t> </a:t>
            </a:r>
            <a:r>
              <a:rPr lang="en-US" dirty="0" smtClean="0"/>
              <a:t>The WPC 2014 will </a:t>
            </a:r>
            <a:r>
              <a:rPr lang="en-US" b="1" dirty="0" smtClean="0"/>
              <a:t>foster the equitable governance </a:t>
            </a:r>
            <a:r>
              <a:rPr lang="en-US" dirty="0" smtClean="0"/>
              <a:t>of parks and protected areas to </a:t>
            </a:r>
            <a:r>
              <a:rPr lang="en-US" b="1" dirty="0" smtClean="0"/>
              <a:t>empower communities (including indigenous peoples) to become involved and to benefit.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r>
              <a:rPr lang="en-US" dirty="0" smtClean="0"/>
              <a:t>PLANET – Deploying nature-based solutions to global challenges.</a:t>
            </a:r>
            <a:r>
              <a:rPr lang="en-US" baseline="0" dirty="0" smtClean="0"/>
              <a:t> </a:t>
            </a:r>
            <a:r>
              <a:rPr lang="en-US" dirty="0" smtClean="0"/>
              <a:t>The WPC 2014 will explore and promote parks and protected areas as </a:t>
            </a:r>
            <a:r>
              <a:rPr lang="en-US" b="1" dirty="0" smtClean="0"/>
              <a:t>natural solutions to global challenges </a:t>
            </a:r>
            <a:r>
              <a:rPr lang="en-US" dirty="0" smtClean="0"/>
              <a:t>such </a:t>
            </a:r>
            <a:r>
              <a:rPr lang="en-US" b="1" dirty="0" smtClean="0"/>
              <a:t>as climate change, food and water security, health and a green economy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8A59-A2B2-4205-8271-7B181C717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3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E948-1B6C-3A4D-A1EF-97E13710EC76}" type="datetimeFigureOut">
              <a:rPr lang="en-US" smtClean="0"/>
              <a:t>2014/03/31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B0E2-16C0-F949-B56B-F5C2D68AD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9299"/>
            <a:ext cx="7772400" cy="154963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Participacao</a:t>
            </a:r>
            <a:r>
              <a:rPr lang="en-US" dirty="0" smtClean="0"/>
              <a:t> das ACTF’s da SADC no VI </a:t>
            </a:r>
            <a:r>
              <a:rPr lang="en-US" dirty="0" err="1" smtClean="0"/>
              <a:t>Congresso</a:t>
            </a:r>
            <a:r>
              <a:rPr lang="en-US" dirty="0" smtClean="0"/>
              <a:t> Mundial de </a:t>
            </a:r>
            <a:r>
              <a:rPr lang="en-US" dirty="0" err="1" smtClean="0"/>
              <a:t>Parques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889" y="4162962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 Bartolomeu Soto </a:t>
            </a:r>
          </a:p>
          <a:p>
            <a:r>
              <a:rPr lang="en-US" dirty="0" smtClean="0"/>
              <a:t>Assessor </a:t>
            </a:r>
            <a:r>
              <a:rPr lang="en-US" dirty="0" err="1" smtClean="0"/>
              <a:t>Tecnico</a:t>
            </a:r>
            <a:r>
              <a:rPr lang="en-US" dirty="0" smtClean="0"/>
              <a:t> da SADC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7" y="155496"/>
            <a:ext cx="2177064" cy="1974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8082"/>
            <a:ext cx="882341" cy="1489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9" y="5302555"/>
            <a:ext cx="1847091" cy="1555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980" y="5473700"/>
            <a:ext cx="2572779" cy="138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922" y="5678971"/>
            <a:ext cx="1325334" cy="1179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35899"/>
            <a:ext cx="28956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87" y="1336573"/>
            <a:ext cx="2721332" cy="975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803" y="5694955"/>
            <a:ext cx="1861197" cy="11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Correntes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Alcancado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objectivos</a:t>
            </a:r>
            <a:r>
              <a:rPr lang="en-US" dirty="0" smtClean="0"/>
              <a:t> da </a:t>
            </a:r>
            <a:r>
              <a:rPr lang="en-US" dirty="0" err="1" smtClean="0"/>
              <a:t>Conservacao</a:t>
            </a:r>
            <a:r>
              <a:rPr lang="en-US" dirty="0" smtClean="0"/>
              <a:t> - </a:t>
            </a:r>
            <a:r>
              <a:rPr lang="en-US" dirty="0"/>
              <a:t>a </a:t>
            </a:r>
            <a:r>
              <a:rPr lang="en-US" dirty="0" err="1" smtClean="0"/>
              <a:t>Visao</a:t>
            </a:r>
            <a:r>
              <a:rPr lang="en-US" dirty="0" smtClean="0"/>
              <a:t> de </a:t>
            </a:r>
            <a:r>
              <a:rPr lang="en-US" dirty="0" err="1" smtClean="0"/>
              <a:t>esperanca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Respondendo</a:t>
            </a:r>
            <a:r>
              <a:rPr lang="en-US" dirty="0" smtClean="0"/>
              <a:t> as </a:t>
            </a:r>
            <a:r>
              <a:rPr lang="en-US" dirty="0" err="1" smtClean="0"/>
              <a:t>mudancas</a:t>
            </a:r>
            <a:r>
              <a:rPr lang="en-US" dirty="0" smtClean="0"/>
              <a:t> </a:t>
            </a:r>
            <a:r>
              <a:rPr lang="en-US" dirty="0" err="1" smtClean="0"/>
              <a:t>climaticas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Melhorando</a:t>
            </a:r>
            <a:r>
              <a:rPr lang="en-US" dirty="0" smtClean="0"/>
              <a:t> a </a:t>
            </a:r>
            <a:r>
              <a:rPr lang="en-US" dirty="0" err="1" smtClean="0"/>
              <a:t>saude</a:t>
            </a:r>
            <a:r>
              <a:rPr lang="en-US" dirty="0" smtClean="0"/>
              <a:t> e </a:t>
            </a:r>
            <a:r>
              <a:rPr lang="en-US" dirty="0" err="1" smtClean="0"/>
              <a:t>bem-estar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Fortalecendo</a:t>
            </a:r>
            <a:r>
              <a:rPr lang="en-US" dirty="0" smtClean="0"/>
              <a:t> a </a:t>
            </a:r>
            <a:r>
              <a:rPr lang="en-US" dirty="0" err="1" smtClean="0"/>
              <a:t>diversidade</a:t>
            </a:r>
            <a:r>
              <a:rPr lang="en-US" dirty="0" smtClean="0"/>
              <a:t> e </a:t>
            </a:r>
            <a:r>
              <a:rPr lang="en-US" dirty="0" err="1" smtClean="0"/>
              <a:t>qualidade</a:t>
            </a:r>
            <a:r>
              <a:rPr lang="en-US" dirty="0" smtClean="0"/>
              <a:t> da </a:t>
            </a:r>
            <a:r>
              <a:rPr lang="en-US" dirty="0" err="1" smtClean="0"/>
              <a:t>governacao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Submissoes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15 Marco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85071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Corrente</a:t>
            </a:r>
            <a:r>
              <a:rPr lang="en-US" sz="2800" dirty="0"/>
              <a:t> </a:t>
            </a:r>
            <a:r>
              <a:rPr lang="en-US" sz="2800" dirty="0" smtClean="0"/>
              <a:t>1</a:t>
            </a:r>
            <a:r>
              <a:rPr lang="en-US" sz="2800" dirty="0"/>
              <a:t>: </a:t>
            </a:r>
            <a:r>
              <a:rPr lang="en-US" sz="2800" dirty="0" err="1" smtClean="0"/>
              <a:t>Alcancando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objectivos</a:t>
            </a:r>
            <a:r>
              <a:rPr lang="en-US" sz="2800" dirty="0" smtClean="0"/>
              <a:t> da </a:t>
            </a:r>
            <a:r>
              <a:rPr lang="en-US" sz="2800" dirty="0" err="1" smtClean="0"/>
              <a:t>conservacao</a:t>
            </a:r>
            <a:r>
              <a:rPr lang="en-US" sz="2800" dirty="0" smtClean="0"/>
              <a:t> –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visao</a:t>
            </a:r>
            <a:r>
              <a:rPr lang="en-US" sz="2800" dirty="0" smtClean="0"/>
              <a:t> de </a:t>
            </a:r>
            <a:r>
              <a:rPr lang="en-US" sz="2800" dirty="0" err="1" smtClean="0"/>
              <a:t>esperanca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" y="1153258"/>
            <a:ext cx="8837850" cy="5494175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err="1" smtClean="0"/>
              <a:t>Tema</a:t>
            </a:r>
            <a:r>
              <a:rPr lang="en-US" i="1" dirty="0" smtClean="0"/>
              <a:t> transversal: </a:t>
            </a:r>
            <a:r>
              <a:rPr lang="en-US" i="1" dirty="0" err="1" smtClean="0"/>
              <a:t>Desenvolvimento</a:t>
            </a:r>
            <a:r>
              <a:rPr lang="en-US" i="1" dirty="0" smtClean="0"/>
              <a:t> das </a:t>
            </a:r>
            <a:r>
              <a:rPr lang="en-US" i="1" dirty="0" err="1" smtClean="0"/>
              <a:t>capacidades</a:t>
            </a:r>
            <a:r>
              <a:rPr lang="en-US" i="1" dirty="0" smtClean="0"/>
              <a:t> e </a:t>
            </a:r>
            <a:r>
              <a:rPr lang="en-US" i="1" dirty="0" err="1" smtClean="0"/>
              <a:t>gestao</a:t>
            </a:r>
            <a:r>
              <a:rPr lang="en-US" i="1" dirty="0" smtClean="0"/>
              <a:t> </a:t>
            </a:r>
            <a:r>
              <a:rPr lang="en-US" i="1" dirty="0" err="1" smtClean="0"/>
              <a:t>marinha</a:t>
            </a:r>
            <a:endParaRPr lang="en-US" i="1" dirty="0"/>
          </a:p>
          <a:p>
            <a:endParaRPr lang="en-US" b="1" dirty="0" smtClean="0"/>
          </a:p>
          <a:p>
            <a:r>
              <a:rPr lang="en-US" b="1" dirty="0" err="1" smtClean="0"/>
              <a:t>Proposta</a:t>
            </a:r>
            <a:r>
              <a:rPr lang="en-US" b="1" dirty="0" smtClean="0"/>
              <a:t> da </a:t>
            </a:r>
            <a:r>
              <a:rPr lang="en-US" b="1" dirty="0" err="1" smtClean="0"/>
              <a:t>Sessao</a:t>
            </a:r>
            <a:r>
              <a:rPr lang="en-US" b="1" dirty="0" smtClean="0"/>
              <a:t>: </a:t>
            </a:r>
            <a:r>
              <a:rPr lang="en-US" b="1" dirty="0" err="1" smtClean="0"/>
              <a:t>Mudando</a:t>
            </a:r>
            <a:r>
              <a:rPr lang="en-US" b="1" dirty="0" smtClean="0"/>
              <a:t> a </a:t>
            </a:r>
            <a:r>
              <a:rPr lang="en-US" b="1" dirty="0" err="1" smtClean="0"/>
              <a:t>escala</a:t>
            </a:r>
            <a:r>
              <a:rPr lang="en-US" b="1" dirty="0" smtClean="0"/>
              <a:t> da </a:t>
            </a:r>
            <a:r>
              <a:rPr lang="en-US" b="1" dirty="0" err="1" smtClean="0"/>
              <a:t>Consercao</a:t>
            </a:r>
            <a:r>
              <a:rPr lang="en-US" b="1" dirty="0" smtClean="0"/>
              <a:t> </a:t>
            </a:r>
            <a:r>
              <a:rPr lang="en-US" b="1" dirty="0" err="1" smtClean="0"/>
              <a:t>Transfronteirica</a:t>
            </a:r>
            <a:r>
              <a:rPr lang="en-US" b="1" dirty="0" smtClean="0"/>
              <a:t> </a:t>
            </a:r>
            <a:r>
              <a:rPr lang="en-US" b="1" dirty="0" err="1" smtClean="0"/>
              <a:t>atraves</a:t>
            </a:r>
            <a:r>
              <a:rPr lang="en-US" b="1" dirty="0" smtClean="0"/>
              <a:t> da </a:t>
            </a:r>
            <a:r>
              <a:rPr lang="en-US" b="1" dirty="0" err="1" smtClean="0"/>
              <a:t>gestao</a:t>
            </a:r>
            <a:r>
              <a:rPr lang="en-US" b="1" dirty="0" smtClean="0"/>
              <a:t> </a:t>
            </a:r>
            <a:r>
              <a:rPr lang="en-US" b="1" dirty="0" err="1" smtClean="0"/>
              <a:t>cooperativa</a:t>
            </a:r>
            <a:r>
              <a:rPr lang="en-US" b="1" dirty="0" smtClean="0"/>
              <a:t> dos </a:t>
            </a:r>
            <a:r>
              <a:rPr lang="en-US" b="1" dirty="0" err="1" smtClean="0"/>
              <a:t>Parques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i="1" u="sng" dirty="0" err="1" smtClean="0"/>
              <a:t>Oraganizador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Lider</a:t>
            </a:r>
            <a:r>
              <a:rPr lang="en-US" i="1" dirty="0" smtClean="0"/>
              <a:t>: </a:t>
            </a:r>
            <a:r>
              <a:rPr lang="en-US" i="1" dirty="0"/>
              <a:t>Bartolomeu Soto </a:t>
            </a:r>
            <a:r>
              <a:rPr lang="en-US" i="1" dirty="0" smtClean="0"/>
              <a:t>(Assessor </a:t>
            </a:r>
            <a:r>
              <a:rPr lang="en-US" i="1" dirty="0" err="1" smtClean="0"/>
              <a:t>tecnico</a:t>
            </a:r>
            <a:r>
              <a:rPr lang="en-US" i="1" dirty="0" smtClean="0"/>
              <a:t>)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 </a:t>
            </a:r>
          </a:p>
          <a:p>
            <a:r>
              <a:rPr lang="en-US" i="1" u="sng" dirty="0" err="1" smtClean="0"/>
              <a:t>Coordenador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Lider</a:t>
            </a:r>
            <a:r>
              <a:rPr lang="en-US" i="1" dirty="0" smtClean="0"/>
              <a:t>: </a:t>
            </a:r>
            <a:r>
              <a:rPr lang="en-US" i="1" dirty="0"/>
              <a:t>Paul </a:t>
            </a:r>
            <a:r>
              <a:rPr lang="en-US" i="1" dirty="0" err="1"/>
              <a:t>Bewsher</a:t>
            </a:r>
            <a:r>
              <a:rPr lang="en-US" i="1" dirty="0"/>
              <a:t> (</a:t>
            </a:r>
            <a:r>
              <a:rPr lang="en-US" i="1" dirty="0" smtClean="0"/>
              <a:t>PPF)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 </a:t>
            </a:r>
          </a:p>
          <a:p>
            <a:r>
              <a:rPr lang="en-US" i="1" u="sng" dirty="0" err="1" smtClean="0"/>
              <a:t>Parceiros</a:t>
            </a:r>
            <a:r>
              <a:rPr lang="en-US" i="1" u="sng" dirty="0" smtClean="0"/>
              <a:t> Chaves</a:t>
            </a:r>
            <a:r>
              <a:rPr lang="en-US" i="1" dirty="0" smtClean="0"/>
              <a:t>: </a:t>
            </a:r>
            <a:r>
              <a:rPr lang="en-US" i="1" dirty="0"/>
              <a:t>SADC, PPF, GIZ</a:t>
            </a:r>
          </a:p>
          <a:p>
            <a:pPr marL="0" indent="0">
              <a:buNone/>
            </a:pPr>
            <a:r>
              <a:rPr lang="en-US" i="1" dirty="0"/>
              <a:t> </a:t>
            </a:r>
          </a:p>
          <a:p>
            <a:r>
              <a:rPr lang="en-US" i="1" u="sng" dirty="0" err="1" smtClean="0"/>
              <a:t>Estudos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Caso</a:t>
            </a:r>
            <a:r>
              <a:rPr lang="en-US" i="1" dirty="0" smtClean="0"/>
              <a:t>: </a:t>
            </a:r>
            <a:r>
              <a:rPr lang="en-US" i="1" dirty="0"/>
              <a:t>Frederick </a:t>
            </a:r>
            <a:r>
              <a:rPr lang="en-US" i="1" dirty="0" err="1"/>
              <a:t>Dipotso</a:t>
            </a:r>
            <a:r>
              <a:rPr lang="en-US" i="1" dirty="0"/>
              <a:t> (</a:t>
            </a:r>
            <a:r>
              <a:rPr lang="en-US" i="1" dirty="0" err="1"/>
              <a:t>Kavango</a:t>
            </a:r>
            <a:r>
              <a:rPr lang="en-US" i="1" dirty="0"/>
              <a:t> Zambezi TFCA Acting Executive Director); Steven Smith (</a:t>
            </a:r>
            <a:r>
              <a:rPr lang="en-US" i="1" dirty="0" err="1"/>
              <a:t>Kgalagadi</a:t>
            </a:r>
            <a:r>
              <a:rPr lang="en-US" i="1" dirty="0"/>
              <a:t> </a:t>
            </a:r>
            <a:r>
              <a:rPr lang="en-US" i="1" dirty="0" err="1"/>
              <a:t>Transfrontier</a:t>
            </a:r>
            <a:r>
              <a:rPr lang="en-US" i="1" dirty="0"/>
              <a:t> Park Manager, </a:t>
            </a:r>
            <a:r>
              <a:rPr lang="en-US" i="1" dirty="0" err="1"/>
              <a:t>SANParks</a:t>
            </a:r>
            <a:r>
              <a:rPr lang="en-US" i="1" dirty="0"/>
              <a:t>); Bradley Poole (Rhino Rubicon Project </a:t>
            </a:r>
            <a:r>
              <a:rPr lang="en-US" i="1" dirty="0" err="1"/>
              <a:t>Programme</a:t>
            </a:r>
            <a:r>
              <a:rPr lang="en-US" i="1" dirty="0"/>
              <a:t> Manager); Andrew </a:t>
            </a:r>
            <a:r>
              <a:rPr lang="en-US" i="1" dirty="0" err="1"/>
              <a:t>Nambota</a:t>
            </a:r>
            <a:r>
              <a:rPr lang="en-US" i="1" dirty="0"/>
              <a:t> (Director of TFCA Unit, Government of Zambia); Miguel </a:t>
            </a:r>
            <a:r>
              <a:rPr lang="en-US" i="1" dirty="0" err="1"/>
              <a:t>Goncalves</a:t>
            </a:r>
            <a:r>
              <a:rPr lang="en-US" i="1" dirty="0"/>
              <a:t> (Elephant Reserve Manager); </a:t>
            </a:r>
            <a:r>
              <a:rPr lang="en-US" i="1" dirty="0" err="1"/>
              <a:t>Wibke</a:t>
            </a:r>
            <a:r>
              <a:rPr lang="en-US" i="1" dirty="0"/>
              <a:t> </a:t>
            </a:r>
            <a:r>
              <a:rPr lang="en-US" i="1" dirty="0" err="1"/>
              <a:t>Thies</a:t>
            </a:r>
            <a:r>
              <a:rPr lang="en-US" i="1" dirty="0"/>
              <a:t> (GIZ-SADC TFCA </a:t>
            </a:r>
            <a:r>
              <a:rPr lang="en-US" i="1" dirty="0" err="1"/>
              <a:t>Programme</a:t>
            </a:r>
            <a:r>
              <a:rPr lang="en-US" i="1" dirty="0"/>
              <a:t>).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8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Corrente</a:t>
            </a:r>
            <a:r>
              <a:rPr lang="en-US" sz="2800" dirty="0" smtClean="0"/>
              <a:t> 2</a:t>
            </a:r>
            <a:r>
              <a:rPr lang="en-US" sz="2800" dirty="0"/>
              <a:t>: </a:t>
            </a:r>
            <a:r>
              <a:rPr lang="en-US" sz="2800" dirty="0" err="1" smtClean="0"/>
              <a:t>Respondendo</a:t>
            </a:r>
            <a:r>
              <a:rPr lang="en-US" sz="2800" dirty="0" smtClean="0"/>
              <a:t> a </a:t>
            </a:r>
            <a:r>
              <a:rPr lang="en-US" sz="2800" dirty="0" err="1" smtClean="0"/>
              <a:t>mudancas</a:t>
            </a:r>
            <a:r>
              <a:rPr lang="en-US" sz="2800" dirty="0" smtClean="0"/>
              <a:t> </a:t>
            </a:r>
            <a:r>
              <a:rPr lang="en-US" sz="2800" dirty="0" err="1" smtClean="0"/>
              <a:t>climaticas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7" y="997763"/>
            <a:ext cx="8734181" cy="5675585"/>
          </a:xfrm>
        </p:spPr>
        <p:txBody>
          <a:bodyPr>
            <a:normAutofit fontScale="62500" lnSpcReduction="20000"/>
          </a:bodyPr>
          <a:lstStyle/>
          <a:p>
            <a:r>
              <a:rPr lang="en-US" sz="3800" i="1" dirty="0" err="1" smtClean="0"/>
              <a:t>Tema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transversais</a:t>
            </a:r>
            <a:r>
              <a:rPr lang="en-US" sz="3800" i="1" dirty="0" smtClean="0"/>
              <a:t>: </a:t>
            </a:r>
            <a:r>
              <a:rPr lang="en-US" sz="3800" i="1" dirty="0" err="1" smtClean="0"/>
              <a:t>Desenvolvimento</a:t>
            </a:r>
            <a:r>
              <a:rPr lang="en-US" sz="3800" i="1" dirty="0" smtClean="0"/>
              <a:t> de </a:t>
            </a:r>
            <a:r>
              <a:rPr lang="en-US" sz="3800" i="1" dirty="0" err="1" smtClean="0"/>
              <a:t>capacidades</a:t>
            </a:r>
            <a:endParaRPr lang="en-US" sz="3800" i="1" dirty="0"/>
          </a:p>
          <a:p>
            <a:r>
              <a:rPr lang="en-US" sz="3800" b="1" dirty="0" err="1" smtClean="0"/>
              <a:t>Proposta</a:t>
            </a:r>
            <a:r>
              <a:rPr lang="en-US" sz="3800" b="1" dirty="0" smtClean="0"/>
              <a:t>: </a:t>
            </a:r>
            <a:r>
              <a:rPr lang="en-US" sz="3800" b="1" dirty="0" err="1" smtClean="0"/>
              <a:t>Jogando</a:t>
            </a:r>
            <a:r>
              <a:rPr lang="en-US" sz="3800" b="1" dirty="0" smtClean="0"/>
              <a:t> com a </a:t>
            </a:r>
            <a:r>
              <a:rPr lang="en-US" sz="3800" b="1" dirty="0" err="1" smtClean="0"/>
              <a:t>reasiliencia</a:t>
            </a:r>
            <a:r>
              <a:rPr lang="en-US" sz="3800" b="1" dirty="0" smtClean="0"/>
              <a:t> da </a:t>
            </a:r>
            <a:r>
              <a:rPr lang="en-US" sz="3800" b="1" dirty="0" err="1" smtClean="0"/>
              <a:t>agua</a:t>
            </a:r>
            <a:r>
              <a:rPr lang="en-US" sz="3800" b="1" dirty="0" smtClean="0"/>
              <a:t> e </a:t>
            </a:r>
            <a:r>
              <a:rPr lang="en-US" sz="3800" b="1" dirty="0" err="1" smtClean="0"/>
              <a:t>clima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nas</a:t>
            </a:r>
            <a:r>
              <a:rPr lang="en-US" sz="3800" b="1" dirty="0" smtClean="0"/>
              <a:t> ACTF da Africa austral</a:t>
            </a:r>
            <a:endParaRPr lang="en-US" sz="3800" b="1" dirty="0"/>
          </a:p>
          <a:p>
            <a:pPr marL="0" indent="0">
              <a:buNone/>
            </a:pPr>
            <a:r>
              <a:rPr lang="en-US" sz="3800" dirty="0"/>
              <a:t> </a:t>
            </a:r>
          </a:p>
          <a:p>
            <a:r>
              <a:rPr lang="en-US" sz="3800" i="1" u="sng" dirty="0" err="1" smtClean="0"/>
              <a:t>Organisador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Lider</a:t>
            </a:r>
            <a:r>
              <a:rPr lang="en-US" sz="3800" i="1" dirty="0" smtClean="0"/>
              <a:t>: </a:t>
            </a:r>
            <a:r>
              <a:rPr lang="en-US" sz="3800" i="1" dirty="0"/>
              <a:t>Bartolomeu Soto </a:t>
            </a:r>
            <a:r>
              <a:rPr lang="en-US" sz="3800" i="1" dirty="0" smtClean="0"/>
              <a:t>(Assessor do </a:t>
            </a:r>
            <a:r>
              <a:rPr lang="en-US" sz="3800" i="1" dirty="0" err="1" smtClean="0"/>
              <a:t>programa</a:t>
            </a:r>
            <a:r>
              <a:rPr lang="en-US" sz="3800" i="1" dirty="0" smtClean="0"/>
              <a:t> das ACTF)</a:t>
            </a:r>
            <a:endParaRPr lang="en-US" sz="3800" i="1" dirty="0"/>
          </a:p>
          <a:p>
            <a:endParaRPr lang="en-US" sz="3800" i="1" dirty="0"/>
          </a:p>
          <a:p>
            <a:r>
              <a:rPr lang="en-US" sz="3800" i="1" u="sng" dirty="0" err="1" smtClean="0"/>
              <a:t>Coordeandor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Lider</a:t>
            </a:r>
            <a:r>
              <a:rPr lang="en-US" sz="3800" i="1" dirty="0" smtClean="0"/>
              <a:t>: </a:t>
            </a:r>
            <a:r>
              <a:rPr lang="en-US" sz="3800" i="1" dirty="0" err="1"/>
              <a:t>Wibke</a:t>
            </a:r>
            <a:r>
              <a:rPr lang="en-US" sz="3800" i="1" dirty="0"/>
              <a:t> </a:t>
            </a:r>
            <a:r>
              <a:rPr lang="en-US" sz="3800" i="1" dirty="0" err="1"/>
              <a:t>Thies</a:t>
            </a:r>
            <a:r>
              <a:rPr lang="en-US" sz="3800" i="1" dirty="0"/>
              <a:t> (GIZ)</a:t>
            </a:r>
          </a:p>
          <a:p>
            <a:endParaRPr lang="en-US" sz="3800" i="1" dirty="0"/>
          </a:p>
          <a:p>
            <a:r>
              <a:rPr lang="en-US" sz="3800" i="1" u="sng" dirty="0" err="1" smtClean="0"/>
              <a:t>Parceiros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Chave</a:t>
            </a:r>
            <a:r>
              <a:rPr lang="en-US" sz="3800" i="1" dirty="0" smtClean="0"/>
              <a:t>: </a:t>
            </a:r>
            <a:r>
              <a:rPr lang="en-US" sz="3800" i="1" dirty="0"/>
              <a:t>SADC, GIZ</a:t>
            </a:r>
          </a:p>
          <a:p>
            <a:pPr marL="0" indent="0">
              <a:buNone/>
            </a:pPr>
            <a:endParaRPr lang="en-US" sz="3800" i="1" dirty="0"/>
          </a:p>
          <a:p>
            <a:r>
              <a:rPr lang="en-US" sz="3800" i="1" u="sng" dirty="0" err="1" smtClean="0"/>
              <a:t>Estudos</a:t>
            </a:r>
            <a:r>
              <a:rPr lang="en-US" sz="3800" i="1" u="sng" dirty="0" smtClean="0"/>
              <a:t> de </a:t>
            </a:r>
            <a:r>
              <a:rPr lang="en-US" sz="3800" i="1" u="sng" dirty="0" err="1" smtClean="0"/>
              <a:t>Caso</a:t>
            </a:r>
            <a:r>
              <a:rPr lang="en-US" sz="3800" i="1" dirty="0" smtClean="0"/>
              <a:t>: </a:t>
            </a:r>
            <a:r>
              <a:rPr lang="en-US" sz="3800" i="1" dirty="0"/>
              <a:t>Joyce </a:t>
            </a:r>
            <a:r>
              <a:rPr lang="en-US" sz="3800" i="1" dirty="0" err="1"/>
              <a:t>Loza</a:t>
            </a:r>
            <a:r>
              <a:rPr lang="en-US" sz="3800" i="1" dirty="0"/>
              <a:t> (Maloti Drakensberg </a:t>
            </a:r>
            <a:r>
              <a:rPr lang="en-US" sz="3800" i="1" dirty="0" err="1"/>
              <a:t>Transfrontier</a:t>
            </a:r>
            <a:r>
              <a:rPr lang="en-US" sz="3800" i="1" dirty="0"/>
              <a:t> Conservation Area); </a:t>
            </a:r>
            <a:r>
              <a:rPr lang="en-US" sz="3800" i="1" dirty="0" err="1"/>
              <a:t>Sitabai</a:t>
            </a:r>
            <a:r>
              <a:rPr lang="en-US" sz="3800" i="1" dirty="0"/>
              <a:t> </a:t>
            </a:r>
            <a:r>
              <a:rPr lang="en-US" sz="3800" i="1" dirty="0" err="1"/>
              <a:t>Ramlugun</a:t>
            </a:r>
            <a:r>
              <a:rPr lang="en-US" sz="3800" i="1" dirty="0"/>
              <a:t> (Western Indian Ocean); Molly Crystal (Lower Zambezi river basin)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Corrente</a:t>
            </a:r>
            <a:r>
              <a:rPr lang="en-US" sz="2800" dirty="0" smtClean="0"/>
              <a:t> </a:t>
            </a:r>
            <a:r>
              <a:rPr lang="en-US" sz="2800" dirty="0"/>
              <a:t>3: </a:t>
            </a:r>
            <a:r>
              <a:rPr lang="en-US" sz="2800" dirty="0" err="1" smtClean="0"/>
              <a:t>Melhorando</a:t>
            </a:r>
            <a:r>
              <a:rPr lang="en-US" sz="2800" dirty="0" smtClean="0"/>
              <a:t> a </a:t>
            </a:r>
            <a:r>
              <a:rPr lang="en-US" sz="2800" dirty="0" err="1" smtClean="0"/>
              <a:t>Saude</a:t>
            </a:r>
            <a:r>
              <a:rPr lang="en-US" sz="2800" dirty="0" smtClean="0"/>
              <a:t> e o </a:t>
            </a:r>
            <a:r>
              <a:rPr lang="en-US" sz="2800" dirty="0" err="1" smtClean="0"/>
              <a:t>Bem</a:t>
            </a:r>
            <a:r>
              <a:rPr lang="en-US" sz="2800" dirty="0" smtClean="0"/>
              <a:t> </a:t>
            </a:r>
            <a:r>
              <a:rPr lang="en-US" sz="2800" dirty="0" err="1" smtClean="0"/>
              <a:t>Estar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9" y="1166216"/>
            <a:ext cx="8915602" cy="5584881"/>
          </a:xfrm>
        </p:spPr>
        <p:txBody>
          <a:bodyPr>
            <a:normAutofit fontScale="32500" lnSpcReduction="20000"/>
          </a:bodyPr>
          <a:lstStyle/>
          <a:p>
            <a:r>
              <a:rPr lang="en-US" sz="5100" i="1" dirty="0" err="1" smtClean="0"/>
              <a:t>Temas</a:t>
            </a:r>
            <a:r>
              <a:rPr lang="en-US" sz="5100" i="1" dirty="0" smtClean="0"/>
              <a:t> </a:t>
            </a:r>
            <a:r>
              <a:rPr lang="en-US" sz="5100" i="1" dirty="0" err="1" smtClean="0"/>
              <a:t>Transversais</a:t>
            </a:r>
            <a:r>
              <a:rPr lang="en-US" sz="5100" i="1" dirty="0"/>
              <a:t> </a:t>
            </a:r>
            <a:r>
              <a:rPr lang="en-US" sz="5100" i="1" dirty="0" smtClean="0"/>
              <a:t>: Novo </a:t>
            </a:r>
            <a:r>
              <a:rPr lang="en-US" sz="5100" i="1" dirty="0" err="1" smtClean="0"/>
              <a:t>Compacto</a:t>
            </a:r>
            <a:r>
              <a:rPr lang="en-US" sz="5100" i="1" dirty="0" smtClean="0"/>
              <a:t> Social, </a:t>
            </a:r>
            <a:r>
              <a:rPr lang="en-US" sz="5100" i="1" dirty="0" err="1" smtClean="0"/>
              <a:t>Desenvolvimento</a:t>
            </a:r>
            <a:r>
              <a:rPr lang="en-US" sz="5100" i="1" dirty="0" smtClean="0"/>
              <a:t> das </a:t>
            </a:r>
            <a:r>
              <a:rPr lang="en-US" sz="5100" i="1" dirty="0" err="1" smtClean="0"/>
              <a:t>capacidades</a:t>
            </a:r>
            <a:endParaRPr lang="en-US" sz="5100" i="1" dirty="0"/>
          </a:p>
          <a:p>
            <a:endParaRPr lang="en-US" sz="5100" b="1" dirty="0" smtClean="0"/>
          </a:p>
          <a:p>
            <a:r>
              <a:rPr lang="en-US" sz="5100" b="1" dirty="0" err="1" smtClean="0"/>
              <a:t>Proposta</a:t>
            </a:r>
            <a:r>
              <a:rPr lang="en-US" sz="5100" b="1" dirty="0" smtClean="0"/>
              <a:t>: </a:t>
            </a:r>
            <a:r>
              <a:rPr lang="en-US" sz="5100" b="1" dirty="0" err="1" smtClean="0"/>
              <a:t>Existe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Apenas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uma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Saude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nas</a:t>
            </a:r>
            <a:r>
              <a:rPr lang="en-US" sz="5100" b="1" dirty="0" smtClean="0"/>
              <a:t> ACTF da Africa austral</a:t>
            </a:r>
            <a:endParaRPr lang="en-US" sz="5100" b="1" dirty="0"/>
          </a:p>
          <a:p>
            <a:pPr marL="0" indent="0">
              <a:buNone/>
            </a:pPr>
            <a:r>
              <a:rPr lang="en-US" sz="5100" dirty="0"/>
              <a:t> </a:t>
            </a:r>
          </a:p>
          <a:p>
            <a:r>
              <a:rPr lang="en-US" sz="5100" i="1" u="sng" dirty="0" err="1" smtClean="0"/>
              <a:t>Organizador</a:t>
            </a:r>
            <a:r>
              <a:rPr lang="en-US" sz="5100" i="1" u="sng" dirty="0" smtClean="0"/>
              <a:t> </a:t>
            </a:r>
            <a:r>
              <a:rPr lang="en-US" sz="5100" i="1" u="sng" dirty="0" err="1" smtClean="0"/>
              <a:t>Lider</a:t>
            </a:r>
            <a:r>
              <a:rPr lang="en-US" sz="5100" i="1" dirty="0" smtClean="0"/>
              <a:t>: </a:t>
            </a:r>
            <a:r>
              <a:rPr lang="en-US" sz="5100" i="1" dirty="0"/>
              <a:t>Bartolomeu Soto </a:t>
            </a:r>
            <a:r>
              <a:rPr lang="en-US" sz="5100" i="1" dirty="0" smtClean="0"/>
              <a:t>(assessor </a:t>
            </a:r>
            <a:r>
              <a:rPr lang="en-US" sz="5100" i="1" dirty="0" err="1" smtClean="0"/>
              <a:t>tecnico</a:t>
            </a:r>
            <a:r>
              <a:rPr lang="en-US" sz="5100" i="1" dirty="0" smtClean="0"/>
              <a:t> das ACTF)</a:t>
            </a:r>
            <a:endParaRPr lang="en-US" sz="5100" i="1" dirty="0"/>
          </a:p>
          <a:p>
            <a:pPr marL="0" indent="0">
              <a:buNone/>
            </a:pPr>
            <a:r>
              <a:rPr lang="en-US" sz="5100" i="1" dirty="0"/>
              <a:t> </a:t>
            </a:r>
          </a:p>
          <a:p>
            <a:r>
              <a:rPr lang="en-US" sz="5100" i="1" u="sng" dirty="0" smtClean="0"/>
              <a:t>Coordinator </a:t>
            </a:r>
            <a:r>
              <a:rPr lang="en-US" sz="5100" i="1" u="sng" dirty="0" err="1" smtClean="0"/>
              <a:t>Lider</a:t>
            </a:r>
            <a:r>
              <a:rPr lang="en-US" sz="5100" i="1" dirty="0" smtClean="0"/>
              <a:t>: </a:t>
            </a:r>
            <a:r>
              <a:rPr lang="en-US" sz="5100" i="1" dirty="0"/>
              <a:t>Clara </a:t>
            </a:r>
            <a:r>
              <a:rPr lang="en-US" sz="5100" i="1" dirty="0" err="1"/>
              <a:t>Bocchino</a:t>
            </a:r>
            <a:r>
              <a:rPr lang="en-US" sz="5100" i="1" dirty="0"/>
              <a:t> (University of Pretoria – </a:t>
            </a:r>
            <a:r>
              <a:rPr lang="en-US" sz="5100" i="1" dirty="0" err="1"/>
              <a:t>SANParks</a:t>
            </a:r>
            <a:r>
              <a:rPr lang="en-US" sz="5100" i="1" dirty="0"/>
              <a:t>)</a:t>
            </a:r>
          </a:p>
          <a:p>
            <a:pPr marL="0" indent="0">
              <a:buNone/>
            </a:pPr>
            <a:endParaRPr lang="en-US" sz="5100" i="1" dirty="0"/>
          </a:p>
          <a:p>
            <a:r>
              <a:rPr lang="en-US" sz="5100" i="1" u="sng" dirty="0" err="1" smtClean="0"/>
              <a:t>Parceiros</a:t>
            </a:r>
            <a:r>
              <a:rPr lang="en-US" sz="5100" i="1" u="sng" dirty="0" smtClean="0"/>
              <a:t> Chaves</a:t>
            </a:r>
            <a:r>
              <a:rPr lang="en-US" sz="5100" i="1" dirty="0" smtClean="0"/>
              <a:t>: </a:t>
            </a:r>
            <a:r>
              <a:rPr lang="en-US" sz="5100" i="1" dirty="0"/>
              <a:t>SADC, UP, OIE, WCS</a:t>
            </a:r>
          </a:p>
          <a:p>
            <a:pPr marL="0" indent="0">
              <a:buNone/>
            </a:pPr>
            <a:r>
              <a:rPr lang="en-US" sz="5100" i="1" dirty="0"/>
              <a:t> </a:t>
            </a:r>
          </a:p>
          <a:p>
            <a:r>
              <a:rPr lang="en-US" sz="5100" i="1" u="sng" dirty="0" err="1" smtClean="0"/>
              <a:t>Estudos</a:t>
            </a:r>
            <a:r>
              <a:rPr lang="en-US" sz="5100" i="1" u="sng" dirty="0" smtClean="0"/>
              <a:t> de Case </a:t>
            </a:r>
            <a:r>
              <a:rPr lang="en-US" sz="5100" i="1" dirty="0" smtClean="0"/>
              <a:t>: </a:t>
            </a:r>
            <a:r>
              <a:rPr lang="en-US" sz="5100" i="1" dirty="0" err="1"/>
              <a:t>Mnisi</a:t>
            </a:r>
            <a:r>
              <a:rPr lang="en-US" sz="5100" i="1" dirty="0"/>
              <a:t> Community </a:t>
            </a:r>
            <a:r>
              <a:rPr lang="en-US" sz="5100" i="1" dirty="0" err="1"/>
              <a:t>Programme</a:t>
            </a:r>
            <a:r>
              <a:rPr lang="en-US" sz="5100" i="1" dirty="0"/>
              <a:t> – Kruger National Park, </a:t>
            </a:r>
            <a:r>
              <a:rPr lang="en-US" sz="5100" i="1" dirty="0" err="1"/>
              <a:t>Sengwe</a:t>
            </a:r>
            <a:r>
              <a:rPr lang="en-US" sz="5100" i="1" dirty="0"/>
              <a:t> Communal Area – </a:t>
            </a:r>
            <a:r>
              <a:rPr lang="en-US" sz="5100" i="1" dirty="0" err="1"/>
              <a:t>Gonarezhou</a:t>
            </a:r>
            <a:r>
              <a:rPr lang="en-US" sz="5100" i="1" dirty="0"/>
              <a:t> National Park</a:t>
            </a:r>
          </a:p>
          <a:p>
            <a:pPr marL="0" indent="0">
              <a:buNone/>
            </a:pPr>
            <a:r>
              <a:rPr lang="en-US" sz="5100" dirty="0"/>
              <a:t> </a:t>
            </a:r>
          </a:p>
          <a:p>
            <a:r>
              <a:rPr lang="en-US" sz="5100" i="1" dirty="0" err="1" smtClean="0"/>
              <a:t>Apresentadores</a:t>
            </a:r>
            <a:r>
              <a:rPr lang="en-US" sz="5100" i="1" dirty="0" smtClean="0"/>
              <a:t> e </a:t>
            </a:r>
            <a:r>
              <a:rPr lang="en-US" sz="5100" i="1" dirty="0" err="1" smtClean="0"/>
              <a:t>afiliados</a:t>
            </a:r>
            <a:r>
              <a:rPr lang="en-US" sz="5100" i="1" dirty="0" smtClean="0"/>
              <a:t> :</a:t>
            </a:r>
            <a:endParaRPr lang="en-US" sz="5100" i="1" dirty="0"/>
          </a:p>
          <a:p>
            <a:pPr lvl="1"/>
            <a:r>
              <a:rPr lang="en-US" sz="4700" i="1" dirty="0"/>
              <a:t>Clara </a:t>
            </a:r>
            <a:r>
              <a:rPr lang="en-US" sz="4700" i="1" dirty="0" err="1"/>
              <a:t>Bocchino</a:t>
            </a:r>
            <a:endParaRPr lang="en-US" sz="4700" i="1" dirty="0"/>
          </a:p>
          <a:p>
            <a:pPr lvl="1"/>
            <a:r>
              <a:rPr lang="en-US" sz="4700" i="1" dirty="0"/>
              <a:t>Jacques van </a:t>
            </a:r>
            <a:r>
              <a:rPr lang="en-US" sz="4700" i="1" dirty="0" err="1"/>
              <a:t>Rooyen</a:t>
            </a:r>
            <a:endParaRPr lang="en-US" sz="4700" i="1" dirty="0"/>
          </a:p>
          <a:p>
            <a:pPr lvl="1"/>
            <a:r>
              <a:rPr lang="en-US" sz="4700" i="1" dirty="0" err="1"/>
              <a:t>Danai</a:t>
            </a:r>
            <a:r>
              <a:rPr lang="en-US" sz="4700" i="1" dirty="0"/>
              <a:t> </a:t>
            </a:r>
            <a:r>
              <a:rPr lang="en-US" sz="4700" i="1" dirty="0" err="1"/>
              <a:t>Manegya</a:t>
            </a:r>
            <a:endParaRPr lang="en-US" sz="4700" i="1" dirty="0"/>
          </a:p>
          <a:p>
            <a:pPr lvl="1"/>
            <a:r>
              <a:rPr lang="en-US" sz="4700" i="1" dirty="0"/>
              <a:t>Gift </a:t>
            </a:r>
            <a:r>
              <a:rPr lang="en-US" sz="4700" i="1" dirty="0" err="1"/>
              <a:t>Matope</a:t>
            </a:r>
            <a:endParaRPr lang="en-US" sz="4700" i="1" dirty="0"/>
          </a:p>
          <a:p>
            <a:pPr lvl="1"/>
            <a:r>
              <a:rPr lang="en-US" sz="4700" i="1" dirty="0"/>
              <a:t>Mr. </a:t>
            </a:r>
            <a:r>
              <a:rPr lang="en-US" sz="4700" i="1" dirty="0" err="1"/>
              <a:t>Bitu</a:t>
            </a:r>
            <a:endParaRPr lang="en-US" sz="4700" i="1" dirty="0"/>
          </a:p>
          <a:p>
            <a:pPr lvl="1"/>
            <a:r>
              <a:rPr lang="en-US" sz="4700" i="1" dirty="0"/>
              <a:t>Mr. </a:t>
            </a:r>
            <a:r>
              <a:rPr lang="en-US" sz="4700" i="1" dirty="0" err="1"/>
              <a:t>Thete</a:t>
            </a:r>
            <a:endParaRPr lang="en-US" sz="47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Corrente</a:t>
            </a:r>
            <a:r>
              <a:rPr lang="en-US" sz="2800" dirty="0" smtClean="0"/>
              <a:t> 6</a:t>
            </a:r>
            <a:r>
              <a:rPr lang="en-US" sz="2800" dirty="0"/>
              <a:t>: </a:t>
            </a:r>
            <a:r>
              <a:rPr lang="en-US" sz="2800" dirty="0" err="1" smtClean="0"/>
              <a:t>Fortalecendo</a:t>
            </a:r>
            <a:r>
              <a:rPr lang="en-US" sz="2800" dirty="0" smtClean="0"/>
              <a:t> a </a:t>
            </a:r>
            <a:r>
              <a:rPr lang="en-US" sz="2800" dirty="0" err="1" smtClean="0"/>
              <a:t>diversidade</a:t>
            </a:r>
            <a:r>
              <a:rPr lang="en-US" sz="2800" dirty="0" smtClean="0"/>
              <a:t> e </a:t>
            </a:r>
            <a:r>
              <a:rPr lang="en-US" sz="2800" dirty="0" err="1" smtClean="0"/>
              <a:t>qualidade</a:t>
            </a:r>
            <a:r>
              <a:rPr lang="en-US" sz="2800" dirty="0" smtClean="0"/>
              <a:t> da </a:t>
            </a:r>
            <a:r>
              <a:rPr lang="en-US" sz="2800" dirty="0" err="1" smtClean="0"/>
              <a:t>governacao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256922"/>
            <a:ext cx="8669387" cy="5235016"/>
          </a:xfrm>
        </p:spPr>
        <p:txBody>
          <a:bodyPr>
            <a:noAutofit/>
          </a:bodyPr>
          <a:lstStyle/>
          <a:p>
            <a:r>
              <a:rPr lang="en-US" sz="2400" i="1" dirty="0" err="1" smtClean="0"/>
              <a:t>Temas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transversais</a:t>
            </a:r>
            <a:r>
              <a:rPr lang="en-US" sz="2400" i="1" dirty="0" smtClean="0"/>
              <a:t> : Novo </a:t>
            </a:r>
            <a:r>
              <a:rPr lang="en-US" sz="2400" i="1" dirty="0" err="1" smtClean="0"/>
              <a:t>compacto</a:t>
            </a:r>
            <a:r>
              <a:rPr lang="en-US" sz="2400" i="1" dirty="0" smtClean="0"/>
              <a:t> social</a:t>
            </a:r>
            <a:endParaRPr lang="en-US" sz="2400" i="1" dirty="0"/>
          </a:p>
          <a:p>
            <a:r>
              <a:rPr lang="en-US" sz="2400" b="1" dirty="0" err="1" smtClean="0"/>
              <a:t>Proposta</a:t>
            </a:r>
            <a:r>
              <a:rPr lang="en-US" sz="2400" b="1" dirty="0" smtClean="0"/>
              <a:t>: Um novo </a:t>
            </a:r>
            <a:r>
              <a:rPr lang="en-US" sz="2400" b="1" dirty="0" err="1" smtClean="0"/>
              <a:t>jogo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as ACTF das ACTF da Africa austral – </a:t>
            </a:r>
            <a:r>
              <a:rPr lang="en-US" sz="2400" b="1" dirty="0" err="1" smtClean="0"/>
              <a:t>Associando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governacao</a:t>
            </a:r>
            <a:r>
              <a:rPr lang="en-US" sz="2400" b="1" dirty="0" smtClean="0"/>
              <a:t> e de </a:t>
            </a:r>
            <a:r>
              <a:rPr lang="en-US" sz="2400" b="1" dirty="0" err="1" smtClean="0"/>
              <a:t>gestao</a:t>
            </a:r>
            <a:endParaRPr lang="en-US" sz="2400" dirty="0"/>
          </a:p>
          <a:p>
            <a:r>
              <a:rPr lang="en-US" sz="2400" i="1" u="sng" dirty="0" err="1" smtClean="0"/>
              <a:t>Organisador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Lider</a:t>
            </a:r>
            <a:r>
              <a:rPr lang="en-US" sz="2400" i="1" dirty="0" smtClean="0"/>
              <a:t>: </a:t>
            </a:r>
            <a:r>
              <a:rPr lang="en-US" sz="2400" i="1" dirty="0"/>
              <a:t>Bartolomeu Soto </a:t>
            </a:r>
            <a:r>
              <a:rPr lang="en-US" sz="2400" i="1" dirty="0" smtClean="0"/>
              <a:t>(Assessor das ACTF  da SADC)</a:t>
            </a:r>
            <a:endParaRPr lang="en-US" sz="2400" i="1" dirty="0"/>
          </a:p>
          <a:p>
            <a:r>
              <a:rPr lang="en-US" sz="2400" i="1" u="sng" dirty="0" err="1" smtClean="0"/>
              <a:t>Coordinador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Lider</a:t>
            </a:r>
            <a:r>
              <a:rPr lang="en-US" sz="2400" i="1" dirty="0" smtClean="0"/>
              <a:t>: </a:t>
            </a:r>
            <a:r>
              <a:rPr lang="en-US" sz="2400" i="1" dirty="0"/>
              <a:t>Christine </a:t>
            </a:r>
            <a:r>
              <a:rPr lang="en-US" sz="2400" i="1" dirty="0" err="1"/>
              <a:t>Mentzel</a:t>
            </a:r>
            <a:r>
              <a:rPr lang="en-US" sz="2400" i="1" dirty="0"/>
              <a:t> (International Union for the Conservation of Nature</a:t>
            </a:r>
            <a:r>
              <a:rPr lang="en-US" sz="2400" i="1" dirty="0" smtClean="0"/>
              <a:t>)</a:t>
            </a:r>
            <a:endParaRPr lang="en-US" sz="2400" dirty="0"/>
          </a:p>
          <a:p>
            <a:r>
              <a:rPr lang="en-US" sz="2400" i="1" u="sng" dirty="0" smtClean="0"/>
              <a:t>Coordinator</a:t>
            </a:r>
            <a:r>
              <a:rPr lang="en-US" sz="2400" i="1" dirty="0"/>
              <a:t>: Paul </a:t>
            </a:r>
            <a:r>
              <a:rPr lang="en-US" sz="2400" i="1" dirty="0" err="1"/>
              <a:t>Bewsher</a:t>
            </a:r>
            <a:r>
              <a:rPr lang="en-US" sz="2400" i="1" dirty="0"/>
              <a:t> (Peace Parks Foundation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r>
              <a:rPr lang="en-US" sz="2400" i="1" u="sng" dirty="0" err="1" smtClean="0"/>
              <a:t>Parceiros</a:t>
            </a:r>
            <a:r>
              <a:rPr lang="en-US" sz="2400" i="1" u="sng" dirty="0" smtClean="0"/>
              <a:t> Chaves</a:t>
            </a:r>
            <a:r>
              <a:rPr lang="en-US" sz="2400" i="1" dirty="0" smtClean="0"/>
              <a:t>: </a:t>
            </a:r>
            <a:r>
              <a:rPr lang="en-US" sz="2400" i="1" dirty="0"/>
              <a:t>SADC, IUCN-BIOPAMA, PPF, </a:t>
            </a:r>
            <a:r>
              <a:rPr lang="en-US" sz="2400" i="1" dirty="0" smtClean="0"/>
              <a:t>GIZ</a:t>
            </a:r>
            <a:endParaRPr lang="en-US" sz="2400" i="1" dirty="0"/>
          </a:p>
          <a:p>
            <a:r>
              <a:rPr lang="en-US" sz="2400" i="1" u="sng" dirty="0" err="1" smtClean="0"/>
              <a:t>Estudo</a:t>
            </a:r>
            <a:r>
              <a:rPr lang="en-US" sz="2400" i="1" u="sng" dirty="0" smtClean="0"/>
              <a:t> de Case</a:t>
            </a:r>
            <a:r>
              <a:rPr lang="en-US" sz="2400" i="1" dirty="0" smtClean="0"/>
              <a:t>: </a:t>
            </a:r>
            <a:r>
              <a:rPr lang="en-US" sz="2400" i="1" dirty="0"/>
              <a:t>Simon </a:t>
            </a:r>
            <a:r>
              <a:rPr lang="en-US" sz="2400" i="1" dirty="0" err="1"/>
              <a:t>Munthali</a:t>
            </a:r>
            <a:r>
              <a:rPr lang="en-US" sz="2400" i="1" dirty="0"/>
              <a:t> (</a:t>
            </a:r>
            <a:r>
              <a:rPr lang="en-US" sz="2400" i="1" dirty="0" err="1"/>
              <a:t>Kavango</a:t>
            </a:r>
            <a:r>
              <a:rPr lang="en-US" sz="2400" i="1" dirty="0"/>
              <a:t>-Zambezi </a:t>
            </a:r>
            <a:r>
              <a:rPr lang="en-US" sz="2400" i="1" dirty="0" err="1"/>
              <a:t>Transfrontier</a:t>
            </a:r>
            <a:r>
              <a:rPr lang="en-US" sz="2400" i="1" dirty="0"/>
              <a:t> Conservation Area); Piet </a:t>
            </a:r>
            <a:r>
              <a:rPr lang="en-US" sz="2400" i="1" dirty="0" err="1"/>
              <a:t>Theron</a:t>
            </a:r>
            <a:r>
              <a:rPr lang="en-US" sz="2400" i="1" dirty="0"/>
              <a:t> (Great Limpopo </a:t>
            </a:r>
            <a:r>
              <a:rPr lang="en-US" sz="2400" i="1" dirty="0" err="1"/>
              <a:t>Transfrontier</a:t>
            </a:r>
            <a:r>
              <a:rPr lang="en-US" sz="2400" i="1" dirty="0"/>
              <a:t> Conservation Area); Nick de </a:t>
            </a:r>
            <a:r>
              <a:rPr lang="en-US" sz="2400" i="1" dirty="0" err="1"/>
              <a:t>Goede</a:t>
            </a:r>
            <a:r>
              <a:rPr lang="en-US" sz="2400" i="1" dirty="0"/>
              <a:t> (/Ai /</a:t>
            </a:r>
            <a:r>
              <a:rPr lang="en-US" sz="2400" i="1" dirty="0" err="1"/>
              <a:t>Ais</a:t>
            </a:r>
            <a:r>
              <a:rPr lang="en-US" sz="2400" i="1" dirty="0"/>
              <a:t> </a:t>
            </a:r>
            <a:r>
              <a:rPr lang="en-US" sz="2400" i="1" dirty="0" err="1"/>
              <a:t>Richtersveld</a:t>
            </a:r>
            <a:r>
              <a:rPr lang="en-US" sz="2400" i="1" dirty="0"/>
              <a:t> </a:t>
            </a:r>
            <a:r>
              <a:rPr lang="en-US" sz="2400" i="1" dirty="0" err="1"/>
              <a:t>Transfrontier</a:t>
            </a:r>
            <a:r>
              <a:rPr lang="en-US" sz="2400" i="1" dirty="0"/>
              <a:t> Park); </a:t>
            </a:r>
            <a:r>
              <a:rPr lang="en-US" sz="2400" i="1" dirty="0" err="1"/>
              <a:t>Wibke</a:t>
            </a:r>
            <a:r>
              <a:rPr lang="en-US" sz="2400" i="1" dirty="0"/>
              <a:t> </a:t>
            </a:r>
            <a:r>
              <a:rPr lang="en-US" sz="2400" i="1" dirty="0" err="1"/>
              <a:t>Thies</a:t>
            </a:r>
            <a:r>
              <a:rPr lang="en-US" sz="2400" i="1" dirty="0"/>
              <a:t> (GIZ, SADC TFCA </a:t>
            </a:r>
            <a:r>
              <a:rPr lang="en-US" sz="2400" i="1" dirty="0" err="1"/>
              <a:t>Programme</a:t>
            </a:r>
            <a:r>
              <a:rPr lang="en-US" sz="2400" i="1" dirty="0"/>
              <a:t>).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59155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Correntes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Existem</a:t>
            </a:r>
            <a:r>
              <a:rPr lang="en-US" dirty="0" smtClean="0"/>
              <a:t> 18 </a:t>
            </a:r>
            <a:r>
              <a:rPr lang="en-US" dirty="0" err="1" smtClean="0"/>
              <a:t>doacoes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IUCN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</a:t>
            </a:r>
            <a:r>
              <a:rPr lang="en-US" dirty="0" err="1" smtClean="0"/>
              <a:t>participarem</a:t>
            </a:r>
            <a:r>
              <a:rPr lang="en-US" dirty="0" smtClean="0"/>
              <a:t> no </a:t>
            </a:r>
            <a:r>
              <a:rPr lang="en-US" dirty="0" err="1" smtClean="0"/>
              <a:t>congresso</a:t>
            </a:r>
            <a:r>
              <a:rPr lang="en-US" dirty="0" smtClean="0"/>
              <a:t> e um deles e da ACTF dos </a:t>
            </a:r>
            <a:r>
              <a:rPr lang="en-US" dirty="0" err="1" smtClean="0"/>
              <a:t>Libombos</a:t>
            </a:r>
            <a:r>
              <a:rPr lang="en-US" dirty="0" smtClean="0"/>
              <a:t>;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Biopama</a:t>
            </a:r>
            <a:r>
              <a:rPr lang="en-GB" dirty="0" smtClean="0"/>
              <a:t> da IUCN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procurando</a:t>
            </a:r>
            <a:r>
              <a:rPr lang="en-GB" dirty="0" smtClean="0"/>
              <a:t> </a:t>
            </a:r>
            <a:r>
              <a:rPr lang="en-GB" dirty="0" err="1" smtClean="0"/>
              <a:t>mecanismos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identificar</a:t>
            </a:r>
            <a:r>
              <a:rPr lang="en-GB" dirty="0" smtClean="0"/>
              <a:t> </a:t>
            </a:r>
            <a:r>
              <a:rPr lang="en-GB" dirty="0" err="1" smtClean="0"/>
              <a:t>formas</a:t>
            </a:r>
            <a:r>
              <a:rPr lang="en-GB" dirty="0" smtClean="0"/>
              <a:t> de </a:t>
            </a:r>
            <a:r>
              <a:rPr lang="en-GB" dirty="0" err="1" smtClean="0"/>
              <a:t>fianciar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participantes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A SADC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preparar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proposta</a:t>
            </a:r>
            <a:r>
              <a:rPr lang="en-GB" dirty="0" smtClean="0"/>
              <a:t> </a:t>
            </a:r>
            <a:r>
              <a:rPr lang="en-GB" dirty="0" err="1" smtClean="0"/>
              <a:t>solicitando</a:t>
            </a:r>
            <a:r>
              <a:rPr lang="en-GB" dirty="0" smtClean="0"/>
              <a:t> </a:t>
            </a:r>
            <a:r>
              <a:rPr lang="en-GB" dirty="0" err="1" smtClean="0"/>
              <a:t>financiamento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a </a:t>
            </a:r>
            <a:r>
              <a:rPr lang="en-GB" dirty="0" err="1" smtClean="0"/>
              <a:t>regiao</a:t>
            </a:r>
            <a:r>
              <a:rPr lang="en-GB" dirty="0" smtClean="0"/>
              <a:t> </a:t>
            </a:r>
            <a:r>
              <a:rPr lang="en-GB" dirty="0" err="1" smtClean="0"/>
              <a:t>particularmente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apresentadores</a:t>
            </a:r>
            <a:r>
              <a:rPr lang="en-GB" dirty="0" smtClean="0"/>
              <a:t>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varias</a:t>
            </a:r>
            <a:r>
              <a:rPr lang="en-GB" dirty="0" smtClean="0"/>
              <a:t> </a:t>
            </a:r>
            <a:r>
              <a:rPr lang="en-GB" dirty="0" err="1" smtClean="0"/>
              <a:t>correntes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8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Exibicoes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Vias</a:t>
            </a:r>
            <a:r>
              <a:rPr lang="en-US" dirty="0" smtClean="0"/>
              <a:t> </a:t>
            </a:r>
            <a:r>
              <a:rPr lang="en-US" dirty="0" err="1" smtClean="0"/>
              <a:t>Comunitarias</a:t>
            </a:r>
            <a:r>
              <a:rPr lang="en-US" dirty="0" smtClean="0"/>
              <a:t> – </a:t>
            </a:r>
            <a:r>
              <a:rPr lang="en-US" dirty="0" err="1" smtClean="0"/>
              <a:t>espacoes</a:t>
            </a:r>
            <a:r>
              <a:rPr lang="en-US" dirty="0" smtClean="0"/>
              <a:t> de </a:t>
            </a:r>
            <a:r>
              <a:rPr lang="en-US" dirty="0" err="1" smtClean="0"/>
              <a:t>exibicoes</a:t>
            </a:r>
            <a:r>
              <a:rPr lang="en-US" dirty="0" smtClean="0"/>
              <a:t> com 2,4 metros </a:t>
            </a:r>
            <a:r>
              <a:rPr lang="en-US" dirty="0" err="1" smtClean="0"/>
              <a:t>quadrados</a:t>
            </a:r>
            <a:r>
              <a:rPr lang="en-US" dirty="0" smtClean="0"/>
              <a:t> </a:t>
            </a:r>
            <a:r>
              <a:rPr lang="en-US" dirty="0" err="1" smtClean="0"/>
              <a:t>custando</a:t>
            </a:r>
            <a:r>
              <a:rPr lang="en-US" dirty="0" smtClean="0"/>
              <a:t> 300USD </a:t>
            </a:r>
            <a:r>
              <a:rPr lang="en-US" dirty="0" err="1" smtClean="0"/>
              <a:t>por</a:t>
            </a:r>
            <a:r>
              <a:rPr lang="en-US" dirty="0" smtClean="0"/>
              <a:t> dia. A </a:t>
            </a:r>
            <a:r>
              <a:rPr lang="en-US" dirty="0" err="1" smtClean="0"/>
              <a:t>solicitacao</a:t>
            </a:r>
            <a:r>
              <a:rPr lang="en-US" dirty="0" smtClean="0"/>
              <a:t> de </a:t>
            </a:r>
            <a:r>
              <a:rPr lang="en-US" dirty="0" err="1" smtClean="0"/>
              <a:t>proposats</a:t>
            </a:r>
            <a:r>
              <a:rPr lang="en-US" dirty="0" smtClean="0"/>
              <a:t> </a:t>
            </a:r>
            <a:r>
              <a:rPr lang="en-US" dirty="0" err="1" smtClean="0"/>
              <a:t>iniciara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Abril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err="1" smtClean="0"/>
              <a:t>Dialogo</a:t>
            </a:r>
            <a:r>
              <a:rPr lang="en-US" dirty="0" smtClean="0"/>
              <a:t> de </a:t>
            </a:r>
            <a:r>
              <a:rPr lang="en-US" dirty="0" err="1" smtClean="0"/>
              <a:t>Lidires</a:t>
            </a:r>
            <a:r>
              <a:rPr lang="en-US" dirty="0" smtClean="0"/>
              <a:t> </a:t>
            </a:r>
            <a:r>
              <a:rPr lang="en-US" dirty="0" err="1" smtClean="0"/>
              <a:t>Mundiais</a:t>
            </a:r>
            <a:r>
              <a:rPr lang="en-US" dirty="0" smtClean="0"/>
              <a:t>–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organisadores</a:t>
            </a:r>
            <a:r>
              <a:rPr lang="en-US" dirty="0" smtClean="0"/>
              <a:t> do </a:t>
            </a:r>
            <a:r>
              <a:rPr lang="en-US" dirty="0" err="1" smtClean="0"/>
              <a:t>congresso</a:t>
            </a:r>
            <a:r>
              <a:rPr lang="en-US" dirty="0" smtClean="0"/>
              <a:t> </a:t>
            </a:r>
            <a:r>
              <a:rPr lang="en-US" dirty="0" err="1" smtClean="0"/>
              <a:t>estao</a:t>
            </a:r>
            <a:r>
              <a:rPr lang="en-US" dirty="0" smtClean="0"/>
              <a:t> </a:t>
            </a:r>
            <a:r>
              <a:rPr lang="en-US" dirty="0" err="1" smtClean="0"/>
              <a:t>enviado</a:t>
            </a:r>
            <a:r>
              <a:rPr lang="en-US" dirty="0" smtClean="0"/>
              <a:t> </a:t>
            </a:r>
            <a:r>
              <a:rPr lang="en-US" dirty="0" err="1" smtClean="0"/>
              <a:t>convites</a:t>
            </a:r>
            <a:r>
              <a:rPr lang="en-US" dirty="0" smtClean="0"/>
              <a:t> a </a:t>
            </a:r>
            <a:r>
              <a:rPr lang="en-US" dirty="0" err="1" smtClean="0"/>
              <a:t>individualidades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do </a:t>
            </a:r>
            <a:r>
              <a:rPr lang="en-US" dirty="0" err="1" smtClean="0"/>
              <a:t>sectore</a:t>
            </a:r>
            <a:r>
              <a:rPr lang="en-US" dirty="0" smtClean="0"/>
              <a:t> </a:t>
            </a:r>
            <a:r>
              <a:rPr lang="en-US" dirty="0" err="1" smtClean="0"/>
              <a:t>publico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privado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falarem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assuntos</a:t>
            </a:r>
            <a:r>
              <a:rPr lang="en-US" dirty="0" smtClean="0"/>
              <a:t> </a:t>
            </a:r>
            <a:r>
              <a:rPr lang="en-US" dirty="0" err="1" smtClean="0"/>
              <a:t>especificos</a:t>
            </a:r>
            <a:r>
              <a:rPr lang="en-US" dirty="0" smtClean="0"/>
              <a:t>.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propor</a:t>
            </a:r>
            <a:r>
              <a:rPr lang="en-US" dirty="0" smtClean="0"/>
              <a:t> </a:t>
            </a:r>
            <a:r>
              <a:rPr lang="en-US" dirty="0" err="1" smtClean="0"/>
              <a:t>indiviidualidades</a:t>
            </a:r>
            <a:r>
              <a:rPr lang="en-US" dirty="0" smtClean="0"/>
              <a:t> da SADC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tambem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parte do </a:t>
            </a:r>
            <a:r>
              <a:rPr lang="en-US" dirty="0" err="1" smtClean="0"/>
              <a:t>dialogo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0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Havera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r>
              <a:rPr lang="en-US" dirty="0" smtClean="0"/>
              <a:t>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dialogo</a:t>
            </a:r>
            <a:r>
              <a:rPr lang="en-US" dirty="0" smtClean="0"/>
              <a:t> de </a:t>
            </a:r>
            <a:r>
              <a:rPr lang="en-US" dirty="0" err="1" smtClean="0"/>
              <a:t>liders</a:t>
            </a:r>
            <a:r>
              <a:rPr lang="en-US" dirty="0" smtClean="0"/>
              <a:t> </a:t>
            </a:r>
            <a:r>
              <a:rPr lang="en-US" dirty="0" err="1" smtClean="0"/>
              <a:t>mundiais</a:t>
            </a:r>
            <a:r>
              <a:rPr lang="en-US" dirty="0" smtClean="0"/>
              <a:t>, </a:t>
            </a:r>
            <a:r>
              <a:rPr lang="en-US" dirty="0" err="1" smtClean="0"/>
              <a:t>lancamentos</a:t>
            </a:r>
            <a:r>
              <a:rPr lang="en-US" dirty="0" smtClean="0"/>
              <a:t>, </a:t>
            </a:r>
            <a:r>
              <a:rPr lang="en-US" dirty="0" err="1" smtClean="0"/>
              <a:t>apresentacoes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, </a:t>
            </a:r>
            <a:r>
              <a:rPr lang="en-US" dirty="0" err="1" smtClean="0"/>
              <a:t>encontros</a:t>
            </a:r>
            <a:r>
              <a:rPr lang="en-US" dirty="0" smtClean="0"/>
              <a:t> e </a:t>
            </a:r>
            <a:r>
              <a:rPr lang="en-US" dirty="0" err="1" smtClean="0"/>
              <a:t>gastronomia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manifestacao</a:t>
            </a:r>
            <a:r>
              <a:rPr lang="en-US" dirty="0" smtClean="0"/>
              <a:t> de </a:t>
            </a:r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r>
              <a:rPr lang="en-US" dirty="0" smtClean="0"/>
              <a:t> </a:t>
            </a:r>
            <a:r>
              <a:rPr lang="en-US" dirty="0" err="1" smtClean="0"/>
              <a:t>termina</a:t>
            </a:r>
            <a:r>
              <a:rPr lang="en-US" dirty="0" smtClean="0"/>
              <a:t>  no </a:t>
            </a:r>
            <a:r>
              <a:rPr lang="en-US" dirty="0" err="1" smtClean="0"/>
              <a:t>dia</a:t>
            </a:r>
            <a:r>
              <a:rPr lang="en-US" dirty="0" smtClean="0"/>
              <a:t> 12 de </a:t>
            </a:r>
            <a:r>
              <a:rPr lang="en-US" dirty="0" err="1" smtClean="0"/>
              <a:t>Maio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serao</a:t>
            </a:r>
            <a:r>
              <a:rPr lang="en-US" dirty="0" smtClean="0"/>
              <a:t> </a:t>
            </a:r>
            <a:r>
              <a:rPr lang="en-US" dirty="0" err="1" smtClean="0"/>
              <a:t>anunciados</a:t>
            </a:r>
            <a:r>
              <a:rPr lang="en-US" dirty="0" smtClean="0"/>
              <a:t> a 30 de </a:t>
            </a:r>
            <a:r>
              <a:rPr lang="en-US" dirty="0" err="1" smtClean="0"/>
              <a:t>Junho</a:t>
            </a:r>
            <a:r>
              <a:rPr lang="en-US" dirty="0" smtClean="0"/>
              <a:t> de 2014;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ocorrerao</a:t>
            </a:r>
            <a:r>
              <a:rPr lang="en-US" dirty="0" smtClean="0"/>
              <a:t> antes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dos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diarios</a:t>
            </a:r>
            <a:r>
              <a:rPr lang="en-US" dirty="0" smtClean="0"/>
              <a:t> do </a:t>
            </a:r>
            <a:r>
              <a:rPr lang="en-US" dirty="0" err="1" smtClean="0"/>
              <a:t>congresso</a:t>
            </a:r>
            <a:r>
              <a:rPr lang="en-US" dirty="0" smtClean="0"/>
              <a:t>. Antes das 8:00 </a:t>
            </a:r>
            <a:r>
              <a:rPr lang="en-US" dirty="0" err="1" smtClean="0"/>
              <a:t>horas</a:t>
            </a:r>
            <a:r>
              <a:rPr lang="en-US" dirty="0" smtClean="0"/>
              <a:t> e </a:t>
            </a:r>
            <a:r>
              <a:rPr lang="en-US" dirty="0" err="1" smtClean="0"/>
              <a:t>depois</a:t>
            </a:r>
            <a:r>
              <a:rPr lang="en-US" dirty="0" smtClean="0"/>
              <a:t> das 18:00 </a:t>
            </a:r>
            <a:r>
              <a:rPr lang="en-US" dirty="0" err="1" smtClean="0"/>
              <a:t>horas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smtClean="0"/>
              <a:t>Paralelos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140300"/>
            <a:ext cx="8798974" cy="55200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sala</a:t>
            </a:r>
            <a:r>
              <a:rPr lang="en-US" dirty="0" smtClean="0"/>
              <a:t> e </a:t>
            </a:r>
            <a:r>
              <a:rPr lang="en-US" dirty="0" err="1" smtClean="0"/>
              <a:t>gratituto</a:t>
            </a:r>
            <a:r>
              <a:rPr lang="en-US" dirty="0" smtClean="0"/>
              <a:t>; </a:t>
            </a:r>
          </a:p>
          <a:p>
            <a:endParaRPr lang="en-US" dirty="0" smtClean="0"/>
          </a:p>
          <a:p>
            <a:r>
              <a:rPr lang="en-US" dirty="0" err="1" smtClean="0"/>
              <a:t>Locais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incluem</a:t>
            </a:r>
            <a:r>
              <a:rPr lang="en-US" dirty="0" smtClean="0"/>
              <a:t> </a:t>
            </a:r>
            <a:r>
              <a:rPr lang="en-US" dirty="0" err="1" smtClean="0"/>
              <a:t>mobiliario</a:t>
            </a:r>
            <a:r>
              <a:rPr lang="en-US" dirty="0" smtClean="0"/>
              <a:t> e </a:t>
            </a:r>
            <a:r>
              <a:rPr lang="en-US" dirty="0" err="1" smtClean="0"/>
              <a:t>equipamento</a:t>
            </a:r>
            <a:r>
              <a:rPr lang="en-US" dirty="0" smtClean="0"/>
              <a:t>, </a:t>
            </a:r>
            <a:r>
              <a:rPr lang="en-US" dirty="0" err="1" smtClean="0"/>
              <a:t>decoracoes</a:t>
            </a:r>
            <a:r>
              <a:rPr lang="en-US" dirty="0" smtClean="0"/>
              <a:t>, </a:t>
            </a:r>
            <a:r>
              <a:rPr lang="en-US" dirty="0" err="1" smtClean="0"/>
              <a:t>equipamento</a:t>
            </a:r>
            <a:r>
              <a:rPr lang="en-US" dirty="0" smtClean="0"/>
              <a:t> de </a:t>
            </a:r>
            <a:r>
              <a:rPr lang="en-US" dirty="0" err="1" smtClean="0"/>
              <a:t>cozinha</a:t>
            </a:r>
            <a:r>
              <a:rPr lang="en-US" dirty="0" smtClean="0"/>
              <a:t> </a:t>
            </a:r>
            <a:r>
              <a:rPr lang="en-US" dirty="0" err="1" smtClean="0"/>
              <a:t>terao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pagos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organizador</a:t>
            </a:r>
            <a:r>
              <a:rPr lang="en-US" dirty="0" smtClean="0"/>
              <a:t> do </a:t>
            </a:r>
            <a:r>
              <a:rPr lang="en-US" dirty="0" err="1" smtClean="0"/>
              <a:t>evento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 smtClean="0"/>
              <a:t> </a:t>
            </a:r>
            <a:r>
              <a:rPr lang="en-US" dirty="0" err="1" smtClean="0"/>
              <a:t>pacotes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dos </a:t>
            </a:r>
            <a:r>
              <a:rPr lang="en-US" dirty="0" err="1" smtClean="0"/>
              <a:t>eventos</a:t>
            </a:r>
            <a:r>
              <a:rPr lang="en-US" dirty="0" smtClean="0"/>
              <a:t> 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seguintes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</a:t>
            </a:r>
            <a:r>
              <a:rPr lang="en-US" dirty="0" err="1" smtClean="0"/>
              <a:t>indicativos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Limpeza</a:t>
            </a:r>
            <a:r>
              <a:rPr lang="en-US" dirty="0" smtClean="0"/>
              <a:t> - 38 USD/</a:t>
            </a:r>
            <a:r>
              <a:rPr lang="en-US" dirty="0" err="1" smtClean="0"/>
              <a:t>hora</a:t>
            </a:r>
            <a:endParaRPr lang="en-US" dirty="0" smtClean="0"/>
          </a:p>
          <a:p>
            <a:pPr lvl="1"/>
            <a:r>
              <a:rPr lang="en-US" dirty="0" err="1" smtClean="0"/>
              <a:t>Tecnico</a:t>
            </a:r>
            <a:r>
              <a:rPr lang="en-US" dirty="0" smtClean="0"/>
              <a:t> </a:t>
            </a:r>
            <a:r>
              <a:rPr lang="en-US" dirty="0" err="1" smtClean="0"/>
              <a:t>electrotecnia</a:t>
            </a:r>
            <a:r>
              <a:rPr lang="en-US" dirty="0" smtClean="0"/>
              <a:t> – 85 USD/hour</a:t>
            </a:r>
          </a:p>
          <a:p>
            <a:pPr lvl="1"/>
            <a:r>
              <a:rPr lang="en-US" dirty="0" err="1" smtClean="0"/>
              <a:t>Sandwiche</a:t>
            </a:r>
            <a:r>
              <a:rPr lang="en-US" dirty="0" smtClean="0"/>
              <a:t> - 6-17 USD/person</a:t>
            </a:r>
          </a:p>
          <a:p>
            <a:pPr lvl="1"/>
            <a:r>
              <a:rPr lang="en-US" dirty="0" err="1" smtClean="0"/>
              <a:t>Frutas</a:t>
            </a:r>
            <a:r>
              <a:rPr lang="en-US" dirty="0" smtClean="0"/>
              <a:t> da </a:t>
            </a:r>
            <a:r>
              <a:rPr lang="en-US" dirty="0" err="1" smtClean="0"/>
              <a:t>Estacao</a:t>
            </a:r>
            <a:r>
              <a:rPr lang="en-US" dirty="0" smtClean="0"/>
              <a:t> – 8 USD/person</a:t>
            </a:r>
          </a:p>
          <a:p>
            <a:pPr lvl="1"/>
            <a:r>
              <a:rPr lang="en-US" dirty="0" err="1" smtClean="0"/>
              <a:t>Refrescos</a:t>
            </a:r>
            <a:r>
              <a:rPr lang="en-US" dirty="0" smtClean="0"/>
              <a:t> 8 USD/person</a:t>
            </a:r>
          </a:p>
          <a:p>
            <a:pPr lvl="1"/>
            <a:r>
              <a:rPr lang="en-US" dirty="0" err="1" smtClean="0"/>
              <a:t>Bebidas</a:t>
            </a:r>
            <a:r>
              <a:rPr lang="en-US" dirty="0" smtClean="0"/>
              <a:t> </a:t>
            </a:r>
            <a:r>
              <a:rPr lang="en-US" dirty="0" err="1" smtClean="0"/>
              <a:t>alcoolicas</a:t>
            </a:r>
            <a:r>
              <a:rPr lang="en-US" dirty="0" smtClean="0"/>
              <a:t> 20-40 USD/person</a:t>
            </a:r>
          </a:p>
          <a:p>
            <a:pPr lvl="1"/>
            <a:endParaRPr lang="en-US" dirty="0"/>
          </a:p>
          <a:p>
            <a:r>
              <a:rPr lang="en-US" dirty="0" err="1" smtClean="0"/>
              <a:t>Preve</a:t>
            </a:r>
            <a:r>
              <a:rPr lang="en-US" dirty="0" smtClean="0"/>
              <a:t>-se </a:t>
            </a:r>
            <a:r>
              <a:rPr lang="en-US" dirty="0" err="1" smtClean="0"/>
              <a:t>uma</a:t>
            </a:r>
            <a:r>
              <a:rPr lang="en-US" dirty="0" smtClean="0"/>
              <a:t> media de 2000 USD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evento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Parlelos</a:t>
            </a:r>
            <a:r>
              <a:rPr lang="en-US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cont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Proposta</a:t>
            </a:r>
            <a:r>
              <a:rPr lang="en-US" dirty="0" smtClean="0"/>
              <a:t>:  A SADC </a:t>
            </a:r>
            <a:r>
              <a:rPr lang="en-US" dirty="0" err="1" smtClean="0"/>
              <a:t>poderia</a:t>
            </a:r>
            <a:r>
              <a:rPr lang="en-US" dirty="0" smtClean="0"/>
              <a:t> </a:t>
            </a:r>
            <a:r>
              <a:rPr lang="en-US" dirty="0" err="1" smtClean="0"/>
              <a:t>alugar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poderiam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ACTF, </a:t>
            </a:r>
            <a:r>
              <a:rPr lang="en-US" dirty="0" err="1" smtClean="0"/>
              <a:t>cujo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seria</a:t>
            </a:r>
            <a:r>
              <a:rPr lang="en-US" dirty="0" smtClean="0"/>
              <a:t> o do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do PTGL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do Maloti </a:t>
            </a:r>
            <a:r>
              <a:rPr lang="en-US" dirty="0" err="1" smtClean="0"/>
              <a:t>Drankesburg</a:t>
            </a:r>
            <a:endParaRPr lang="en-US" dirty="0" smtClean="0"/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do KAZA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da ACTF do </a:t>
            </a:r>
            <a:r>
              <a:rPr lang="en-US" dirty="0" err="1" smtClean="0"/>
              <a:t>Miombe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Dia</a:t>
            </a:r>
            <a:r>
              <a:rPr lang="en-US" dirty="0" smtClean="0"/>
              <a:t> da Ponta do </a:t>
            </a:r>
            <a:r>
              <a:rPr lang="en-US" dirty="0" err="1" smtClean="0"/>
              <a:t>Ouro</a:t>
            </a:r>
            <a:r>
              <a:rPr lang="en-US" dirty="0" smtClean="0"/>
              <a:t> </a:t>
            </a:r>
            <a:r>
              <a:rPr lang="en-US" dirty="0" err="1" smtClean="0"/>
              <a:t>Kosy</a:t>
            </a:r>
            <a:r>
              <a:rPr lang="en-US" dirty="0" smtClean="0"/>
              <a:t>-Bay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46197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3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839"/>
            <a:ext cx="9144000" cy="55751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Sydney, Australia, 12-19 Nov.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Esperamos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Positionar</a:t>
            </a:r>
            <a:r>
              <a:rPr lang="en-US" dirty="0" smtClean="0"/>
              <a:t> a </a:t>
            </a:r>
            <a:r>
              <a:rPr lang="en-US" dirty="0" err="1" smtClean="0"/>
              <a:t>regiao</a:t>
            </a:r>
            <a:r>
              <a:rPr lang="en-US" dirty="0" smtClean="0"/>
              <a:t> da SADC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lider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r>
              <a:rPr lang="en-US" dirty="0" smtClean="0"/>
              <a:t> no </a:t>
            </a:r>
            <a:r>
              <a:rPr lang="en-US" dirty="0" err="1" smtClean="0"/>
              <a:t>desenvolvimento</a:t>
            </a:r>
            <a:r>
              <a:rPr lang="en-US" dirty="0" smtClean="0"/>
              <a:t> das ACTF, </a:t>
            </a:r>
            <a:r>
              <a:rPr lang="en-US" dirty="0" err="1" smtClean="0"/>
              <a:t>conservacao</a:t>
            </a:r>
            <a:r>
              <a:rPr lang="en-US" dirty="0" smtClean="0"/>
              <a:t> da </a:t>
            </a:r>
            <a:r>
              <a:rPr lang="en-US" dirty="0" err="1" smtClean="0"/>
              <a:t>biodiversidade</a:t>
            </a:r>
            <a:r>
              <a:rPr lang="en-US" dirty="0" smtClean="0"/>
              <a:t> e </a:t>
            </a:r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err="1" smtClean="0"/>
              <a:t>Contribuir</a:t>
            </a:r>
            <a:r>
              <a:rPr lang="en-US" dirty="0" smtClean="0"/>
              <a:t> no </a:t>
            </a:r>
            <a:r>
              <a:rPr lang="en-US" dirty="0" err="1" smtClean="0"/>
              <a:t>melhoramento</a:t>
            </a:r>
            <a:r>
              <a:rPr lang="en-US" dirty="0" smtClean="0"/>
              <a:t> das </a:t>
            </a:r>
            <a:r>
              <a:rPr lang="en-US" dirty="0" err="1" smtClean="0"/>
              <a:t>politicas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r>
              <a:rPr lang="en-US" dirty="0" smtClean="0"/>
              <a:t> e </a:t>
            </a:r>
            <a:r>
              <a:rPr lang="en-US" dirty="0" err="1" smtClean="0"/>
              <a:t>padroes</a:t>
            </a:r>
            <a:r>
              <a:rPr lang="en-US" dirty="0" smtClean="0"/>
              <a:t> de </a:t>
            </a:r>
            <a:r>
              <a:rPr lang="en-US" dirty="0" err="1" smtClean="0"/>
              <a:t>gestao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Fortalecer</a:t>
            </a:r>
            <a:r>
              <a:rPr lang="en-US" dirty="0" smtClean="0"/>
              <a:t> as </a:t>
            </a:r>
            <a:r>
              <a:rPr lang="en-US" dirty="0" err="1" smtClean="0"/>
              <a:t>parcerias</a:t>
            </a:r>
            <a:r>
              <a:rPr lang="en-US" dirty="0" smtClean="0"/>
              <a:t> entre </a:t>
            </a:r>
            <a:r>
              <a:rPr lang="en-US" dirty="0" err="1" smtClean="0"/>
              <a:t>osEstados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da SADC Member States 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intervinientes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Passos</a:t>
            </a:r>
            <a:r>
              <a:rPr lang="en-US" dirty="0" smtClean="0"/>
              <a:t> </a:t>
            </a:r>
            <a:r>
              <a:rPr lang="en-US" dirty="0" err="1" smtClean="0"/>
              <a:t>Seguintes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7" y="1417638"/>
            <a:ext cx="8475004" cy="485401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Mobilizar</a:t>
            </a:r>
            <a:r>
              <a:rPr lang="en-US" dirty="0" smtClean="0"/>
              <a:t> </a:t>
            </a:r>
            <a:r>
              <a:rPr lang="en-US" dirty="0" err="1" smtClean="0"/>
              <a:t>fundos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participacao</a:t>
            </a:r>
            <a:r>
              <a:rPr lang="en-US" dirty="0" smtClean="0"/>
              <a:t> dos </a:t>
            </a:r>
            <a:r>
              <a:rPr lang="en-US" dirty="0" err="1" smtClean="0"/>
              <a:t>apresentadores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correntes</a:t>
            </a:r>
            <a:r>
              <a:rPr lang="en-US" dirty="0" smtClean="0"/>
              <a:t> 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As ACTF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toranar</a:t>
            </a:r>
            <a:r>
              <a:rPr lang="en-US" dirty="0" smtClean="0"/>
              <a:t> </a:t>
            </a:r>
            <a:r>
              <a:rPr lang="en-US" dirty="0" err="1" smtClean="0"/>
              <a:t>disponiveis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necessarios</a:t>
            </a:r>
            <a:r>
              <a:rPr lang="en-US" dirty="0" smtClean="0"/>
              <a:t> 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pagar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opcoes</a:t>
            </a:r>
            <a:r>
              <a:rPr lang="en-US" dirty="0" smtClean="0"/>
              <a:t> de </a:t>
            </a:r>
            <a:r>
              <a:rPr lang="en-US" dirty="0" err="1" smtClean="0"/>
              <a:t>financiamento</a:t>
            </a:r>
            <a:r>
              <a:rPr lang="en-US" dirty="0" smtClean="0"/>
              <a:t> so stand de </a:t>
            </a:r>
            <a:r>
              <a:rPr lang="en-US" dirty="0" err="1" smtClean="0"/>
              <a:t>exibicoes</a:t>
            </a:r>
            <a:r>
              <a:rPr lang="en-US" dirty="0" smtClean="0"/>
              <a:t> </a:t>
            </a:r>
            <a:r>
              <a:rPr lang="en-US" dirty="0" err="1" smtClean="0"/>
              <a:t>tomando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GIZ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fundos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105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00" y="0"/>
            <a:ext cx="46861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Obrigado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Antecedentes</a:t>
            </a:r>
            <a:r>
              <a:rPr lang="en-US" sz="6000" b="1" dirty="0" smtClean="0">
                <a:solidFill>
                  <a:srgbClr val="002060"/>
                </a:solidFill>
              </a:rPr>
              <a:t>: </a:t>
            </a:r>
            <a:r>
              <a:rPr lang="en-US" sz="6000" b="1" dirty="0" err="1" smtClean="0">
                <a:solidFill>
                  <a:srgbClr val="002060"/>
                </a:solidFill>
              </a:rPr>
              <a:t>Congresso</a:t>
            </a:r>
            <a:r>
              <a:rPr lang="en-US" sz="6000" b="1" dirty="0" smtClean="0">
                <a:solidFill>
                  <a:srgbClr val="002060"/>
                </a:solidFill>
              </a:rPr>
              <a:t> Mundial de </a:t>
            </a:r>
            <a:r>
              <a:rPr lang="en-US" sz="6000" b="1" dirty="0" err="1" smtClean="0">
                <a:solidFill>
                  <a:srgbClr val="002060"/>
                </a:solidFill>
              </a:rPr>
              <a:t>Parques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Forum Global </a:t>
            </a:r>
            <a:r>
              <a:rPr lang="en-US" sz="4800" dirty="0" err="1" smtClean="0"/>
              <a:t>sobre</a:t>
            </a:r>
            <a:r>
              <a:rPr lang="en-US" sz="4800" dirty="0" smtClean="0"/>
              <a:t> as areas </a:t>
            </a:r>
            <a:r>
              <a:rPr lang="en-US" sz="4800" dirty="0" err="1" smtClean="0"/>
              <a:t>protegidas</a:t>
            </a:r>
            <a:r>
              <a:rPr lang="en-US" sz="4800" dirty="0" smtClean="0"/>
              <a:t> ;</a:t>
            </a:r>
          </a:p>
          <a:p>
            <a:r>
              <a:rPr lang="en-US" sz="4800" dirty="0" smtClean="0"/>
              <a:t>De 10 </a:t>
            </a:r>
            <a:r>
              <a:rPr lang="en-US" sz="4800" dirty="0" err="1" smtClean="0"/>
              <a:t>em</a:t>
            </a:r>
            <a:r>
              <a:rPr lang="en-US" sz="4800" dirty="0" smtClean="0"/>
              <a:t> 10 </a:t>
            </a:r>
            <a:r>
              <a:rPr lang="en-US" sz="4800" dirty="0" err="1" smtClean="0"/>
              <a:t>anos</a:t>
            </a:r>
            <a:r>
              <a:rPr lang="en-US" sz="4800" dirty="0" smtClean="0"/>
              <a:t>;</a:t>
            </a:r>
          </a:p>
          <a:p>
            <a:r>
              <a:rPr lang="en-US" sz="4800" dirty="0" err="1" smtClean="0"/>
              <a:t>Polticas</a:t>
            </a:r>
            <a:r>
              <a:rPr lang="en-US" sz="4800" dirty="0" smtClean="0"/>
              <a:t> </a:t>
            </a:r>
            <a:r>
              <a:rPr lang="en-US" sz="4800" dirty="0" err="1" smtClean="0"/>
              <a:t>Globais</a:t>
            </a:r>
            <a:r>
              <a:rPr lang="en-US" sz="4800" dirty="0" smtClean="0"/>
              <a:t>, </a:t>
            </a:r>
            <a:r>
              <a:rPr lang="en-US" sz="4800" dirty="0" err="1" smtClean="0"/>
              <a:t>desafios</a:t>
            </a:r>
            <a:r>
              <a:rPr lang="en-US" sz="4800" dirty="0" smtClean="0"/>
              <a:t> e </a:t>
            </a:r>
            <a:r>
              <a:rPr lang="en-US" sz="4800" dirty="0" err="1" smtClean="0"/>
              <a:t>oportunidades</a:t>
            </a:r>
            <a:endParaRPr lang="en-US" sz="4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3" y="103664"/>
            <a:ext cx="8928358" cy="666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CMP 2014 </a:t>
            </a:r>
            <a:r>
              <a:rPr lang="en-US" b="1" i="1" dirty="0" err="1" smtClean="0"/>
              <a:t>Parques</a:t>
            </a:r>
            <a:r>
              <a:rPr lang="en-US" b="1" i="1" dirty="0" smtClean="0"/>
              <a:t> </a:t>
            </a:r>
            <a:r>
              <a:rPr lang="en-US" b="1" i="1" dirty="0" err="1" smtClean="0"/>
              <a:t>pessoas</a:t>
            </a:r>
            <a:r>
              <a:rPr lang="en-US" b="1" i="1" dirty="0" smtClean="0"/>
              <a:t> e </a:t>
            </a:r>
            <a:r>
              <a:rPr lang="en-US" b="1" i="1" dirty="0" err="1" smtClean="0"/>
              <a:t>planeta</a:t>
            </a:r>
            <a:r>
              <a:rPr lang="en-US" b="1" i="1" dirty="0" smtClean="0"/>
              <a:t>: </a:t>
            </a:r>
            <a:r>
              <a:rPr lang="en-US" b="1" i="1" dirty="0" err="1" smtClean="0"/>
              <a:t>Solucoes</a:t>
            </a:r>
            <a:r>
              <a:rPr lang="en-US" b="1" i="1" dirty="0" smtClean="0"/>
              <a:t> </a:t>
            </a:r>
            <a:r>
              <a:rPr lang="en-US" b="1" i="1" dirty="0" err="1" smtClean="0"/>
              <a:t>Inspiradoras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505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objectivos</a:t>
            </a:r>
            <a:r>
              <a:rPr lang="en-US" dirty="0" smtClean="0"/>
              <a:t> </a:t>
            </a:r>
            <a:r>
              <a:rPr lang="en-US" dirty="0" err="1" smtClean="0"/>
              <a:t>prioritarios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PARQUES</a:t>
            </a:r>
            <a:r>
              <a:rPr lang="en-US" dirty="0" smtClean="0"/>
              <a:t> – </a:t>
            </a:r>
            <a:r>
              <a:rPr lang="en-US" dirty="0" err="1" smtClean="0"/>
              <a:t>valorizando</a:t>
            </a:r>
            <a:r>
              <a:rPr lang="en-US" dirty="0" smtClean="0"/>
              <a:t> e </a:t>
            </a:r>
            <a:r>
              <a:rPr lang="en-US" dirty="0" err="1" smtClean="0"/>
              <a:t>conservando</a:t>
            </a:r>
            <a:r>
              <a:rPr lang="en-US" dirty="0" smtClean="0"/>
              <a:t> a </a:t>
            </a:r>
            <a:r>
              <a:rPr lang="en-US" dirty="0" err="1" smtClean="0"/>
              <a:t>natureza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PESSOAS </a:t>
            </a:r>
            <a:r>
              <a:rPr lang="en-US" dirty="0"/>
              <a:t>– </a:t>
            </a:r>
            <a:r>
              <a:rPr lang="en-US" dirty="0" err="1" smtClean="0"/>
              <a:t>Governacao</a:t>
            </a:r>
            <a:r>
              <a:rPr lang="en-US" dirty="0" smtClean="0"/>
              <a:t> </a:t>
            </a:r>
            <a:r>
              <a:rPr lang="en-US" dirty="0" err="1" smtClean="0"/>
              <a:t>equitativa</a:t>
            </a:r>
            <a:r>
              <a:rPr lang="en-US" dirty="0" smtClean="0"/>
              <a:t> e </a:t>
            </a:r>
            <a:r>
              <a:rPr lang="en-US" dirty="0" err="1" smtClean="0"/>
              <a:t>efectiva</a:t>
            </a:r>
            <a:r>
              <a:rPr lang="en-US" dirty="0" smtClean="0"/>
              <a:t> do </a:t>
            </a:r>
            <a:r>
              <a:rPr lang="en-US" dirty="0" err="1" smtClean="0"/>
              <a:t>uso</a:t>
            </a:r>
            <a:r>
              <a:rPr lang="en-US" dirty="0" smtClean="0"/>
              <a:t> da </a:t>
            </a:r>
            <a:r>
              <a:rPr lang="en-US" dirty="0" err="1" smtClean="0"/>
              <a:t>natureza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PLANETA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Desenvolvendo</a:t>
            </a:r>
            <a:r>
              <a:rPr lang="en-US" dirty="0" smtClean="0"/>
              <a:t> </a:t>
            </a:r>
            <a:r>
              <a:rPr lang="en-US" dirty="0" err="1" smtClean="0"/>
              <a:t>solucoes</a:t>
            </a:r>
            <a:r>
              <a:rPr lang="en-US" dirty="0" smtClean="0"/>
              <a:t> </a:t>
            </a:r>
            <a:r>
              <a:rPr lang="en-US" dirty="0" err="1" smtClean="0"/>
              <a:t>baseadas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enfrentar</a:t>
            </a:r>
            <a:r>
              <a:rPr lang="en-US" dirty="0" smtClean="0"/>
              <a:t> </a:t>
            </a:r>
            <a:r>
              <a:rPr lang="en-US" dirty="0" err="1" smtClean="0"/>
              <a:t>desafios</a:t>
            </a:r>
            <a:r>
              <a:rPr lang="en-US" dirty="0" smtClean="0"/>
              <a:t> </a:t>
            </a:r>
            <a:r>
              <a:rPr lang="en-US" dirty="0" err="1" smtClean="0"/>
              <a:t>globais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Plenario</a:t>
            </a:r>
            <a:r>
              <a:rPr lang="en-US" dirty="0" smtClean="0"/>
              <a:t> – Para </a:t>
            </a:r>
            <a:r>
              <a:rPr lang="en-US" dirty="0" err="1" smtClean="0"/>
              <a:t>discutir</a:t>
            </a:r>
            <a:r>
              <a:rPr lang="en-US" dirty="0" smtClean="0"/>
              <a:t> </a:t>
            </a:r>
            <a:r>
              <a:rPr lang="en-US" dirty="0" err="1" smtClean="0"/>
              <a:t>questoes</a:t>
            </a:r>
            <a:r>
              <a:rPr lang="en-US" dirty="0" smtClean="0"/>
              <a:t> </a:t>
            </a:r>
            <a:r>
              <a:rPr lang="en-US" dirty="0" err="1" smtClean="0"/>
              <a:t>estrategicas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Correntes</a:t>
            </a:r>
            <a:r>
              <a:rPr lang="en-US" dirty="0" smtClean="0"/>
              <a:t> – 8 </a:t>
            </a:r>
            <a:r>
              <a:rPr lang="en-US" dirty="0" err="1" smtClean="0"/>
              <a:t>correntes</a:t>
            </a:r>
            <a:r>
              <a:rPr lang="en-US" dirty="0" smtClean="0"/>
              <a:t>  </a:t>
            </a:r>
            <a:r>
              <a:rPr lang="en-US" dirty="0" err="1" smtClean="0"/>
              <a:t>especificas</a:t>
            </a:r>
            <a:r>
              <a:rPr lang="en-US" dirty="0" smtClean="0"/>
              <a:t> e 4 </a:t>
            </a:r>
            <a:r>
              <a:rPr lang="en-US" dirty="0" err="1" smtClean="0"/>
              <a:t>transversais</a:t>
            </a:r>
            <a:endParaRPr lang="en-US" dirty="0" smtClean="0"/>
          </a:p>
          <a:p>
            <a:pPr lvl="1"/>
            <a:r>
              <a:rPr lang="en-US" dirty="0" err="1" smtClean="0"/>
              <a:t>Discutira</a:t>
            </a:r>
            <a:r>
              <a:rPr lang="en-US" dirty="0" smtClean="0"/>
              <a:t> as </a:t>
            </a:r>
            <a:r>
              <a:rPr lang="en-US" dirty="0" err="1" smtClean="0"/>
              <a:t>questoes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detalhe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Exibicoes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paralelos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8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e </a:t>
            </a:r>
            <a:r>
              <a:rPr lang="en-US" dirty="0" err="1" smtClean="0"/>
              <a:t>inspirador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regiao</a:t>
            </a:r>
            <a:r>
              <a:rPr lang="en-US" dirty="0" smtClean="0"/>
              <a:t> da SADC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 18 ACTF’s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5 ACTF’s </a:t>
            </a:r>
            <a:r>
              <a:rPr lang="en-US" dirty="0" err="1" smtClean="0"/>
              <a:t>possuiem</a:t>
            </a:r>
            <a:r>
              <a:rPr lang="en-US" dirty="0" smtClean="0"/>
              <a:t> </a:t>
            </a:r>
            <a:r>
              <a:rPr lang="en-US" dirty="0" err="1" smtClean="0"/>
              <a:t>tratados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8 ACTF’s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Memorandos</a:t>
            </a:r>
            <a:r>
              <a:rPr lang="en-US" dirty="0" smtClean="0"/>
              <a:t> de </a:t>
            </a:r>
            <a:r>
              <a:rPr lang="en-US" dirty="0" err="1" smtClean="0"/>
              <a:t>Entendimento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 ACTF’s </a:t>
            </a:r>
            <a:r>
              <a:rPr lang="en-US" dirty="0" err="1" smtClean="0"/>
              <a:t>estao</a:t>
            </a:r>
            <a:r>
              <a:rPr lang="en-US" dirty="0" smtClean="0"/>
              <a:t> a </a:t>
            </a:r>
            <a:r>
              <a:rPr lang="en-US" dirty="0" err="1" smtClean="0"/>
              <a:t>negociar</a:t>
            </a:r>
            <a:r>
              <a:rPr lang="en-US" dirty="0" smtClean="0"/>
              <a:t> </a:t>
            </a:r>
            <a:r>
              <a:rPr lang="en-US" dirty="0" err="1" smtClean="0"/>
              <a:t>Memorandos</a:t>
            </a:r>
            <a:r>
              <a:rPr lang="en-US" dirty="0" smtClean="0"/>
              <a:t> de </a:t>
            </a:r>
            <a:r>
              <a:rPr lang="en-US" dirty="0" err="1" smtClean="0"/>
              <a:t>Entendimento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68" y="5472113"/>
            <a:ext cx="1435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6"/>
            <a:ext cx="9108504" cy="684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73" y="142538"/>
            <a:ext cx="8669387" cy="1036636"/>
          </a:xfrm>
        </p:spPr>
        <p:txBody>
          <a:bodyPr>
            <a:noAutofit/>
          </a:bodyPr>
          <a:lstStyle/>
          <a:p>
            <a:r>
              <a:rPr lang="en-US" sz="3600" dirty="0" smtClean="0"/>
              <a:t>O </a:t>
            </a:r>
            <a:r>
              <a:rPr lang="en-US" sz="3600" dirty="0" err="1" smtClean="0"/>
              <a:t>Que</a:t>
            </a:r>
            <a:r>
              <a:rPr lang="en-US" sz="3600" dirty="0" smtClean="0"/>
              <a:t> o SADC </a:t>
            </a:r>
            <a:r>
              <a:rPr lang="en-US" sz="3600" dirty="0" err="1" smtClean="0"/>
              <a:t>ja</a:t>
            </a:r>
            <a:r>
              <a:rPr lang="en-US" sz="3600" dirty="0" smtClean="0"/>
              <a:t> fez com vista a </a:t>
            </a:r>
            <a:r>
              <a:rPr lang="en-US" sz="3600" dirty="0" err="1" smtClean="0"/>
              <a:t>sua</a:t>
            </a:r>
            <a:r>
              <a:rPr lang="en-US" sz="3600" dirty="0" smtClean="0"/>
              <a:t> </a:t>
            </a:r>
            <a:r>
              <a:rPr lang="en-US" sz="3600" dirty="0" err="1" smtClean="0"/>
              <a:t>Participacao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5" y="1399460"/>
            <a:ext cx="8578675" cy="50276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colaboracao</a:t>
            </a:r>
            <a:r>
              <a:rPr lang="en-US" dirty="0" smtClean="0"/>
              <a:t> com: IUCN, AHEAD,GIZ e PPF e o </a:t>
            </a:r>
            <a:r>
              <a:rPr lang="en-US" dirty="0" err="1" smtClean="0"/>
              <a:t>comite</a:t>
            </a:r>
            <a:r>
              <a:rPr lang="en-US" dirty="0" smtClean="0"/>
              <a:t> de </a:t>
            </a:r>
            <a:r>
              <a:rPr lang="en-US" dirty="0" err="1" smtClean="0"/>
              <a:t>Direcaco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das ACTF, </a:t>
            </a:r>
            <a:r>
              <a:rPr lang="en-US" dirty="0" err="1" smtClean="0"/>
              <a:t>estao</a:t>
            </a:r>
            <a:r>
              <a:rPr lang="en-US" dirty="0" smtClean="0"/>
              <a:t> a </a:t>
            </a:r>
            <a:r>
              <a:rPr lang="en-US" dirty="0" err="1" smtClean="0"/>
              <a:t>trabalar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preparacao</a:t>
            </a:r>
            <a:endParaRPr lang="en-US" dirty="0" smtClean="0"/>
          </a:p>
          <a:p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SADC is negotiating a stand for exhibition </a:t>
            </a:r>
            <a:r>
              <a:rPr lang="en-US" dirty="0"/>
              <a:t>of posters, brochures, flyers, etc</a:t>
            </a:r>
            <a:r>
              <a:rPr lang="en-US" dirty="0" smtClean="0"/>
              <a:t>. </a:t>
            </a:r>
            <a:endParaRPr lang="en-US" dirty="0"/>
          </a:p>
          <a:p>
            <a:pPr lvl="1"/>
            <a:endParaRPr lang="en-US" sz="2200" dirty="0" smtClean="0"/>
          </a:p>
          <a:p>
            <a:pPr lvl="1"/>
            <a:r>
              <a:rPr lang="en-US" sz="2200" dirty="0" err="1" smtClean="0"/>
              <a:t>Em</a:t>
            </a:r>
            <a:r>
              <a:rPr lang="en-US" sz="2200" dirty="0" smtClean="0"/>
              <a:t> Janeiro de 2014 GIZ </a:t>
            </a:r>
            <a:r>
              <a:rPr lang="en-US" sz="2200" dirty="0" err="1" smtClean="0"/>
              <a:t>informou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fundos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esta</a:t>
            </a:r>
            <a:r>
              <a:rPr lang="en-US" sz="2200" dirty="0" smtClean="0"/>
              <a:t> </a:t>
            </a:r>
            <a:r>
              <a:rPr lang="en-US" sz="2200" dirty="0" err="1" smtClean="0"/>
              <a:t>actividade</a:t>
            </a:r>
            <a:r>
              <a:rPr lang="en-US" sz="2200" dirty="0" smtClean="0"/>
              <a:t> </a:t>
            </a:r>
            <a:r>
              <a:rPr lang="en-US" sz="2200" dirty="0" err="1" smtClean="0"/>
              <a:t>nao</a:t>
            </a:r>
            <a:r>
              <a:rPr lang="en-US" sz="2200" dirty="0" smtClean="0"/>
              <a:t> </a:t>
            </a:r>
            <a:r>
              <a:rPr lang="en-US" sz="2200" dirty="0" err="1" smtClean="0"/>
              <a:t>estavam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disponiveis</a:t>
            </a:r>
            <a:r>
              <a:rPr lang="en-US" sz="2200" dirty="0" smtClean="0"/>
              <a:t> , o </a:t>
            </a:r>
            <a:r>
              <a:rPr lang="en-US" sz="2200" dirty="0" err="1" smtClean="0"/>
              <a:t>Secretariado</a:t>
            </a:r>
            <a:r>
              <a:rPr lang="en-US" sz="2200" dirty="0" smtClean="0"/>
              <a:t> da SADC </a:t>
            </a:r>
            <a:r>
              <a:rPr lang="en-US" sz="2200" dirty="0" err="1" smtClean="0"/>
              <a:t>esta</a:t>
            </a:r>
            <a:r>
              <a:rPr lang="en-US" sz="2200" dirty="0" smtClean="0"/>
              <a:t> a </a:t>
            </a:r>
            <a:r>
              <a:rPr lang="en-US" sz="2200" dirty="0" err="1" smtClean="0"/>
              <a:t>envidar</a:t>
            </a:r>
            <a:r>
              <a:rPr lang="en-US" sz="2200" dirty="0" smtClean="0"/>
              <a:t> </a:t>
            </a:r>
            <a:r>
              <a:rPr lang="en-US" sz="2200" dirty="0" err="1" smtClean="0"/>
              <a:t>esforcos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obter</a:t>
            </a:r>
            <a:r>
              <a:rPr lang="en-US" sz="2200" dirty="0" smtClean="0"/>
              <a:t> </a:t>
            </a:r>
            <a:r>
              <a:rPr lang="en-US" sz="2200" dirty="0" err="1" smtClean="0"/>
              <a:t>alternativas</a:t>
            </a:r>
            <a:r>
              <a:rPr lang="en-US" sz="2200" dirty="0" smtClean="0"/>
              <a:t>, </a:t>
            </a:r>
            <a:r>
              <a:rPr lang="en-US" sz="2200" dirty="0" err="1" smtClean="0"/>
              <a:t>tendo</a:t>
            </a:r>
            <a:r>
              <a:rPr lang="en-US" sz="2200" dirty="0" smtClean="0"/>
              <a:t> </a:t>
            </a:r>
            <a:r>
              <a:rPr lang="en-US" sz="2200" dirty="0" err="1" smtClean="0"/>
              <a:t>feito</a:t>
            </a:r>
            <a:r>
              <a:rPr lang="en-US" sz="2200" dirty="0" smtClean="0"/>
              <a:t> </a:t>
            </a:r>
            <a:r>
              <a:rPr lang="en-US" sz="2200" dirty="0" err="1" smtClean="0"/>
              <a:t>solicitacoes</a:t>
            </a:r>
            <a:r>
              <a:rPr lang="en-US" sz="2200" dirty="0" smtClean="0"/>
              <a:t> a </a:t>
            </a:r>
            <a:r>
              <a:rPr lang="en-US" sz="2200" dirty="0" err="1" smtClean="0"/>
              <a:t>KfW</a:t>
            </a:r>
            <a:r>
              <a:rPr lang="en-US" sz="2200" dirty="0" smtClean="0"/>
              <a:t>, </a:t>
            </a:r>
            <a:r>
              <a:rPr lang="en-US" sz="2200" dirty="0" err="1" smtClean="0"/>
              <a:t>Banco</a:t>
            </a:r>
            <a:r>
              <a:rPr lang="en-US" sz="2200" dirty="0" smtClean="0"/>
              <a:t> Mundial e JICA</a:t>
            </a:r>
            <a:endParaRPr lang="en-US" dirty="0" smtClean="0"/>
          </a:p>
          <a:p>
            <a:r>
              <a:rPr lang="en-US" dirty="0" err="1" smtClean="0"/>
              <a:t>Apresentacoes</a:t>
            </a:r>
            <a:r>
              <a:rPr lang="en-US" dirty="0" smtClean="0"/>
              <a:t> de </a:t>
            </a:r>
            <a:r>
              <a:rPr lang="en-US" dirty="0" err="1" smtClean="0"/>
              <a:t>comunicacoes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varias</a:t>
            </a:r>
            <a:r>
              <a:rPr lang="en-US" dirty="0" smtClean="0"/>
              <a:t> </a:t>
            </a:r>
            <a:r>
              <a:rPr lang="en-US" dirty="0" err="1" smtClean="0"/>
              <a:t>correntes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70" y="5623515"/>
            <a:ext cx="1268998" cy="11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1152</Words>
  <Application>Microsoft Macintosh PowerPoint</Application>
  <PresentationFormat>On-screen Show (4:3)</PresentationFormat>
  <Paragraphs>164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Participacao das ACTF’s da SADC no VI Congresso Mundial de Parques</vt:lpstr>
      <vt:lpstr>Sydney, Australia, 12-19 Nov. 2014</vt:lpstr>
      <vt:lpstr>Antecedentes: Congresso Mundial de Parques</vt:lpstr>
      <vt:lpstr>PowerPoint Presentation</vt:lpstr>
      <vt:lpstr>CMP 2014 Parques pessoas e planeta: Solucoes Inspiradoras </vt:lpstr>
      <vt:lpstr>Programa</vt:lpstr>
      <vt:lpstr>O Que e inspirador na regiao da SADC ?</vt:lpstr>
      <vt:lpstr>PowerPoint Presentation</vt:lpstr>
      <vt:lpstr>O Que o SADC ja fez com vista a sua Participacao?</vt:lpstr>
      <vt:lpstr>As Correntes</vt:lpstr>
      <vt:lpstr>Corrente 1: Alcancando os objectivos da conservacao – uma visao de esperanca  </vt:lpstr>
      <vt:lpstr>Corrente 2: Respondendo a mudancas climaticas  </vt:lpstr>
      <vt:lpstr>Corrente 3: Melhorando a Saude e o Bem Estar  </vt:lpstr>
      <vt:lpstr>Corrente 6: Fortalecendo a diversidade e qualidade da governacao  </vt:lpstr>
      <vt:lpstr>Correntes </vt:lpstr>
      <vt:lpstr>Exibicoes</vt:lpstr>
      <vt:lpstr>Eventos Paralelos</vt:lpstr>
      <vt:lpstr>Eventos Paralelos (cont)</vt:lpstr>
      <vt:lpstr> Eventos Parlelos (cont)</vt:lpstr>
      <vt:lpstr>O Que Esperamos?</vt:lpstr>
      <vt:lpstr> Passos Seguintes</vt:lpstr>
      <vt:lpstr> Obrigado Merci Thank you</vt:lpstr>
    </vt:vector>
  </TitlesOfParts>
  <Company>Soto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World Parks Congress</dc:title>
  <dc:creator>Bartolomeu Soto</dc:creator>
  <cp:lastModifiedBy>Bartolomeu Soto</cp:lastModifiedBy>
  <cp:revision>40</cp:revision>
  <dcterms:created xsi:type="dcterms:W3CDTF">2014-01-27T19:14:49Z</dcterms:created>
  <dcterms:modified xsi:type="dcterms:W3CDTF">2014-03-31T06:03:21Z</dcterms:modified>
</cp:coreProperties>
</file>