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59" r:id="rId4"/>
    <p:sldId id="264" r:id="rId5"/>
    <p:sldId id="266" r:id="rId6"/>
    <p:sldId id="263" r:id="rId7"/>
    <p:sldId id="265" r:id="rId8"/>
    <p:sldId id="267" r:id="rId9"/>
    <p:sldId id="268" r:id="rId10"/>
    <p:sldId id="260" r:id="rId11"/>
    <p:sldId id="269" r:id="rId12"/>
    <p:sldId id="270" r:id="rId13"/>
    <p:sldId id="271" r:id="rId14"/>
    <p:sldId id="272" r:id="rId15"/>
    <p:sldId id="257" r:id="rId16"/>
    <p:sldId id="25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B06EC2-DACF-4C66-969E-8A4C3402C97A}" type="doc">
      <dgm:prSet loTypeId="urn:microsoft.com/office/officeart/2005/8/layout/venn1" loCatId="relationship" qsTypeId="urn:microsoft.com/office/officeart/2005/8/quickstyle/simple1" qsCatId="simple" csTypeId="urn:microsoft.com/office/officeart/2005/8/colors/accent1_2" csCatId="accent1" phldr="1"/>
      <dgm:spPr/>
    </dgm:pt>
    <dgm:pt modelId="{DBA6BA38-B0DD-46BF-9646-E038093D6482}">
      <dgm:prSet phldrT="[Text]" custT="1"/>
      <dgm:spPr>
        <a:solidFill>
          <a:schemeClr val="accent2">
            <a:lumMod val="40000"/>
            <a:lumOff val="60000"/>
            <a:alpha val="50000"/>
          </a:schemeClr>
        </a:solidFill>
      </dgm:spPr>
      <dgm:t>
        <a:bodyPr/>
        <a:lstStyle/>
        <a:p>
          <a:r>
            <a:rPr lang="en-ZA" sz="2000" dirty="0" smtClean="0"/>
            <a:t>Purpose</a:t>
          </a:r>
        </a:p>
        <a:p>
          <a:r>
            <a:rPr lang="en-ZA" sz="1600" dirty="0" smtClean="0"/>
            <a:t>(what?)</a:t>
          </a:r>
          <a:endParaRPr lang="en-ZA" sz="1600" dirty="0"/>
        </a:p>
      </dgm:t>
    </dgm:pt>
    <dgm:pt modelId="{326F43BB-739A-43EA-B99D-698B2E369E5B}" type="parTrans" cxnId="{F402C0F1-41E7-46E3-B531-D3D7F43CB5E5}">
      <dgm:prSet/>
      <dgm:spPr/>
      <dgm:t>
        <a:bodyPr/>
        <a:lstStyle/>
        <a:p>
          <a:endParaRPr lang="en-ZA"/>
        </a:p>
      </dgm:t>
    </dgm:pt>
    <dgm:pt modelId="{A09155AB-C444-4178-B662-27D48E6EDD98}" type="sibTrans" cxnId="{F402C0F1-41E7-46E3-B531-D3D7F43CB5E5}">
      <dgm:prSet/>
      <dgm:spPr/>
      <dgm:t>
        <a:bodyPr/>
        <a:lstStyle/>
        <a:p>
          <a:endParaRPr lang="en-ZA"/>
        </a:p>
      </dgm:t>
    </dgm:pt>
    <dgm:pt modelId="{2D14DF94-A6F2-43AC-861A-F3E7895ECC99}">
      <dgm:prSet phldrT="[Text]" custT="1"/>
      <dgm:spPr/>
      <dgm:t>
        <a:bodyPr/>
        <a:lstStyle/>
        <a:p>
          <a:r>
            <a:rPr lang="en-ZA" sz="2400" dirty="0" smtClean="0"/>
            <a:t>Practise</a:t>
          </a:r>
        </a:p>
        <a:p>
          <a:r>
            <a:rPr lang="en-ZA" sz="1600" dirty="0" smtClean="0"/>
            <a:t>(how?)</a:t>
          </a:r>
          <a:endParaRPr lang="en-ZA" sz="2400" dirty="0"/>
        </a:p>
      </dgm:t>
    </dgm:pt>
    <dgm:pt modelId="{777AEC5D-155D-4DF9-84AB-BE647332EFBD}" type="parTrans" cxnId="{E6721C90-7059-4AA8-BE43-9628BBFB3021}">
      <dgm:prSet/>
      <dgm:spPr/>
      <dgm:t>
        <a:bodyPr/>
        <a:lstStyle/>
        <a:p>
          <a:endParaRPr lang="en-ZA"/>
        </a:p>
      </dgm:t>
    </dgm:pt>
    <dgm:pt modelId="{B5D67A77-8F12-4F64-81CC-361573FEB659}" type="sibTrans" cxnId="{E6721C90-7059-4AA8-BE43-9628BBFB3021}">
      <dgm:prSet/>
      <dgm:spPr/>
      <dgm:t>
        <a:bodyPr/>
        <a:lstStyle/>
        <a:p>
          <a:endParaRPr lang="en-ZA"/>
        </a:p>
      </dgm:t>
    </dgm:pt>
    <dgm:pt modelId="{7C8A8FD9-4F29-463B-BB38-4D5A356669FB}">
      <dgm:prSet phldrT="[Text]" custT="1"/>
      <dgm:spPr>
        <a:solidFill>
          <a:srgbClr val="92D050">
            <a:alpha val="50000"/>
          </a:srgbClr>
        </a:solidFill>
      </dgm:spPr>
      <dgm:t>
        <a:bodyPr/>
        <a:lstStyle/>
        <a:p>
          <a:r>
            <a:rPr lang="en-ZA" sz="2400" dirty="0" smtClean="0"/>
            <a:t>People</a:t>
          </a:r>
        </a:p>
        <a:p>
          <a:r>
            <a:rPr lang="en-ZA" sz="1600" dirty="0" smtClean="0"/>
            <a:t>(who?)</a:t>
          </a:r>
          <a:endParaRPr lang="en-ZA" sz="2400" dirty="0"/>
        </a:p>
      </dgm:t>
    </dgm:pt>
    <dgm:pt modelId="{6D9DC2BD-1CA6-4729-BC1B-7854421031A7}" type="parTrans" cxnId="{5F2A932B-6729-40FD-AD20-6C11CD0F9EA7}">
      <dgm:prSet/>
      <dgm:spPr/>
      <dgm:t>
        <a:bodyPr/>
        <a:lstStyle/>
        <a:p>
          <a:endParaRPr lang="en-ZA"/>
        </a:p>
      </dgm:t>
    </dgm:pt>
    <dgm:pt modelId="{E5949E52-2841-4ED4-9576-5F745AA54D79}" type="sibTrans" cxnId="{5F2A932B-6729-40FD-AD20-6C11CD0F9EA7}">
      <dgm:prSet/>
      <dgm:spPr/>
      <dgm:t>
        <a:bodyPr/>
        <a:lstStyle/>
        <a:p>
          <a:endParaRPr lang="en-ZA"/>
        </a:p>
      </dgm:t>
    </dgm:pt>
    <dgm:pt modelId="{7CB610E0-C74A-4344-8E38-8E72B099AF99}" type="pres">
      <dgm:prSet presAssocID="{2AB06EC2-DACF-4C66-969E-8A4C3402C97A}" presName="compositeShape" presStyleCnt="0">
        <dgm:presLayoutVars>
          <dgm:chMax val="7"/>
          <dgm:dir/>
          <dgm:resizeHandles val="exact"/>
        </dgm:presLayoutVars>
      </dgm:prSet>
      <dgm:spPr/>
    </dgm:pt>
    <dgm:pt modelId="{621E685F-C18D-4F9D-95E6-C2A936F2FE22}" type="pres">
      <dgm:prSet presAssocID="{DBA6BA38-B0DD-46BF-9646-E038093D6482}" presName="circ1" presStyleLbl="vennNode1" presStyleIdx="0" presStyleCnt="3"/>
      <dgm:spPr/>
      <dgm:t>
        <a:bodyPr/>
        <a:lstStyle/>
        <a:p>
          <a:endParaRPr lang="en-ZA"/>
        </a:p>
      </dgm:t>
    </dgm:pt>
    <dgm:pt modelId="{8C6EC04D-868B-4B58-8025-0337AC172196}" type="pres">
      <dgm:prSet presAssocID="{DBA6BA38-B0DD-46BF-9646-E038093D6482}" presName="circ1Tx" presStyleLbl="revTx" presStyleIdx="0" presStyleCnt="0">
        <dgm:presLayoutVars>
          <dgm:chMax val="0"/>
          <dgm:chPref val="0"/>
          <dgm:bulletEnabled val="1"/>
        </dgm:presLayoutVars>
      </dgm:prSet>
      <dgm:spPr/>
      <dgm:t>
        <a:bodyPr/>
        <a:lstStyle/>
        <a:p>
          <a:endParaRPr lang="en-ZA"/>
        </a:p>
      </dgm:t>
    </dgm:pt>
    <dgm:pt modelId="{7FB12BB6-E96B-4906-B91E-6A9680A5AA0A}" type="pres">
      <dgm:prSet presAssocID="{2D14DF94-A6F2-43AC-861A-F3E7895ECC99}" presName="circ2" presStyleLbl="vennNode1" presStyleIdx="1" presStyleCnt="3"/>
      <dgm:spPr/>
      <dgm:t>
        <a:bodyPr/>
        <a:lstStyle/>
        <a:p>
          <a:endParaRPr lang="en-ZA"/>
        </a:p>
      </dgm:t>
    </dgm:pt>
    <dgm:pt modelId="{8E357251-23F8-4038-A7CD-15CAA6D5DF9F}" type="pres">
      <dgm:prSet presAssocID="{2D14DF94-A6F2-43AC-861A-F3E7895ECC99}" presName="circ2Tx" presStyleLbl="revTx" presStyleIdx="0" presStyleCnt="0">
        <dgm:presLayoutVars>
          <dgm:chMax val="0"/>
          <dgm:chPref val="0"/>
          <dgm:bulletEnabled val="1"/>
        </dgm:presLayoutVars>
      </dgm:prSet>
      <dgm:spPr/>
      <dgm:t>
        <a:bodyPr/>
        <a:lstStyle/>
        <a:p>
          <a:endParaRPr lang="en-ZA"/>
        </a:p>
      </dgm:t>
    </dgm:pt>
    <dgm:pt modelId="{299D36F2-6E77-4271-A5BF-9230ED06E85D}" type="pres">
      <dgm:prSet presAssocID="{7C8A8FD9-4F29-463B-BB38-4D5A356669FB}" presName="circ3" presStyleLbl="vennNode1" presStyleIdx="2" presStyleCnt="3" custLinFactNeighborX="-728" custLinFactNeighborY="-2191"/>
      <dgm:spPr/>
      <dgm:t>
        <a:bodyPr/>
        <a:lstStyle/>
        <a:p>
          <a:endParaRPr lang="en-ZA"/>
        </a:p>
      </dgm:t>
    </dgm:pt>
    <dgm:pt modelId="{EA239011-FECF-41A5-BFF1-FDA21EE30B0B}" type="pres">
      <dgm:prSet presAssocID="{7C8A8FD9-4F29-463B-BB38-4D5A356669FB}" presName="circ3Tx" presStyleLbl="revTx" presStyleIdx="0" presStyleCnt="0">
        <dgm:presLayoutVars>
          <dgm:chMax val="0"/>
          <dgm:chPref val="0"/>
          <dgm:bulletEnabled val="1"/>
        </dgm:presLayoutVars>
      </dgm:prSet>
      <dgm:spPr/>
      <dgm:t>
        <a:bodyPr/>
        <a:lstStyle/>
        <a:p>
          <a:endParaRPr lang="en-ZA"/>
        </a:p>
      </dgm:t>
    </dgm:pt>
  </dgm:ptLst>
  <dgm:cxnLst>
    <dgm:cxn modelId="{E6721C90-7059-4AA8-BE43-9628BBFB3021}" srcId="{2AB06EC2-DACF-4C66-969E-8A4C3402C97A}" destId="{2D14DF94-A6F2-43AC-861A-F3E7895ECC99}" srcOrd="1" destOrd="0" parTransId="{777AEC5D-155D-4DF9-84AB-BE647332EFBD}" sibTransId="{B5D67A77-8F12-4F64-81CC-361573FEB659}"/>
    <dgm:cxn modelId="{F0E34F4B-D3BA-4FBF-B42B-64BCD6AD0897}" type="presOf" srcId="{7C8A8FD9-4F29-463B-BB38-4D5A356669FB}" destId="{EA239011-FECF-41A5-BFF1-FDA21EE30B0B}" srcOrd="1" destOrd="0" presId="urn:microsoft.com/office/officeart/2005/8/layout/venn1"/>
    <dgm:cxn modelId="{F402C0F1-41E7-46E3-B531-D3D7F43CB5E5}" srcId="{2AB06EC2-DACF-4C66-969E-8A4C3402C97A}" destId="{DBA6BA38-B0DD-46BF-9646-E038093D6482}" srcOrd="0" destOrd="0" parTransId="{326F43BB-739A-43EA-B99D-698B2E369E5B}" sibTransId="{A09155AB-C444-4178-B662-27D48E6EDD98}"/>
    <dgm:cxn modelId="{C04E15B4-D3DC-43FF-98A5-4F9E8EE465F7}" type="presOf" srcId="{2AB06EC2-DACF-4C66-969E-8A4C3402C97A}" destId="{7CB610E0-C74A-4344-8E38-8E72B099AF99}" srcOrd="0" destOrd="0" presId="urn:microsoft.com/office/officeart/2005/8/layout/venn1"/>
    <dgm:cxn modelId="{480BE7CB-09A6-4DCF-84BF-C19039C3889B}" type="presOf" srcId="{2D14DF94-A6F2-43AC-861A-F3E7895ECC99}" destId="{8E357251-23F8-4038-A7CD-15CAA6D5DF9F}" srcOrd="1" destOrd="0" presId="urn:microsoft.com/office/officeart/2005/8/layout/venn1"/>
    <dgm:cxn modelId="{986064AF-719D-4FEA-8799-18182EBA97F8}" type="presOf" srcId="{DBA6BA38-B0DD-46BF-9646-E038093D6482}" destId="{8C6EC04D-868B-4B58-8025-0337AC172196}" srcOrd="1" destOrd="0" presId="urn:microsoft.com/office/officeart/2005/8/layout/venn1"/>
    <dgm:cxn modelId="{78A06A5B-D2E6-42D5-A073-1AAADDA101C4}" type="presOf" srcId="{7C8A8FD9-4F29-463B-BB38-4D5A356669FB}" destId="{299D36F2-6E77-4271-A5BF-9230ED06E85D}" srcOrd="0" destOrd="0" presId="urn:microsoft.com/office/officeart/2005/8/layout/venn1"/>
    <dgm:cxn modelId="{3F04D2C9-51FA-4C96-80F6-2354C02E3A7C}" type="presOf" srcId="{2D14DF94-A6F2-43AC-861A-F3E7895ECC99}" destId="{7FB12BB6-E96B-4906-B91E-6A9680A5AA0A}" srcOrd="0" destOrd="0" presId="urn:microsoft.com/office/officeart/2005/8/layout/venn1"/>
    <dgm:cxn modelId="{43BBDB04-5AF7-415B-A180-35CD1C9553B2}" type="presOf" srcId="{DBA6BA38-B0DD-46BF-9646-E038093D6482}" destId="{621E685F-C18D-4F9D-95E6-C2A936F2FE22}" srcOrd="0" destOrd="0" presId="urn:microsoft.com/office/officeart/2005/8/layout/venn1"/>
    <dgm:cxn modelId="{5F2A932B-6729-40FD-AD20-6C11CD0F9EA7}" srcId="{2AB06EC2-DACF-4C66-969E-8A4C3402C97A}" destId="{7C8A8FD9-4F29-463B-BB38-4D5A356669FB}" srcOrd="2" destOrd="0" parTransId="{6D9DC2BD-1CA6-4729-BC1B-7854421031A7}" sibTransId="{E5949E52-2841-4ED4-9576-5F745AA54D79}"/>
    <dgm:cxn modelId="{EC90D7B5-24B6-4AE3-A702-FC1DF45ADD0F}" type="presParOf" srcId="{7CB610E0-C74A-4344-8E38-8E72B099AF99}" destId="{621E685F-C18D-4F9D-95E6-C2A936F2FE22}" srcOrd="0" destOrd="0" presId="urn:microsoft.com/office/officeart/2005/8/layout/venn1"/>
    <dgm:cxn modelId="{07361587-DA12-4F7B-A8F6-F7A2412809A7}" type="presParOf" srcId="{7CB610E0-C74A-4344-8E38-8E72B099AF99}" destId="{8C6EC04D-868B-4B58-8025-0337AC172196}" srcOrd="1" destOrd="0" presId="urn:microsoft.com/office/officeart/2005/8/layout/venn1"/>
    <dgm:cxn modelId="{013C978D-2D75-405B-B97C-44D1CB0258BC}" type="presParOf" srcId="{7CB610E0-C74A-4344-8E38-8E72B099AF99}" destId="{7FB12BB6-E96B-4906-B91E-6A9680A5AA0A}" srcOrd="2" destOrd="0" presId="urn:microsoft.com/office/officeart/2005/8/layout/venn1"/>
    <dgm:cxn modelId="{18DDB8FD-9B4C-444E-B064-1653A13706B8}" type="presParOf" srcId="{7CB610E0-C74A-4344-8E38-8E72B099AF99}" destId="{8E357251-23F8-4038-A7CD-15CAA6D5DF9F}" srcOrd="3" destOrd="0" presId="urn:microsoft.com/office/officeart/2005/8/layout/venn1"/>
    <dgm:cxn modelId="{8D0D9219-4D56-41C2-A93F-745074BE5CE7}" type="presParOf" srcId="{7CB610E0-C74A-4344-8E38-8E72B099AF99}" destId="{299D36F2-6E77-4271-A5BF-9230ED06E85D}" srcOrd="4" destOrd="0" presId="urn:microsoft.com/office/officeart/2005/8/layout/venn1"/>
    <dgm:cxn modelId="{54E2FF8C-55C7-4D95-99B4-FABF123859E3}" type="presParOf" srcId="{7CB610E0-C74A-4344-8E38-8E72B099AF99}" destId="{EA239011-FECF-41A5-BFF1-FDA21EE30B0B}"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1E685F-C18D-4F9D-95E6-C2A936F2FE22}">
      <dsp:nvSpPr>
        <dsp:cNvPr id="0" name=""/>
        <dsp:cNvSpPr/>
      </dsp:nvSpPr>
      <dsp:spPr>
        <a:xfrm>
          <a:off x="1154292" y="40875"/>
          <a:ext cx="1962013" cy="1962013"/>
        </a:xfrm>
        <a:prstGeom prst="ellipse">
          <a:avLst/>
        </a:prstGeom>
        <a:solidFill>
          <a:schemeClr val="accent2">
            <a:lumMod val="40000"/>
            <a:lumOff val="60000"/>
            <a:alpha val="5000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ZA" sz="2000" kern="1200" dirty="0" smtClean="0"/>
            <a:t>Purpose</a:t>
          </a:r>
        </a:p>
        <a:p>
          <a:pPr lvl="0" algn="ctr" defTabSz="889000">
            <a:lnSpc>
              <a:spcPct val="90000"/>
            </a:lnSpc>
            <a:spcBef>
              <a:spcPct val="0"/>
            </a:spcBef>
            <a:spcAft>
              <a:spcPct val="35000"/>
            </a:spcAft>
          </a:pPr>
          <a:r>
            <a:rPr lang="en-ZA" sz="1600" kern="1200" dirty="0" smtClean="0"/>
            <a:t>(what?)</a:t>
          </a:r>
          <a:endParaRPr lang="en-ZA" sz="1600" kern="1200" dirty="0"/>
        </a:p>
      </dsp:txBody>
      <dsp:txXfrm>
        <a:off x="1415893" y="384227"/>
        <a:ext cx="1438810" cy="882906"/>
      </dsp:txXfrm>
    </dsp:sp>
    <dsp:sp modelId="{7FB12BB6-E96B-4906-B91E-6A9680A5AA0A}">
      <dsp:nvSpPr>
        <dsp:cNvPr id="0" name=""/>
        <dsp:cNvSpPr/>
      </dsp:nvSpPr>
      <dsp:spPr>
        <a:xfrm>
          <a:off x="1862252" y="1267133"/>
          <a:ext cx="1962013" cy="1962013"/>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r>
            <a:rPr lang="en-ZA" sz="2400" kern="1200" dirty="0" smtClean="0"/>
            <a:t>Practise</a:t>
          </a:r>
        </a:p>
        <a:p>
          <a:pPr lvl="0" algn="ctr" defTabSz="1066800">
            <a:lnSpc>
              <a:spcPct val="90000"/>
            </a:lnSpc>
            <a:spcBef>
              <a:spcPct val="0"/>
            </a:spcBef>
            <a:spcAft>
              <a:spcPct val="35000"/>
            </a:spcAft>
          </a:pPr>
          <a:r>
            <a:rPr lang="en-ZA" sz="1600" kern="1200" dirty="0" smtClean="0"/>
            <a:t>(how?)</a:t>
          </a:r>
          <a:endParaRPr lang="en-ZA" sz="2400" kern="1200" dirty="0"/>
        </a:p>
      </dsp:txBody>
      <dsp:txXfrm>
        <a:off x="2462301" y="1773987"/>
        <a:ext cx="1177208" cy="1079107"/>
      </dsp:txXfrm>
    </dsp:sp>
    <dsp:sp modelId="{299D36F2-6E77-4271-A5BF-9230ED06E85D}">
      <dsp:nvSpPr>
        <dsp:cNvPr id="0" name=""/>
        <dsp:cNvSpPr/>
      </dsp:nvSpPr>
      <dsp:spPr>
        <a:xfrm>
          <a:off x="432048" y="1224146"/>
          <a:ext cx="1962013" cy="1962013"/>
        </a:xfrm>
        <a:prstGeom prst="ellipse">
          <a:avLst/>
        </a:prstGeom>
        <a:solidFill>
          <a:srgbClr val="92D050">
            <a:alpha val="50000"/>
          </a:srgb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r>
            <a:rPr lang="en-ZA" sz="2400" kern="1200" dirty="0" smtClean="0"/>
            <a:t>People</a:t>
          </a:r>
        </a:p>
        <a:p>
          <a:pPr lvl="0" algn="ctr" defTabSz="1066800">
            <a:lnSpc>
              <a:spcPct val="90000"/>
            </a:lnSpc>
            <a:spcBef>
              <a:spcPct val="0"/>
            </a:spcBef>
            <a:spcAft>
              <a:spcPct val="35000"/>
            </a:spcAft>
          </a:pPr>
          <a:r>
            <a:rPr lang="en-ZA" sz="1600" kern="1200" dirty="0" smtClean="0"/>
            <a:t>(who?)</a:t>
          </a:r>
          <a:endParaRPr lang="en-ZA" sz="2400" kern="1200" dirty="0"/>
        </a:p>
      </dsp:txBody>
      <dsp:txXfrm>
        <a:off x="616804" y="1730999"/>
        <a:ext cx="1177208" cy="1079107"/>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920AFD4-818C-4E67-913E-83966426B012}" type="datetimeFigureOut">
              <a:rPr lang="en-ZA" smtClean="0"/>
              <a:t>2014/03/31</a:t>
            </a:fld>
            <a:endParaRPr lang="en-ZA"/>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ZA"/>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6FE2B2F-14E5-432C-81B3-81B62C5C8273}" type="slidenum">
              <a:rPr lang="en-ZA" smtClean="0"/>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920AFD4-818C-4E67-913E-83966426B012}" type="datetimeFigureOut">
              <a:rPr lang="en-ZA" smtClean="0"/>
              <a:t>2014/03/31</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A6FE2B2F-14E5-432C-81B3-81B62C5C8273}" type="slidenum">
              <a:rPr lang="en-ZA" smtClean="0"/>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920AFD4-818C-4E67-913E-83966426B012}" type="datetimeFigureOut">
              <a:rPr lang="en-ZA" smtClean="0"/>
              <a:t>2014/03/31</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A6FE2B2F-14E5-432C-81B3-81B62C5C8273}" type="slidenum">
              <a:rPr lang="en-ZA" smtClean="0"/>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920AFD4-818C-4E67-913E-83966426B012}" type="datetimeFigureOut">
              <a:rPr lang="en-ZA" smtClean="0"/>
              <a:t>2014/03/31</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A6FE2B2F-14E5-432C-81B3-81B62C5C8273}" type="slidenum">
              <a:rPr lang="en-ZA" smtClean="0"/>
              <a:t>‹#›</a:t>
            </a:fld>
            <a:endParaRPr lang="en-ZA"/>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920AFD4-818C-4E67-913E-83966426B012}" type="datetimeFigureOut">
              <a:rPr lang="en-ZA" smtClean="0"/>
              <a:t>2014/03/31</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A6FE2B2F-14E5-432C-81B3-81B62C5C8273}" type="slidenum">
              <a:rPr lang="en-ZA" smtClean="0"/>
              <a:t>‹#›</a:t>
            </a:fld>
            <a:endParaRPr lang="en-ZA"/>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920AFD4-818C-4E67-913E-83966426B012}" type="datetimeFigureOut">
              <a:rPr lang="en-ZA" smtClean="0"/>
              <a:t>2014/03/31</a:t>
            </a:fld>
            <a:endParaRPr lang="en-ZA"/>
          </a:p>
        </p:txBody>
      </p:sp>
      <p:sp>
        <p:nvSpPr>
          <p:cNvPr id="6" name="Footer Placeholder 5"/>
          <p:cNvSpPr>
            <a:spLocks noGrp="1"/>
          </p:cNvSpPr>
          <p:nvPr>
            <p:ph type="ftr" sz="quarter" idx="11"/>
          </p:nvPr>
        </p:nvSpPr>
        <p:spPr/>
        <p:txBody>
          <a:bodyPr/>
          <a:lstStyle>
            <a:extLst/>
          </a:lstStyle>
          <a:p>
            <a:endParaRPr lang="en-ZA"/>
          </a:p>
        </p:txBody>
      </p:sp>
      <p:sp>
        <p:nvSpPr>
          <p:cNvPr id="7" name="Slide Number Placeholder 6"/>
          <p:cNvSpPr>
            <a:spLocks noGrp="1"/>
          </p:cNvSpPr>
          <p:nvPr>
            <p:ph type="sldNum" sz="quarter" idx="12"/>
          </p:nvPr>
        </p:nvSpPr>
        <p:spPr/>
        <p:txBody>
          <a:bodyPr/>
          <a:lstStyle>
            <a:extLst/>
          </a:lstStyle>
          <a:p>
            <a:fld id="{A6FE2B2F-14E5-432C-81B3-81B62C5C8273}" type="slidenum">
              <a:rPr lang="en-ZA" smtClean="0"/>
              <a:t>‹#›</a:t>
            </a:fld>
            <a:endParaRPr lang="en-ZA"/>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920AFD4-818C-4E67-913E-83966426B012}" type="datetimeFigureOut">
              <a:rPr lang="en-ZA" smtClean="0"/>
              <a:t>2014/03/31</a:t>
            </a:fld>
            <a:endParaRPr lang="en-ZA"/>
          </a:p>
        </p:txBody>
      </p:sp>
      <p:sp>
        <p:nvSpPr>
          <p:cNvPr id="8" name="Footer Placeholder 7"/>
          <p:cNvSpPr>
            <a:spLocks noGrp="1"/>
          </p:cNvSpPr>
          <p:nvPr>
            <p:ph type="ftr" sz="quarter" idx="11"/>
          </p:nvPr>
        </p:nvSpPr>
        <p:spPr/>
        <p:txBody>
          <a:bodyPr/>
          <a:lstStyle>
            <a:extLst/>
          </a:lstStyle>
          <a:p>
            <a:endParaRPr lang="en-ZA"/>
          </a:p>
        </p:txBody>
      </p:sp>
      <p:sp>
        <p:nvSpPr>
          <p:cNvPr id="9" name="Slide Number Placeholder 8"/>
          <p:cNvSpPr>
            <a:spLocks noGrp="1"/>
          </p:cNvSpPr>
          <p:nvPr>
            <p:ph type="sldNum" sz="quarter" idx="12"/>
          </p:nvPr>
        </p:nvSpPr>
        <p:spPr/>
        <p:txBody>
          <a:bodyPr/>
          <a:lstStyle>
            <a:extLst/>
          </a:lstStyle>
          <a:p>
            <a:fld id="{A6FE2B2F-14E5-432C-81B3-81B62C5C8273}" type="slidenum">
              <a:rPr lang="en-ZA" smtClean="0"/>
              <a:t>‹#›</a:t>
            </a:fld>
            <a:endParaRPr lang="en-Z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920AFD4-818C-4E67-913E-83966426B012}" type="datetimeFigureOut">
              <a:rPr lang="en-ZA" smtClean="0"/>
              <a:t>2014/03/31</a:t>
            </a:fld>
            <a:endParaRPr lang="en-ZA"/>
          </a:p>
        </p:txBody>
      </p:sp>
      <p:sp>
        <p:nvSpPr>
          <p:cNvPr id="4" name="Footer Placeholder 3"/>
          <p:cNvSpPr>
            <a:spLocks noGrp="1"/>
          </p:cNvSpPr>
          <p:nvPr>
            <p:ph type="ftr" sz="quarter" idx="11"/>
          </p:nvPr>
        </p:nvSpPr>
        <p:spPr/>
        <p:txBody>
          <a:bodyPr/>
          <a:lstStyle>
            <a:extLst/>
          </a:lstStyle>
          <a:p>
            <a:endParaRPr lang="en-ZA"/>
          </a:p>
        </p:txBody>
      </p:sp>
      <p:sp>
        <p:nvSpPr>
          <p:cNvPr id="5" name="Slide Number Placeholder 4"/>
          <p:cNvSpPr>
            <a:spLocks noGrp="1"/>
          </p:cNvSpPr>
          <p:nvPr>
            <p:ph type="sldNum" sz="quarter" idx="12"/>
          </p:nvPr>
        </p:nvSpPr>
        <p:spPr/>
        <p:txBody>
          <a:bodyPr/>
          <a:lstStyle>
            <a:extLst/>
          </a:lstStyle>
          <a:p>
            <a:fld id="{A6FE2B2F-14E5-432C-81B3-81B62C5C8273}" type="slidenum">
              <a:rPr lang="en-ZA" smtClean="0"/>
              <a:t>‹#›</a:t>
            </a:fld>
            <a:endParaRPr lang="en-ZA"/>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920AFD4-818C-4E67-913E-83966426B012}" type="datetimeFigureOut">
              <a:rPr lang="en-ZA" smtClean="0"/>
              <a:t>2014/03/31</a:t>
            </a:fld>
            <a:endParaRPr lang="en-ZA"/>
          </a:p>
        </p:txBody>
      </p:sp>
      <p:sp>
        <p:nvSpPr>
          <p:cNvPr id="3" name="Footer Placeholder 2"/>
          <p:cNvSpPr>
            <a:spLocks noGrp="1"/>
          </p:cNvSpPr>
          <p:nvPr>
            <p:ph type="ftr" sz="quarter" idx="11"/>
          </p:nvPr>
        </p:nvSpPr>
        <p:spPr/>
        <p:txBody>
          <a:bodyPr/>
          <a:lstStyle>
            <a:extLst/>
          </a:lstStyle>
          <a:p>
            <a:endParaRPr lang="en-ZA"/>
          </a:p>
        </p:txBody>
      </p:sp>
      <p:sp>
        <p:nvSpPr>
          <p:cNvPr id="4" name="Slide Number Placeholder 3"/>
          <p:cNvSpPr>
            <a:spLocks noGrp="1"/>
          </p:cNvSpPr>
          <p:nvPr>
            <p:ph type="sldNum" sz="quarter" idx="12"/>
          </p:nvPr>
        </p:nvSpPr>
        <p:spPr/>
        <p:txBody>
          <a:bodyPr/>
          <a:lstStyle>
            <a:extLst/>
          </a:lstStyle>
          <a:p>
            <a:fld id="{A6FE2B2F-14E5-432C-81B3-81B62C5C8273}" type="slidenum">
              <a:rPr lang="en-ZA" smtClean="0"/>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920AFD4-818C-4E67-913E-83966426B012}" type="datetimeFigureOut">
              <a:rPr lang="en-ZA" smtClean="0"/>
              <a:t>2014/03/31</a:t>
            </a:fld>
            <a:endParaRPr lang="en-ZA"/>
          </a:p>
        </p:txBody>
      </p:sp>
      <p:sp>
        <p:nvSpPr>
          <p:cNvPr id="6" name="Footer Placeholder 5"/>
          <p:cNvSpPr>
            <a:spLocks noGrp="1"/>
          </p:cNvSpPr>
          <p:nvPr>
            <p:ph type="ftr" sz="quarter" idx="11"/>
          </p:nvPr>
        </p:nvSpPr>
        <p:spPr/>
        <p:txBody>
          <a:bodyPr/>
          <a:lstStyle>
            <a:extLst/>
          </a:lstStyle>
          <a:p>
            <a:endParaRPr lang="en-ZA"/>
          </a:p>
        </p:txBody>
      </p:sp>
      <p:sp>
        <p:nvSpPr>
          <p:cNvPr id="7" name="Slide Number Placeholder 6"/>
          <p:cNvSpPr>
            <a:spLocks noGrp="1"/>
          </p:cNvSpPr>
          <p:nvPr>
            <p:ph type="sldNum" sz="quarter" idx="12"/>
          </p:nvPr>
        </p:nvSpPr>
        <p:spPr/>
        <p:txBody>
          <a:bodyPr/>
          <a:lstStyle>
            <a:extLst/>
          </a:lstStyle>
          <a:p>
            <a:fld id="{A6FE2B2F-14E5-432C-81B3-81B62C5C8273}" type="slidenum">
              <a:rPr lang="en-ZA" smtClean="0"/>
              <a:t>‹#›</a:t>
            </a:fld>
            <a:endParaRPr lang="en-Z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920AFD4-818C-4E67-913E-83966426B012}" type="datetimeFigureOut">
              <a:rPr lang="en-ZA" smtClean="0"/>
              <a:t>2014/03/31</a:t>
            </a:fld>
            <a:endParaRPr lang="en-ZA"/>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ZA"/>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6FE2B2F-14E5-432C-81B3-81B62C5C8273}" type="slidenum">
              <a:rPr lang="en-ZA" smtClean="0"/>
              <a:t>‹#›</a:t>
            </a:fld>
            <a:endParaRPr lang="en-ZA"/>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920AFD4-818C-4E67-913E-83966426B012}" type="datetimeFigureOut">
              <a:rPr lang="en-ZA" smtClean="0"/>
              <a:t>2014/03/31</a:t>
            </a:fld>
            <a:endParaRPr lang="en-ZA"/>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ZA"/>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6FE2B2F-14E5-432C-81B3-81B62C5C8273}" type="slidenum">
              <a:rPr lang="en-ZA" smtClean="0"/>
              <a:t>‹#›</a:t>
            </a:fld>
            <a:endParaRPr lang="en-Z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gif"/><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jp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g"/><Relationship Id="rId1" Type="http://schemas.openxmlformats.org/officeDocument/2006/relationships/slideLayout" Target="../slideLayouts/slideLayout2.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ZA" b="1" dirty="0" smtClean="0"/>
              <a:t>SADC TFCA Network: </a:t>
            </a:r>
            <a:br>
              <a:rPr lang="en-ZA" b="1" dirty="0" smtClean="0"/>
            </a:br>
            <a:r>
              <a:rPr lang="en-ZA" b="1" dirty="0" smtClean="0"/>
              <a:t>A Recap  </a:t>
            </a:r>
            <a:endParaRPr lang="en-ZA" b="1" dirty="0"/>
          </a:p>
        </p:txBody>
      </p:sp>
      <p:pic>
        <p:nvPicPr>
          <p:cNvPr id="4" name="Bild 2"/>
          <p:cNvPicPr/>
          <p:nvPr/>
        </p:nvPicPr>
        <p:blipFill>
          <a:blip r:embed="rId2"/>
          <a:srcRect/>
          <a:stretch>
            <a:fillRect/>
          </a:stretch>
        </p:blipFill>
        <p:spPr bwMode="auto">
          <a:xfrm>
            <a:off x="251520" y="3337371"/>
            <a:ext cx="1800200" cy="1675805"/>
          </a:xfrm>
          <a:prstGeom prst="rect">
            <a:avLst/>
          </a:prstGeom>
          <a:noFill/>
        </p:spPr>
      </p:pic>
      <p:pic>
        <p:nvPicPr>
          <p:cNvPr id="5" name="Picture 4"/>
          <p:cNvPicPr/>
          <p:nvPr/>
        </p:nvPicPr>
        <p:blipFill>
          <a:blip r:embed="rId3" cstate="print">
            <a:extLst>
              <a:ext uri="{28A0092B-C50C-407E-A947-70E740481C1C}">
                <a14:useLocalDpi xmlns:a14="http://schemas.microsoft.com/office/drawing/2010/main" val="0"/>
              </a:ext>
            </a:extLst>
          </a:blip>
          <a:stretch>
            <a:fillRect/>
          </a:stretch>
        </p:blipFill>
        <p:spPr>
          <a:xfrm>
            <a:off x="5940152" y="3356992"/>
            <a:ext cx="3202526" cy="1689703"/>
          </a:xfrm>
          <a:prstGeom prst="rect">
            <a:avLst/>
          </a:prstGeom>
        </p:spPr>
      </p:pic>
    </p:spTree>
    <p:extLst>
      <p:ext uri="{BB962C8B-B14F-4D97-AF65-F5344CB8AC3E}">
        <p14:creationId xmlns:p14="http://schemas.microsoft.com/office/powerpoint/2010/main" val="17426740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35502"/>
            <a:ext cx="8229600" cy="916506"/>
          </a:xfrm>
        </p:spPr>
        <p:txBody>
          <a:bodyPr/>
          <a:lstStyle/>
          <a:p>
            <a:r>
              <a:rPr lang="en-ZA" dirty="0" smtClean="0"/>
              <a:t>Activity Plan</a:t>
            </a:r>
            <a:endParaRPr lang="en-ZA" dirty="0"/>
          </a:p>
        </p:txBody>
      </p:sp>
      <p:sp>
        <p:nvSpPr>
          <p:cNvPr id="5" name="Text Box 2"/>
          <p:cNvSpPr txBox="1">
            <a:spLocks noChangeArrowheads="1"/>
          </p:cNvSpPr>
          <p:nvPr/>
        </p:nvSpPr>
        <p:spPr bwMode="auto">
          <a:xfrm>
            <a:off x="2484438" y="-26988"/>
            <a:ext cx="2924175" cy="263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505961940"/>
              </p:ext>
            </p:extLst>
          </p:nvPr>
        </p:nvGraphicFramePr>
        <p:xfrm>
          <a:off x="53752" y="1546330"/>
          <a:ext cx="9036496" cy="1606347"/>
        </p:xfrm>
        <a:graphic>
          <a:graphicData uri="http://schemas.openxmlformats.org/drawingml/2006/table">
            <a:tbl>
              <a:tblPr>
                <a:tableStyleId>{5C22544A-7EE6-4342-B048-85BDC9FD1C3A}</a:tableStyleId>
              </a:tblPr>
              <a:tblGrid>
                <a:gridCol w="2998606"/>
                <a:gridCol w="3569400"/>
                <a:gridCol w="1190015"/>
                <a:gridCol w="1278475"/>
              </a:tblGrid>
              <a:tr h="688434">
                <a:tc>
                  <a:txBody>
                    <a:bodyPr/>
                    <a:lstStyle/>
                    <a:p>
                      <a:pPr marL="457200" lvl="1" indent="0" algn="just">
                        <a:lnSpc>
                          <a:spcPct val="115000"/>
                        </a:lnSpc>
                        <a:spcAft>
                          <a:spcPts val="0"/>
                        </a:spcAft>
                        <a:buFont typeface="+mj-lt"/>
                        <a:buNone/>
                        <a:tabLst>
                          <a:tab pos="228600" algn="l"/>
                        </a:tabLst>
                      </a:pPr>
                      <a:r>
                        <a:rPr lang="de-DE" sz="1100" dirty="0">
                          <a:effectLst/>
                        </a:rPr>
                        <a:t>Submission of names by each MS for Champions and core network members</a:t>
                      </a:r>
                      <a:endParaRPr lang="en-ZA" sz="11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Core membership and Champions for the network confirmed</a:t>
                      </a:r>
                      <a:endParaRPr lang="en-ZA" sz="11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30 September 2013</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a:effectLst/>
                        </a:rPr>
                        <a:t>MS</a:t>
                      </a:r>
                      <a:endParaRPr lang="en-ZA" sz="1600">
                        <a:effectLst/>
                        <a:latin typeface="Times New Roman"/>
                        <a:ea typeface="Times New Roman"/>
                      </a:endParaRPr>
                    </a:p>
                  </a:txBody>
                  <a:tcPr marL="63508" marR="63508" marT="0" marB="0"/>
                </a:tc>
              </a:tr>
              <a:tr h="917913">
                <a:tc>
                  <a:txBody>
                    <a:bodyPr/>
                    <a:lstStyle/>
                    <a:p>
                      <a:pPr marL="457200" lvl="1" indent="0" algn="just">
                        <a:lnSpc>
                          <a:spcPct val="115000"/>
                        </a:lnSpc>
                        <a:spcAft>
                          <a:spcPts val="0"/>
                        </a:spcAft>
                        <a:buFont typeface="+mj-lt"/>
                        <a:buNone/>
                        <a:tabLst>
                          <a:tab pos="228600" algn="l"/>
                        </a:tabLst>
                      </a:pPr>
                      <a:r>
                        <a:rPr lang="de-DE" sz="1100" dirty="0">
                          <a:effectLst/>
                        </a:rPr>
                        <a:t>Presentation of TFCA network at upcoming SADC Ministers of Environment meeting in Maputo, Mozambique</a:t>
                      </a:r>
                      <a:endParaRPr lang="en-ZA" sz="11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Noting by the SADC TC and SADC Ministers of Wildlife of the network</a:t>
                      </a:r>
                      <a:endParaRPr lang="en-ZA" sz="11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3 October 2013</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SADC Secretariat</a:t>
                      </a:r>
                      <a:endParaRPr lang="en-ZA" sz="1600" dirty="0">
                        <a:effectLst/>
                        <a:latin typeface="Times New Roman"/>
                        <a:ea typeface="Times New Roman"/>
                      </a:endParaRPr>
                    </a:p>
                  </a:txBody>
                  <a:tcPr marL="63508" marR="63508" marT="0" marB="0"/>
                </a:tc>
              </a:tr>
            </a:tbl>
          </a:graphicData>
        </a:graphic>
      </p:graphicFrame>
      <p:sp>
        <p:nvSpPr>
          <p:cNvPr id="7" name="Text Box 2"/>
          <p:cNvSpPr txBox="1">
            <a:spLocks noChangeArrowheads="1"/>
          </p:cNvSpPr>
          <p:nvPr/>
        </p:nvSpPr>
        <p:spPr bwMode="auto">
          <a:xfrm>
            <a:off x="401638" y="2468563"/>
            <a:ext cx="2924175"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28414" y="3068960"/>
            <a:ext cx="3943771" cy="3744416"/>
          </a:xfrm>
          <a:prstGeom prst="rect">
            <a:avLst/>
          </a:prstGeom>
        </p:spPr>
      </p:pic>
      <p:sp>
        <p:nvSpPr>
          <p:cNvPr id="9" name="Rounded Rectangle 8"/>
          <p:cNvSpPr/>
          <p:nvPr/>
        </p:nvSpPr>
        <p:spPr>
          <a:xfrm>
            <a:off x="7651576" y="4713578"/>
            <a:ext cx="648072" cy="1595742"/>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0" name="Rounded Rectangle 9"/>
          <p:cNvSpPr/>
          <p:nvPr/>
        </p:nvSpPr>
        <p:spPr>
          <a:xfrm>
            <a:off x="7308304" y="5445224"/>
            <a:ext cx="495672" cy="414707"/>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1" name="Rounded Rectangle 10"/>
          <p:cNvSpPr/>
          <p:nvPr/>
        </p:nvSpPr>
        <p:spPr>
          <a:xfrm>
            <a:off x="7956376" y="4982027"/>
            <a:ext cx="648072" cy="247173"/>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pic>
        <p:nvPicPr>
          <p:cNvPr id="12" name="Picture 3" descr="C:\Users\Nidhi Gureja\AppData\Local\Microsoft\Windows\Temporary Internet Files\Content.IE5\0QRZSQA3\MC900434665[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45917" y="6309320"/>
            <a:ext cx="205966" cy="189546"/>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3" descr="C:\Users\Nidhi Gureja\AppData\Local\Microsoft\Windows\Temporary Internet Files\Content.IE5\0QRZSQA3\MC900434665[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00299" y="4618805"/>
            <a:ext cx="205966" cy="189546"/>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Nidhi Gureja\AppData\Local\Microsoft\Windows\Temporary Internet Files\Content.IE5\0QRZSQA3\MC900434665[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88224" y="5949280"/>
            <a:ext cx="205966" cy="189546"/>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C:\Users\Nidhi Gureja\AppData\Local\Microsoft\Windows\Temporary Internet Files\Content.IE5\0QRZSQA3\MC900434665[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6265" y="5092843"/>
            <a:ext cx="205966" cy="189546"/>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3" descr="C:\Users\Nidhi Gureja\AppData\Local\Microsoft\Windows\Temporary Internet Files\Content.IE5\0QRZSQA3\MC900434665[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82258" y="6187922"/>
            <a:ext cx="205966" cy="189546"/>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p:cNvSpPr txBox="1"/>
          <p:nvPr/>
        </p:nvSpPr>
        <p:spPr>
          <a:xfrm>
            <a:off x="394145" y="1223338"/>
            <a:ext cx="3816424" cy="369332"/>
          </a:xfrm>
          <a:prstGeom prst="rect">
            <a:avLst/>
          </a:prstGeom>
          <a:noFill/>
        </p:spPr>
        <p:txBody>
          <a:bodyPr wrap="square" rtlCol="0">
            <a:spAutoFit/>
          </a:bodyPr>
          <a:lstStyle/>
          <a:p>
            <a:r>
              <a:rPr lang="en-ZA" b="1" dirty="0" smtClean="0"/>
              <a:t>1. Immediate </a:t>
            </a:r>
            <a:r>
              <a:rPr lang="en-ZA" b="1" dirty="0"/>
              <a:t>next steps</a:t>
            </a:r>
            <a:endParaRPr lang="en-ZA" dirty="0"/>
          </a:p>
        </p:txBody>
      </p:sp>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40353" y="1709095"/>
            <a:ext cx="1050258" cy="484987"/>
          </a:xfrm>
          <a:prstGeom prst="rect">
            <a:avLst/>
          </a:prstGeom>
        </p:spPr>
      </p:pic>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58300" y="2493317"/>
            <a:ext cx="1032311" cy="477542"/>
          </a:xfrm>
          <a:prstGeom prst="rect">
            <a:avLst/>
          </a:prstGeom>
        </p:spPr>
      </p:pic>
    </p:spTree>
    <p:extLst>
      <p:ext uri="{BB962C8B-B14F-4D97-AF65-F5344CB8AC3E}">
        <p14:creationId xmlns:p14="http://schemas.microsoft.com/office/powerpoint/2010/main" val="6778466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ZA" dirty="0" smtClean="0"/>
              <a:t>Activity Plan contd.. </a:t>
            </a:r>
            <a:endParaRPr lang="en-ZA" dirty="0"/>
          </a:p>
        </p:txBody>
      </p:sp>
      <p:graphicFrame>
        <p:nvGraphicFramePr>
          <p:cNvPr id="4" name="Table 3"/>
          <p:cNvGraphicFramePr>
            <a:graphicFrameLocks noGrp="1"/>
          </p:cNvGraphicFramePr>
          <p:nvPr>
            <p:extLst>
              <p:ext uri="{D42A27DB-BD31-4B8C-83A1-F6EECF244321}">
                <p14:modId xmlns:p14="http://schemas.microsoft.com/office/powerpoint/2010/main" val="3232874205"/>
              </p:ext>
            </p:extLst>
          </p:nvPr>
        </p:nvGraphicFramePr>
        <p:xfrm>
          <a:off x="179512" y="1772816"/>
          <a:ext cx="8424936" cy="1656184"/>
        </p:xfrm>
        <a:graphic>
          <a:graphicData uri="http://schemas.openxmlformats.org/drawingml/2006/table">
            <a:tbl>
              <a:tblPr>
                <a:tableStyleId>{5C22544A-7EE6-4342-B048-85BDC9FD1C3A}</a:tableStyleId>
              </a:tblPr>
              <a:tblGrid>
                <a:gridCol w="2795670"/>
                <a:gridCol w="3327835"/>
                <a:gridCol w="1109479"/>
                <a:gridCol w="1191952"/>
              </a:tblGrid>
              <a:tr h="993710">
                <a:tc>
                  <a:txBody>
                    <a:bodyPr/>
                    <a:lstStyle/>
                    <a:p>
                      <a:pPr marL="457200" lvl="1" indent="0" algn="just">
                        <a:lnSpc>
                          <a:spcPct val="115000"/>
                        </a:lnSpc>
                        <a:spcAft>
                          <a:spcPts val="0"/>
                        </a:spcAft>
                        <a:buFont typeface="+mj-lt"/>
                        <a:buNone/>
                      </a:pPr>
                      <a:r>
                        <a:rPr lang="de-DE" sz="1100" dirty="0">
                          <a:effectLst/>
                        </a:rPr>
                        <a:t>SC and network Champions to meet at the upcoming meeting in Maputo, Mozambique</a:t>
                      </a:r>
                      <a:endParaRPr lang="en-ZA" sz="11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First meeting of network SC</a:t>
                      </a:r>
                      <a:endParaRPr lang="en-ZA" sz="11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a:effectLst/>
                        </a:rPr>
                        <a:t>30 September 2013</a:t>
                      </a:r>
                      <a:endParaRPr lang="en-ZA" sz="110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SC</a:t>
                      </a:r>
                      <a:endParaRPr lang="en-ZA" sz="1100" dirty="0">
                        <a:effectLst/>
                        <a:latin typeface="Times New Roman"/>
                        <a:ea typeface="Times New Roman"/>
                      </a:endParaRPr>
                    </a:p>
                  </a:txBody>
                  <a:tcPr marL="63508" marR="63508" marT="0" marB="0"/>
                </a:tc>
              </a:tr>
              <a:tr h="662474">
                <a:tc>
                  <a:txBody>
                    <a:bodyPr/>
                    <a:lstStyle/>
                    <a:p>
                      <a:pPr marL="457200" lvl="1" indent="0" algn="just">
                        <a:lnSpc>
                          <a:spcPct val="115000"/>
                        </a:lnSpc>
                        <a:spcAft>
                          <a:spcPts val="0"/>
                        </a:spcAft>
                        <a:buFont typeface="+mj-lt"/>
                        <a:buNone/>
                      </a:pPr>
                      <a:r>
                        <a:rPr lang="de-DE" sz="1100" dirty="0">
                          <a:effectLst/>
                        </a:rPr>
                        <a:t>Meeting of network core members</a:t>
                      </a:r>
                      <a:endParaRPr lang="en-ZA" sz="11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 </a:t>
                      </a:r>
                      <a:endParaRPr lang="en-ZA" sz="11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March 2014</a:t>
                      </a:r>
                      <a:endParaRPr lang="en-ZA" sz="11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SC</a:t>
                      </a:r>
                      <a:endParaRPr lang="en-ZA" sz="1100" dirty="0">
                        <a:effectLst/>
                        <a:latin typeface="Times New Roman"/>
                        <a:ea typeface="Times New Roman"/>
                      </a:endParaRPr>
                    </a:p>
                  </a:txBody>
                  <a:tcPr marL="63508" marR="63508" marT="0" marB="0"/>
                </a:tc>
              </a:tr>
            </a:tbl>
          </a:graphicData>
        </a:graphic>
      </p:graphicFrame>
      <p:sp>
        <p:nvSpPr>
          <p:cNvPr id="5" name="TextBox 4"/>
          <p:cNvSpPr txBox="1"/>
          <p:nvPr/>
        </p:nvSpPr>
        <p:spPr>
          <a:xfrm>
            <a:off x="394144" y="1223338"/>
            <a:ext cx="8426328" cy="646331"/>
          </a:xfrm>
          <a:prstGeom prst="rect">
            <a:avLst/>
          </a:prstGeom>
          <a:noFill/>
        </p:spPr>
        <p:txBody>
          <a:bodyPr wrap="square" rtlCol="0">
            <a:spAutoFit/>
          </a:bodyPr>
          <a:lstStyle/>
          <a:p>
            <a:r>
              <a:rPr lang="en-ZA" b="1" dirty="0" smtClean="0"/>
              <a:t>2. Organising further meetings (online &amp; face-to-face) of core membership</a:t>
            </a:r>
            <a:endParaRPr lang="en-ZA"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1916832"/>
            <a:ext cx="1032311" cy="477542"/>
          </a:xfrm>
          <a:prstGeom prst="rect">
            <a:avLst/>
          </a:prstGeom>
        </p:spPr>
      </p:pic>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2924944"/>
            <a:ext cx="1032311" cy="477542"/>
          </a:xfrm>
          <a:prstGeom prst="rect">
            <a:avLst/>
          </a:prstGeom>
        </p:spPr>
      </p:pic>
    </p:spTree>
    <p:extLst>
      <p:ext uri="{BB962C8B-B14F-4D97-AF65-F5344CB8AC3E}">
        <p14:creationId xmlns:p14="http://schemas.microsoft.com/office/powerpoint/2010/main" val="28182465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88640"/>
            <a:ext cx="8229600" cy="778098"/>
          </a:xfrm>
        </p:spPr>
        <p:txBody>
          <a:bodyPr/>
          <a:lstStyle/>
          <a:p>
            <a:r>
              <a:rPr lang="en-ZA" dirty="0" smtClean="0"/>
              <a:t>Activity Plan contd..</a:t>
            </a:r>
            <a:endParaRPr lang="en-ZA" dirty="0"/>
          </a:p>
        </p:txBody>
      </p:sp>
      <p:graphicFrame>
        <p:nvGraphicFramePr>
          <p:cNvPr id="4" name="Table 3"/>
          <p:cNvGraphicFramePr>
            <a:graphicFrameLocks noGrp="1"/>
          </p:cNvGraphicFramePr>
          <p:nvPr>
            <p:extLst>
              <p:ext uri="{D42A27DB-BD31-4B8C-83A1-F6EECF244321}">
                <p14:modId xmlns:p14="http://schemas.microsoft.com/office/powerpoint/2010/main" val="3368005581"/>
              </p:ext>
            </p:extLst>
          </p:nvPr>
        </p:nvGraphicFramePr>
        <p:xfrm>
          <a:off x="0" y="1484784"/>
          <a:ext cx="9000492" cy="5256581"/>
        </p:xfrm>
        <a:graphic>
          <a:graphicData uri="http://schemas.openxmlformats.org/drawingml/2006/table">
            <a:tbl>
              <a:tblPr>
                <a:tableStyleId>{5C22544A-7EE6-4342-B048-85BDC9FD1C3A}</a:tableStyleId>
              </a:tblPr>
              <a:tblGrid>
                <a:gridCol w="2986659"/>
                <a:gridCol w="3555178"/>
                <a:gridCol w="1185274"/>
                <a:gridCol w="1273381"/>
              </a:tblGrid>
              <a:tr h="1059102">
                <a:tc>
                  <a:txBody>
                    <a:bodyPr/>
                    <a:lstStyle/>
                    <a:p>
                      <a:pPr marL="457200" lvl="1" indent="0" algn="just">
                        <a:lnSpc>
                          <a:spcPct val="115000"/>
                        </a:lnSpc>
                        <a:spcAft>
                          <a:spcPts val="0"/>
                        </a:spcAft>
                        <a:buSzPts val="1000"/>
                        <a:buFont typeface="+mj-lt"/>
                        <a:buNone/>
                      </a:pPr>
                      <a:r>
                        <a:rPr lang="en-ZA" sz="1100" dirty="0">
                          <a:effectLst/>
                        </a:rPr>
                        <a:t>Portal Specification Document (cycle and approval by network members) </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Approved Portal Specification Document</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a:effectLst/>
                        </a:rPr>
                        <a:t>30</a:t>
                      </a:r>
                      <a:r>
                        <a:rPr lang="en-ZA" sz="1100" baseline="30000">
                          <a:effectLst/>
                        </a:rPr>
                        <a:t> </a:t>
                      </a:r>
                      <a:r>
                        <a:rPr lang="en-ZA" sz="1100">
                          <a:effectLst/>
                        </a:rPr>
                        <a:t>November 2013</a:t>
                      </a:r>
                      <a:endParaRPr lang="en-ZA" sz="160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err="1">
                          <a:effectLst/>
                        </a:rPr>
                        <a:t>MindQ</a:t>
                      </a:r>
                      <a:r>
                        <a:rPr lang="en-ZA" sz="1100" dirty="0">
                          <a:effectLst/>
                        </a:rPr>
                        <a:t>, GIZ, SC</a:t>
                      </a:r>
                      <a:endParaRPr lang="en-ZA" sz="1600" dirty="0">
                        <a:effectLst/>
                        <a:latin typeface="Times New Roman"/>
                        <a:ea typeface="Times New Roman"/>
                      </a:endParaRPr>
                    </a:p>
                  </a:txBody>
                  <a:tcPr marL="63508" marR="63508" marT="0" marB="0"/>
                </a:tc>
              </a:tr>
              <a:tr h="741753">
                <a:tc>
                  <a:txBody>
                    <a:bodyPr/>
                    <a:lstStyle/>
                    <a:p>
                      <a:pPr marL="457200" lvl="1" indent="0" algn="just">
                        <a:lnSpc>
                          <a:spcPct val="115000"/>
                        </a:lnSpc>
                        <a:spcAft>
                          <a:spcPts val="0"/>
                        </a:spcAft>
                        <a:buSzPts val="1000"/>
                        <a:buFont typeface="+mj-lt"/>
                        <a:buNone/>
                      </a:pPr>
                      <a:r>
                        <a:rPr lang="en-ZA" sz="1100" dirty="0">
                          <a:effectLst/>
                        </a:rPr>
                        <a:t>Approval for funding for development of the portal</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Funding made available for development</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a:effectLst/>
                        </a:rPr>
                        <a:t>30 November 2013</a:t>
                      </a:r>
                      <a:endParaRPr lang="en-ZA" sz="160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GIZ</a:t>
                      </a:r>
                      <a:endParaRPr lang="en-ZA" sz="1600" dirty="0">
                        <a:effectLst/>
                        <a:latin typeface="Times New Roman"/>
                        <a:ea typeface="Times New Roman"/>
                      </a:endParaRPr>
                    </a:p>
                  </a:txBody>
                  <a:tcPr marL="63508" marR="63508" marT="0" marB="0"/>
                </a:tc>
              </a:tr>
              <a:tr h="672586">
                <a:tc>
                  <a:txBody>
                    <a:bodyPr/>
                    <a:lstStyle/>
                    <a:p>
                      <a:pPr marL="457200" lvl="1" indent="0" algn="just">
                        <a:lnSpc>
                          <a:spcPct val="115000"/>
                        </a:lnSpc>
                        <a:spcAft>
                          <a:spcPts val="0"/>
                        </a:spcAft>
                        <a:buSzPts val="1000"/>
                        <a:buFont typeface="+mj-lt"/>
                        <a:buNone/>
                      </a:pPr>
                      <a:r>
                        <a:rPr lang="en-ZA" sz="1100" dirty="0">
                          <a:effectLst/>
                        </a:rPr>
                        <a:t>Brand and logo design for the network</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Approved brand and logo for the network</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a:effectLst/>
                        </a:rPr>
                        <a:t>31 December 2013</a:t>
                      </a:r>
                      <a:endParaRPr lang="en-ZA" sz="1600">
                        <a:effectLst/>
                        <a:latin typeface="Times New Roman"/>
                        <a:ea typeface="Times New Roman"/>
                      </a:endParaRPr>
                    </a:p>
                  </a:txBody>
                  <a:tcPr marL="63508" marR="63508" marT="0" marB="0"/>
                </a:tc>
                <a:tc>
                  <a:txBody>
                    <a:bodyPr/>
                    <a:lstStyle/>
                    <a:p>
                      <a:pPr algn="l">
                        <a:lnSpc>
                          <a:spcPct val="115000"/>
                        </a:lnSpc>
                        <a:spcAft>
                          <a:spcPts val="0"/>
                        </a:spcAft>
                      </a:pPr>
                      <a:r>
                        <a:rPr lang="en-ZA" sz="1100" dirty="0">
                          <a:effectLst/>
                        </a:rPr>
                        <a:t>SC, </a:t>
                      </a:r>
                      <a:r>
                        <a:rPr lang="en-ZA" sz="1100" dirty="0" smtClean="0">
                          <a:effectLst/>
                        </a:rPr>
                        <a:t>Core</a:t>
                      </a:r>
                    </a:p>
                    <a:p>
                      <a:pPr algn="l">
                        <a:lnSpc>
                          <a:spcPct val="115000"/>
                        </a:lnSpc>
                        <a:spcAft>
                          <a:spcPts val="0"/>
                        </a:spcAft>
                      </a:pPr>
                      <a:endParaRPr lang="en-ZA" sz="1100" dirty="0" smtClean="0">
                        <a:effectLst/>
                        <a:latin typeface="Times New Roman"/>
                        <a:ea typeface="Times New Roman"/>
                      </a:endParaRPr>
                    </a:p>
                    <a:p>
                      <a:pPr algn="l">
                        <a:lnSpc>
                          <a:spcPct val="115000"/>
                        </a:lnSpc>
                        <a:spcAft>
                          <a:spcPts val="0"/>
                        </a:spcAft>
                      </a:pPr>
                      <a:endParaRPr lang="en-ZA" sz="1100" dirty="0" smtClean="0">
                        <a:effectLst/>
                        <a:latin typeface="Times New Roman"/>
                        <a:ea typeface="Times New Roman"/>
                      </a:endParaRPr>
                    </a:p>
                  </a:txBody>
                  <a:tcPr marL="63508" marR="63508" marT="0" marB="0"/>
                </a:tc>
              </a:tr>
              <a:tr h="672586">
                <a:tc>
                  <a:txBody>
                    <a:bodyPr/>
                    <a:lstStyle/>
                    <a:p>
                      <a:pPr marL="457200" lvl="1" indent="0" algn="just">
                        <a:lnSpc>
                          <a:spcPct val="115000"/>
                        </a:lnSpc>
                        <a:spcAft>
                          <a:spcPts val="0"/>
                        </a:spcAft>
                        <a:buSzPts val="1000"/>
                        <a:buFont typeface="+mj-lt"/>
                        <a:buNone/>
                      </a:pPr>
                      <a:r>
                        <a:rPr lang="en-ZA" sz="1100" dirty="0">
                          <a:effectLst/>
                        </a:rPr>
                        <a:t>Content submissions by core members </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Appropriate content submitted for the portal</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a:effectLst/>
                        </a:rPr>
                        <a:t>15 November 2013</a:t>
                      </a:r>
                      <a:endParaRPr lang="en-ZA" sz="1600">
                        <a:effectLst/>
                        <a:latin typeface="Times New Roman"/>
                        <a:ea typeface="Times New Roman"/>
                      </a:endParaRPr>
                    </a:p>
                  </a:txBody>
                  <a:tcPr marL="63508" marR="63508" marT="0" marB="0"/>
                </a:tc>
                <a:tc>
                  <a:txBody>
                    <a:bodyPr/>
                    <a:lstStyle/>
                    <a:p>
                      <a:pPr algn="l">
                        <a:lnSpc>
                          <a:spcPct val="115000"/>
                        </a:lnSpc>
                        <a:spcAft>
                          <a:spcPts val="0"/>
                        </a:spcAft>
                      </a:pPr>
                      <a:r>
                        <a:rPr lang="en-ZA" sz="1100" dirty="0">
                          <a:effectLst/>
                        </a:rPr>
                        <a:t>SC, Core </a:t>
                      </a:r>
                      <a:endParaRPr lang="en-ZA" sz="1100" dirty="0" smtClean="0">
                        <a:effectLst/>
                      </a:endParaRPr>
                    </a:p>
                  </a:txBody>
                  <a:tcPr marL="63508" marR="63508" marT="0" marB="0"/>
                </a:tc>
              </a:tr>
              <a:tr h="703518">
                <a:tc>
                  <a:txBody>
                    <a:bodyPr/>
                    <a:lstStyle/>
                    <a:p>
                      <a:pPr marL="457200" lvl="1" indent="0" algn="just">
                        <a:lnSpc>
                          <a:spcPct val="115000"/>
                        </a:lnSpc>
                        <a:spcAft>
                          <a:spcPts val="0"/>
                        </a:spcAft>
                        <a:buSzPts val="1000"/>
                        <a:buFont typeface="+mj-lt"/>
                        <a:buNone/>
                      </a:pPr>
                      <a:r>
                        <a:rPr lang="en-ZA" sz="1100" dirty="0">
                          <a:effectLst/>
                        </a:rPr>
                        <a:t>Design and development of the public portal</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fr-FR" sz="1100" dirty="0">
                          <a:effectLst/>
                        </a:rPr>
                        <a:t>Public portal </a:t>
                      </a:r>
                      <a:r>
                        <a:rPr lang="fr-FR" sz="1100" dirty="0" err="1">
                          <a:effectLst/>
                        </a:rPr>
                        <a:t>available</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fr-FR" sz="1100" dirty="0">
                          <a:effectLst/>
                        </a:rPr>
                        <a:t>31 </a:t>
                      </a:r>
                      <a:r>
                        <a:rPr lang="fr-FR" sz="1100" dirty="0" err="1">
                          <a:effectLst/>
                        </a:rPr>
                        <a:t>January</a:t>
                      </a:r>
                      <a:r>
                        <a:rPr lang="fr-FR" sz="1100" dirty="0">
                          <a:effectLst/>
                        </a:rPr>
                        <a:t> 2014</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err="1">
                          <a:effectLst/>
                        </a:rPr>
                        <a:t>MindQ</a:t>
                      </a:r>
                      <a:endParaRPr lang="en-ZA" sz="1600" dirty="0">
                        <a:effectLst/>
                        <a:latin typeface="Times New Roman"/>
                        <a:ea typeface="Times New Roman"/>
                      </a:endParaRPr>
                    </a:p>
                  </a:txBody>
                  <a:tcPr marL="63508" marR="63508" marT="0" marB="0"/>
                </a:tc>
              </a:tr>
              <a:tr h="703518">
                <a:tc>
                  <a:txBody>
                    <a:bodyPr/>
                    <a:lstStyle/>
                    <a:p>
                      <a:pPr marL="457200" lvl="1" indent="0" algn="just">
                        <a:lnSpc>
                          <a:spcPct val="115000"/>
                        </a:lnSpc>
                        <a:spcAft>
                          <a:spcPts val="0"/>
                        </a:spcAft>
                        <a:buSzPts val="1000"/>
                        <a:buFont typeface="+mj-lt"/>
                        <a:buNone/>
                      </a:pPr>
                      <a:r>
                        <a:rPr lang="en-ZA" sz="1100" dirty="0">
                          <a:effectLst/>
                        </a:rPr>
                        <a:t>Design and development of the restricted portal</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a:effectLst/>
                        </a:rPr>
                        <a:t>Restricted portal for core members </a:t>
                      </a:r>
                      <a:endParaRPr lang="en-ZA" sz="160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24 March 2014</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err="1">
                          <a:effectLst/>
                        </a:rPr>
                        <a:t>MindQ</a:t>
                      </a:r>
                      <a:endParaRPr lang="en-ZA" sz="1600" dirty="0">
                        <a:effectLst/>
                        <a:latin typeface="Times New Roman"/>
                        <a:ea typeface="Times New Roman"/>
                      </a:endParaRPr>
                    </a:p>
                  </a:txBody>
                  <a:tcPr marL="63508" marR="63508" marT="0" marB="0"/>
                </a:tc>
              </a:tr>
              <a:tr h="703518">
                <a:tc>
                  <a:txBody>
                    <a:bodyPr/>
                    <a:lstStyle/>
                    <a:p>
                      <a:pPr marL="457200" lvl="1" indent="0" algn="just">
                        <a:lnSpc>
                          <a:spcPct val="115000"/>
                        </a:lnSpc>
                        <a:spcAft>
                          <a:spcPts val="0"/>
                        </a:spcAft>
                        <a:buSzPts val="1000"/>
                        <a:buFont typeface="+mj-lt"/>
                        <a:buNone/>
                      </a:pPr>
                      <a:r>
                        <a:rPr lang="en-ZA" sz="1100" dirty="0">
                          <a:effectLst/>
                        </a:rPr>
                        <a:t>Handover and administrator training (self-sufficiency)</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Portal handed over and administrator trained</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a:effectLst/>
                        </a:rPr>
                        <a:t>31 March 2014</a:t>
                      </a:r>
                      <a:endParaRPr lang="en-ZA" sz="160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err="1">
                          <a:effectLst/>
                        </a:rPr>
                        <a:t>MindQ</a:t>
                      </a:r>
                      <a:endParaRPr lang="en-ZA" sz="1600" dirty="0">
                        <a:effectLst/>
                        <a:latin typeface="Times New Roman"/>
                        <a:ea typeface="Times New Roman"/>
                      </a:endParaRPr>
                    </a:p>
                  </a:txBody>
                  <a:tcPr marL="63508" marR="63508" marT="0" marB="0"/>
                </a:tc>
              </a:tr>
            </a:tbl>
          </a:graphicData>
        </a:graphic>
      </p:graphicFrame>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2360" y="1700808"/>
            <a:ext cx="1032311" cy="477542"/>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161" y="2708920"/>
            <a:ext cx="1032311" cy="477542"/>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12360" y="4149080"/>
            <a:ext cx="1014375" cy="469029"/>
          </a:xfrm>
          <a:prstGeom prst="rect">
            <a:avLst/>
          </a:prstGeom>
        </p:spPr>
      </p:pic>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161" y="3455514"/>
            <a:ext cx="1032311" cy="477542"/>
          </a:xfrm>
          <a:prstGeom prst="rect">
            <a:avLst/>
          </a:prstGeom>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12360" y="4832179"/>
            <a:ext cx="1014375" cy="469029"/>
          </a:xfrm>
          <a:prstGeom prst="rect">
            <a:avLst/>
          </a:prstGeom>
        </p:spPr>
      </p:pic>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5426" y="5517232"/>
            <a:ext cx="1032311" cy="477542"/>
          </a:xfrm>
          <a:prstGeom prst="rect">
            <a:avLst/>
          </a:prstGeom>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95963" y="6256381"/>
            <a:ext cx="1050258" cy="484987"/>
          </a:xfrm>
          <a:prstGeom prst="rect">
            <a:avLst/>
          </a:prstGeom>
        </p:spPr>
      </p:pic>
      <p:sp>
        <p:nvSpPr>
          <p:cNvPr id="14" name="TextBox 13"/>
          <p:cNvSpPr txBox="1"/>
          <p:nvPr/>
        </p:nvSpPr>
        <p:spPr>
          <a:xfrm>
            <a:off x="394144" y="1196752"/>
            <a:ext cx="8426328" cy="369332"/>
          </a:xfrm>
          <a:prstGeom prst="rect">
            <a:avLst/>
          </a:prstGeom>
          <a:noFill/>
        </p:spPr>
        <p:txBody>
          <a:bodyPr wrap="square" rtlCol="0">
            <a:spAutoFit/>
          </a:bodyPr>
          <a:lstStyle/>
          <a:p>
            <a:r>
              <a:rPr lang="en-ZA" b="1" dirty="0" smtClean="0"/>
              <a:t>3. Data &amp; content publishing through portal development</a:t>
            </a:r>
            <a:endParaRPr lang="en-ZA" dirty="0"/>
          </a:p>
        </p:txBody>
      </p:sp>
    </p:spTree>
    <p:extLst>
      <p:ext uri="{BB962C8B-B14F-4D97-AF65-F5344CB8AC3E}">
        <p14:creationId xmlns:p14="http://schemas.microsoft.com/office/powerpoint/2010/main" val="7863358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ZA" dirty="0" smtClean="0"/>
              <a:t>Activity Plan </a:t>
            </a:r>
            <a:r>
              <a:rPr lang="en-ZA" dirty="0" err="1" smtClean="0"/>
              <a:t>contd</a:t>
            </a:r>
            <a:r>
              <a:rPr lang="en-ZA" dirty="0" smtClean="0"/>
              <a:t>…</a:t>
            </a:r>
            <a:endParaRPr lang="en-ZA" dirty="0"/>
          </a:p>
        </p:txBody>
      </p:sp>
      <p:graphicFrame>
        <p:nvGraphicFramePr>
          <p:cNvPr id="4" name="Table 3"/>
          <p:cNvGraphicFramePr>
            <a:graphicFrameLocks noGrp="1"/>
          </p:cNvGraphicFramePr>
          <p:nvPr>
            <p:extLst>
              <p:ext uri="{D42A27DB-BD31-4B8C-83A1-F6EECF244321}">
                <p14:modId xmlns:p14="http://schemas.microsoft.com/office/powerpoint/2010/main" val="2659532116"/>
              </p:ext>
            </p:extLst>
          </p:nvPr>
        </p:nvGraphicFramePr>
        <p:xfrm>
          <a:off x="35496" y="1628802"/>
          <a:ext cx="9108504" cy="3240358"/>
        </p:xfrm>
        <a:graphic>
          <a:graphicData uri="http://schemas.openxmlformats.org/drawingml/2006/table">
            <a:tbl>
              <a:tblPr>
                <a:tableStyleId>{5C22544A-7EE6-4342-B048-85BDC9FD1C3A}</a:tableStyleId>
              </a:tblPr>
              <a:tblGrid>
                <a:gridCol w="3022501"/>
                <a:gridCol w="3597843"/>
                <a:gridCol w="1199498"/>
                <a:gridCol w="1288662"/>
              </a:tblGrid>
              <a:tr h="972107">
                <a:tc>
                  <a:txBody>
                    <a:bodyPr/>
                    <a:lstStyle/>
                    <a:p>
                      <a:pPr marL="457200" lvl="1" indent="0" algn="just">
                        <a:lnSpc>
                          <a:spcPct val="115000"/>
                        </a:lnSpc>
                        <a:spcAft>
                          <a:spcPts val="0"/>
                        </a:spcAft>
                        <a:buSzPts val="1000"/>
                        <a:buFont typeface="+mj-lt"/>
                        <a:buNone/>
                      </a:pPr>
                      <a:r>
                        <a:rPr lang="en-ZA" sz="1100" dirty="0">
                          <a:effectLst/>
                        </a:rPr>
                        <a:t>Conduct stakeholder mapping for each TFCA </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Stakeholder mapping document with comprehensive listing of stakeholders for each TFCA available</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a:effectLst/>
                        </a:rPr>
                        <a:t>31</a:t>
                      </a:r>
                      <a:r>
                        <a:rPr lang="en-ZA" sz="1100" baseline="30000">
                          <a:effectLst/>
                        </a:rPr>
                        <a:t> </a:t>
                      </a:r>
                      <a:r>
                        <a:rPr lang="en-ZA" sz="1100">
                          <a:effectLst/>
                        </a:rPr>
                        <a:t>December 2013</a:t>
                      </a:r>
                      <a:endParaRPr lang="en-ZA" sz="160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National </a:t>
                      </a:r>
                      <a:r>
                        <a:rPr lang="en-ZA" sz="1100" dirty="0" smtClean="0">
                          <a:effectLst/>
                        </a:rPr>
                        <a:t>Focal Points,</a:t>
                      </a:r>
                      <a:r>
                        <a:rPr lang="en-ZA" sz="1100" baseline="0" dirty="0" smtClean="0">
                          <a:effectLst/>
                        </a:rPr>
                        <a:t> </a:t>
                      </a:r>
                      <a:r>
                        <a:rPr lang="en-ZA" sz="1100" dirty="0" smtClean="0">
                          <a:effectLst/>
                        </a:rPr>
                        <a:t>Consult. </a:t>
                      </a:r>
                      <a:endParaRPr lang="en-ZA" sz="1600" dirty="0">
                        <a:effectLst/>
                        <a:latin typeface="Times New Roman"/>
                        <a:ea typeface="Times New Roman"/>
                      </a:endParaRPr>
                    </a:p>
                  </a:txBody>
                  <a:tcPr marL="63508" marR="63508" marT="0" marB="0"/>
                </a:tc>
              </a:tr>
              <a:tr h="972107">
                <a:tc>
                  <a:txBody>
                    <a:bodyPr/>
                    <a:lstStyle/>
                    <a:p>
                      <a:pPr marL="457200" lvl="1" indent="0" algn="just">
                        <a:lnSpc>
                          <a:spcPct val="115000"/>
                        </a:lnSpc>
                        <a:spcAft>
                          <a:spcPts val="0"/>
                        </a:spcAft>
                        <a:buSzPts val="1000"/>
                        <a:buFont typeface="+mj-lt"/>
                        <a:buNone/>
                      </a:pPr>
                      <a:r>
                        <a:rPr lang="en-ZA" sz="1100" dirty="0">
                          <a:effectLst/>
                        </a:rPr>
                        <a:t>Develop basic database of the stakeholders identified in 4.1 and core members </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Information database available</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31 December 2013</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smtClean="0">
                          <a:effectLst/>
                        </a:rPr>
                        <a:t>Consult.</a:t>
                      </a:r>
                      <a:endParaRPr lang="en-ZA" sz="1600" dirty="0">
                        <a:effectLst/>
                        <a:latin typeface="Times New Roman"/>
                        <a:ea typeface="Times New Roman"/>
                      </a:endParaRPr>
                    </a:p>
                  </a:txBody>
                  <a:tcPr marL="63508" marR="63508" marT="0" marB="0"/>
                </a:tc>
              </a:tr>
              <a:tr h="1296144">
                <a:tc>
                  <a:txBody>
                    <a:bodyPr/>
                    <a:lstStyle/>
                    <a:p>
                      <a:pPr marL="457200" lvl="1" indent="0" algn="just">
                        <a:lnSpc>
                          <a:spcPct val="115000"/>
                        </a:lnSpc>
                        <a:spcAft>
                          <a:spcPts val="0"/>
                        </a:spcAft>
                        <a:buSzPts val="1000"/>
                        <a:buFont typeface="+mj-lt"/>
                        <a:buNone/>
                      </a:pPr>
                      <a:r>
                        <a:rPr lang="en-ZA" sz="1100" dirty="0">
                          <a:effectLst/>
                        </a:rPr>
                        <a:t>Encourage more joint activities at various levels of TFCAs (e.g. monitoring, research, law enforcement, cultural activities)</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a:effectLst/>
                        </a:rPr>
                        <a:t>More opportunities for stakeholders to interact &amp; develop relationships</a:t>
                      </a:r>
                      <a:endParaRPr lang="en-ZA" sz="1600">
                        <a:effectLst/>
                        <a:latin typeface="Times New Roman"/>
                        <a:ea typeface="Times New Roman"/>
                      </a:endParaRPr>
                    </a:p>
                  </a:txBody>
                  <a:tcPr marL="63508" marR="63508" marT="0" marB="0"/>
                </a:tc>
                <a:tc>
                  <a:txBody>
                    <a:bodyPr/>
                    <a:lstStyle/>
                    <a:p>
                      <a:pPr algn="just">
                        <a:lnSpc>
                          <a:spcPct val="115000"/>
                        </a:lnSpc>
                        <a:spcAft>
                          <a:spcPts val="0"/>
                        </a:spcAft>
                      </a:pPr>
                      <a:r>
                        <a:rPr lang="en-ZA" sz="1100">
                          <a:effectLst/>
                        </a:rPr>
                        <a:t>Ongoing</a:t>
                      </a:r>
                      <a:endParaRPr lang="en-ZA" sz="160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National </a:t>
                      </a:r>
                      <a:r>
                        <a:rPr lang="en-ZA" sz="1100" dirty="0" smtClean="0">
                          <a:effectLst/>
                        </a:rPr>
                        <a:t>Focal </a:t>
                      </a:r>
                      <a:r>
                        <a:rPr lang="en-ZA" sz="1100" dirty="0">
                          <a:effectLst/>
                        </a:rPr>
                        <a:t>Points/ </a:t>
                      </a:r>
                      <a:r>
                        <a:rPr lang="en-ZA" sz="1100" dirty="0" smtClean="0">
                          <a:effectLst/>
                        </a:rPr>
                        <a:t>Int’l </a:t>
                      </a:r>
                      <a:r>
                        <a:rPr lang="en-ZA" sz="1100" dirty="0" err="1" smtClean="0">
                          <a:effectLst/>
                        </a:rPr>
                        <a:t>Coords</a:t>
                      </a:r>
                      <a:endParaRPr lang="en-ZA" sz="1600" dirty="0">
                        <a:effectLst/>
                        <a:latin typeface="Times New Roman"/>
                        <a:ea typeface="Times New Roman"/>
                      </a:endParaRPr>
                    </a:p>
                  </a:txBody>
                  <a:tcPr marL="63508" marR="63508" marT="0" marB="0"/>
                </a:tc>
              </a:tr>
            </a:tbl>
          </a:graphicData>
        </a:graphic>
      </p:graphicFrame>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1988840"/>
            <a:ext cx="1014375" cy="469029"/>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01149" y="2852936"/>
            <a:ext cx="1050258" cy="484987"/>
          </a:xfrm>
          <a:prstGeom prst="rect">
            <a:avLst/>
          </a:prstGeom>
        </p:spPr>
      </p:pic>
      <p:sp>
        <p:nvSpPr>
          <p:cNvPr id="8" name="TextBox 7"/>
          <p:cNvSpPr txBox="1"/>
          <p:nvPr/>
        </p:nvSpPr>
        <p:spPr>
          <a:xfrm>
            <a:off x="317265" y="1223338"/>
            <a:ext cx="8791239" cy="369332"/>
          </a:xfrm>
          <a:prstGeom prst="rect">
            <a:avLst/>
          </a:prstGeom>
          <a:noFill/>
        </p:spPr>
        <p:txBody>
          <a:bodyPr wrap="square" rtlCol="0">
            <a:spAutoFit/>
          </a:bodyPr>
          <a:lstStyle/>
          <a:p>
            <a:r>
              <a:rPr lang="en-ZA" b="1" dirty="0" smtClean="0"/>
              <a:t>4. Building relationships amongst network members &amp; other TFCA personnel</a:t>
            </a:r>
            <a:endParaRPr lang="en-ZA" dirty="0"/>
          </a:p>
        </p:txBody>
      </p:sp>
    </p:spTree>
    <p:extLst>
      <p:ext uri="{BB962C8B-B14F-4D97-AF65-F5344CB8AC3E}">
        <p14:creationId xmlns:p14="http://schemas.microsoft.com/office/powerpoint/2010/main" val="9442801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ZA" dirty="0" smtClean="0"/>
              <a:t>Activity Plan </a:t>
            </a:r>
            <a:r>
              <a:rPr lang="en-ZA" dirty="0" err="1" smtClean="0"/>
              <a:t>contd</a:t>
            </a:r>
            <a:r>
              <a:rPr lang="en-ZA" dirty="0" smtClean="0"/>
              <a:t>…</a:t>
            </a:r>
            <a:endParaRPr lang="en-ZA" dirty="0"/>
          </a:p>
        </p:txBody>
      </p:sp>
      <p:graphicFrame>
        <p:nvGraphicFramePr>
          <p:cNvPr id="4" name="Table 3"/>
          <p:cNvGraphicFramePr>
            <a:graphicFrameLocks noGrp="1"/>
          </p:cNvGraphicFramePr>
          <p:nvPr>
            <p:extLst>
              <p:ext uri="{D42A27DB-BD31-4B8C-83A1-F6EECF244321}">
                <p14:modId xmlns:p14="http://schemas.microsoft.com/office/powerpoint/2010/main" val="1288307837"/>
              </p:ext>
            </p:extLst>
          </p:nvPr>
        </p:nvGraphicFramePr>
        <p:xfrm>
          <a:off x="61665" y="1628015"/>
          <a:ext cx="9082335" cy="1800985"/>
        </p:xfrm>
        <a:graphic>
          <a:graphicData uri="http://schemas.openxmlformats.org/drawingml/2006/table">
            <a:tbl>
              <a:tblPr>
                <a:tableStyleId>{5C22544A-7EE6-4342-B048-85BDC9FD1C3A}</a:tableStyleId>
              </a:tblPr>
              <a:tblGrid>
                <a:gridCol w="3013817"/>
                <a:gridCol w="3587506"/>
                <a:gridCol w="1196052"/>
                <a:gridCol w="1284960"/>
              </a:tblGrid>
              <a:tr h="720393">
                <a:tc>
                  <a:txBody>
                    <a:bodyPr/>
                    <a:lstStyle/>
                    <a:p>
                      <a:pPr marL="457200" lvl="1" indent="0" algn="just">
                        <a:lnSpc>
                          <a:spcPct val="115000"/>
                        </a:lnSpc>
                        <a:spcAft>
                          <a:spcPts val="0"/>
                        </a:spcAft>
                        <a:buFont typeface="+mj-lt"/>
                        <a:buNone/>
                      </a:pPr>
                      <a:r>
                        <a:rPr lang="en-ZA" sz="1100" dirty="0">
                          <a:effectLst/>
                        </a:rPr>
                        <a:t>Explore synergies with the IUCN BIOPAMA initiative</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a:effectLst/>
                        </a:rPr>
                        <a:t>Increased synergies with other initiatives </a:t>
                      </a:r>
                      <a:endParaRPr lang="en-ZA" sz="1600">
                        <a:effectLst/>
                        <a:latin typeface="Times New Roman"/>
                        <a:ea typeface="Times New Roman"/>
                      </a:endParaRPr>
                    </a:p>
                  </a:txBody>
                  <a:tcPr marL="63508" marR="63508" marT="0" marB="0"/>
                </a:tc>
                <a:tc>
                  <a:txBody>
                    <a:bodyPr/>
                    <a:lstStyle/>
                    <a:p>
                      <a:pPr algn="just">
                        <a:lnSpc>
                          <a:spcPct val="115000"/>
                        </a:lnSpc>
                        <a:spcAft>
                          <a:spcPts val="0"/>
                        </a:spcAft>
                      </a:pPr>
                      <a:r>
                        <a:rPr lang="en-ZA" sz="1100">
                          <a:effectLst/>
                        </a:rPr>
                        <a:t>30 November 2013</a:t>
                      </a:r>
                      <a:endParaRPr lang="en-ZA" sz="160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a:effectLst/>
                        </a:rPr>
                        <a:t>SADC </a:t>
                      </a:r>
                      <a:r>
                        <a:rPr lang="en-ZA" sz="1100" dirty="0" smtClean="0">
                          <a:effectLst/>
                        </a:rPr>
                        <a:t>Sec</a:t>
                      </a:r>
                    </a:p>
                    <a:p>
                      <a:pPr algn="just">
                        <a:lnSpc>
                          <a:spcPct val="115000"/>
                        </a:lnSpc>
                        <a:spcAft>
                          <a:spcPts val="0"/>
                        </a:spcAft>
                      </a:pPr>
                      <a:endParaRPr lang="en-ZA" sz="1600" dirty="0">
                        <a:effectLst/>
                        <a:latin typeface="Times New Roman"/>
                        <a:ea typeface="Times New Roman"/>
                      </a:endParaRPr>
                    </a:p>
                  </a:txBody>
                  <a:tcPr marL="63508" marR="63508" marT="0" marB="0"/>
                </a:tc>
              </a:tr>
              <a:tr h="1080592">
                <a:tc>
                  <a:txBody>
                    <a:bodyPr/>
                    <a:lstStyle/>
                    <a:p>
                      <a:pPr marL="457200" lvl="1" indent="0" algn="just">
                        <a:lnSpc>
                          <a:spcPct val="115000"/>
                        </a:lnSpc>
                        <a:spcAft>
                          <a:spcPts val="0"/>
                        </a:spcAft>
                        <a:buFont typeface="+mj-lt"/>
                        <a:buNone/>
                      </a:pPr>
                      <a:r>
                        <a:rPr lang="en-ZA" sz="1100" dirty="0">
                          <a:effectLst/>
                        </a:rPr>
                        <a:t>Extended membership to the network considered for each MS and TFCA based on Activity 4.1 </a:t>
                      </a:r>
                      <a:endParaRPr lang="en-ZA" sz="1600" dirty="0">
                        <a:effectLst/>
                        <a:latin typeface="Times New Roman"/>
                        <a:ea typeface="Times New Roman"/>
                      </a:endParaRPr>
                    </a:p>
                  </a:txBody>
                  <a:tcPr marL="63508" marR="63508" marT="0" marB="0"/>
                </a:tc>
                <a:tc>
                  <a:txBody>
                    <a:bodyPr/>
                    <a:lstStyle/>
                    <a:p>
                      <a:pPr algn="just">
                        <a:lnSpc>
                          <a:spcPct val="115000"/>
                        </a:lnSpc>
                        <a:spcAft>
                          <a:spcPts val="0"/>
                        </a:spcAft>
                      </a:pPr>
                      <a:r>
                        <a:rPr lang="en-ZA" sz="1100">
                          <a:effectLst/>
                        </a:rPr>
                        <a:t>Membership of network extended beyond the core </a:t>
                      </a:r>
                      <a:endParaRPr lang="en-ZA" sz="1600">
                        <a:effectLst/>
                        <a:latin typeface="Times New Roman"/>
                        <a:ea typeface="Times New Roman"/>
                      </a:endParaRPr>
                    </a:p>
                  </a:txBody>
                  <a:tcPr marL="63508" marR="63508" marT="0" marB="0"/>
                </a:tc>
                <a:tc>
                  <a:txBody>
                    <a:bodyPr/>
                    <a:lstStyle/>
                    <a:p>
                      <a:pPr algn="just">
                        <a:lnSpc>
                          <a:spcPct val="115000"/>
                        </a:lnSpc>
                        <a:spcAft>
                          <a:spcPts val="0"/>
                        </a:spcAft>
                      </a:pPr>
                      <a:r>
                        <a:rPr lang="en-ZA" sz="1100">
                          <a:effectLst/>
                        </a:rPr>
                        <a:t>End of March 2014</a:t>
                      </a:r>
                      <a:endParaRPr lang="en-ZA" sz="1600">
                        <a:effectLst/>
                        <a:latin typeface="Times New Roman"/>
                        <a:ea typeface="Times New Roman"/>
                      </a:endParaRPr>
                    </a:p>
                  </a:txBody>
                  <a:tcPr marL="63508" marR="63508" marT="0" marB="0"/>
                </a:tc>
                <a:tc>
                  <a:txBody>
                    <a:bodyPr/>
                    <a:lstStyle/>
                    <a:p>
                      <a:pPr algn="just">
                        <a:lnSpc>
                          <a:spcPct val="115000"/>
                        </a:lnSpc>
                        <a:spcAft>
                          <a:spcPts val="0"/>
                        </a:spcAft>
                      </a:pPr>
                      <a:r>
                        <a:rPr lang="en-ZA" sz="1100" dirty="0" smtClean="0">
                          <a:effectLst/>
                        </a:rPr>
                        <a:t>Core </a:t>
                      </a:r>
                      <a:r>
                        <a:rPr lang="en-ZA" sz="1100" dirty="0">
                          <a:effectLst/>
                        </a:rPr>
                        <a:t>members </a:t>
                      </a:r>
                      <a:endParaRPr lang="en-ZA" sz="1600" dirty="0">
                        <a:effectLst/>
                        <a:latin typeface="Times New Roman"/>
                        <a:ea typeface="Times New Roman"/>
                      </a:endParaRPr>
                    </a:p>
                  </a:txBody>
                  <a:tcPr marL="63508" marR="63508" marT="0" marB="0"/>
                </a:tc>
              </a:tr>
            </a:tbl>
          </a:graphicData>
        </a:graphic>
      </p:graphicFrame>
      <p:sp>
        <p:nvSpPr>
          <p:cNvPr id="5" name="TextBox 4"/>
          <p:cNvSpPr txBox="1"/>
          <p:nvPr/>
        </p:nvSpPr>
        <p:spPr>
          <a:xfrm>
            <a:off x="317265" y="1223338"/>
            <a:ext cx="8791239" cy="369332"/>
          </a:xfrm>
          <a:prstGeom prst="rect">
            <a:avLst/>
          </a:prstGeom>
          <a:noFill/>
        </p:spPr>
        <p:txBody>
          <a:bodyPr wrap="square" rtlCol="0">
            <a:spAutoFit/>
          </a:bodyPr>
          <a:lstStyle/>
          <a:p>
            <a:r>
              <a:rPr lang="en-ZA" b="1" dirty="0" smtClean="0"/>
              <a:t>5. Other activities</a:t>
            </a:r>
            <a:endParaRPr lang="en-ZA"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4368" y="1791885"/>
            <a:ext cx="1050258" cy="484987"/>
          </a:xfrm>
          <a:prstGeom prst="rect">
            <a:avLst/>
          </a:prstGeom>
        </p:spPr>
      </p:pic>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01149" y="2636912"/>
            <a:ext cx="1050258" cy="484987"/>
          </a:xfrm>
          <a:prstGeom prst="rect">
            <a:avLst/>
          </a:prstGeom>
        </p:spPr>
      </p:pic>
      <p:sp>
        <p:nvSpPr>
          <p:cNvPr id="8" name="TextBox 7"/>
          <p:cNvSpPr txBox="1"/>
          <p:nvPr/>
        </p:nvSpPr>
        <p:spPr>
          <a:xfrm>
            <a:off x="352761" y="3717032"/>
            <a:ext cx="8791239" cy="646331"/>
          </a:xfrm>
          <a:prstGeom prst="rect">
            <a:avLst/>
          </a:prstGeom>
          <a:noFill/>
        </p:spPr>
        <p:txBody>
          <a:bodyPr wrap="square" rtlCol="0">
            <a:spAutoFit/>
          </a:bodyPr>
          <a:lstStyle/>
          <a:p>
            <a:r>
              <a:rPr lang="en-ZA" b="1" dirty="0" smtClean="0"/>
              <a:t>Key recommendations from Inception Workshop</a:t>
            </a:r>
          </a:p>
          <a:p>
            <a:endParaRPr lang="en-ZA" dirty="0"/>
          </a:p>
        </p:txBody>
      </p:sp>
      <p:sp>
        <p:nvSpPr>
          <p:cNvPr id="10" name="Rectangle 9"/>
          <p:cNvSpPr/>
          <p:nvPr/>
        </p:nvSpPr>
        <p:spPr>
          <a:xfrm>
            <a:off x="467544" y="4167664"/>
            <a:ext cx="7560840" cy="923330"/>
          </a:xfrm>
          <a:prstGeom prst="rect">
            <a:avLst/>
          </a:prstGeom>
        </p:spPr>
        <p:txBody>
          <a:bodyPr wrap="square">
            <a:spAutoFit/>
          </a:bodyPr>
          <a:lstStyle/>
          <a:p>
            <a:pPr marL="342900" lvl="0" indent="-342900">
              <a:buFont typeface="+mj-lt"/>
              <a:buAutoNum type="arabicPeriod"/>
            </a:pPr>
            <a:r>
              <a:rPr lang="de-DE" dirty="0"/>
              <a:t>To fill the position of the SADC TFCA Focal Point within the SADC Secretariat as soon as possible.  </a:t>
            </a:r>
            <a:endParaRPr lang="en-ZA" dirty="0"/>
          </a:p>
          <a:p>
            <a:pPr marL="342900" lvl="0" indent="-342900">
              <a:buFont typeface="+mj-lt"/>
              <a:buAutoNum type="arabicPeriod"/>
            </a:pPr>
            <a:r>
              <a:rPr lang="de-DE" dirty="0"/>
              <a:t>To develop a specific SADC Protocol on TFCAs.</a:t>
            </a:r>
            <a:endParaRPr lang="en-ZA" dirty="0"/>
          </a:p>
        </p:txBody>
      </p:sp>
    </p:spTree>
    <p:extLst>
      <p:ext uri="{BB962C8B-B14F-4D97-AF65-F5344CB8AC3E}">
        <p14:creationId xmlns:p14="http://schemas.microsoft.com/office/powerpoint/2010/main" val="19535982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0"/>
            <a:ext cx="8229600" cy="5400600"/>
          </a:xfrm>
        </p:spPr>
        <p:txBody>
          <a:bodyPr>
            <a:normAutofit lnSpcReduction="10000"/>
          </a:bodyPr>
          <a:lstStyle/>
          <a:p>
            <a:r>
              <a:rPr lang="en-ZA" dirty="0" smtClean="0"/>
              <a:t>Comments received from: </a:t>
            </a:r>
          </a:p>
          <a:p>
            <a:pPr lvl="1"/>
            <a:r>
              <a:rPr lang="en-ZA" dirty="0" smtClean="0"/>
              <a:t>WWF</a:t>
            </a:r>
          </a:p>
          <a:p>
            <a:pPr lvl="2"/>
            <a:r>
              <a:rPr lang="en-ZA" dirty="0" smtClean="0"/>
              <a:t>An opportunity for the network to promote more of a bottom-up approach to TFCA development i.e. through engagement of communities</a:t>
            </a:r>
          </a:p>
          <a:p>
            <a:pPr lvl="2"/>
            <a:r>
              <a:rPr lang="en-ZA" dirty="0" smtClean="0"/>
              <a:t>Specify what “empowerment” entails in section 1.2.2</a:t>
            </a:r>
          </a:p>
          <a:p>
            <a:pPr lvl="2"/>
            <a:r>
              <a:rPr lang="en-ZA" dirty="0" smtClean="0"/>
              <a:t>Specify in section 1.2.3 that the network recognises and acknowledges that local communities WILL be engaged in the network and that require organisation, institutional strengthening and awareness raising in order to play their role effectively</a:t>
            </a:r>
          </a:p>
          <a:p>
            <a:pPr lvl="2"/>
            <a:r>
              <a:rPr lang="en-ZA" dirty="0" smtClean="0"/>
              <a:t>Include the issue of equity in the Section 1.2.3</a:t>
            </a:r>
          </a:p>
          <a:p>
            <a:pPr lvl="1"/>
            <a:r>
              <a:rPr lang="en-ZA" dirty="0" smtClean="0"/>
              <a:t>GLTP-AHEAD Network </a:t>
            </a:r>
          </a:p>
          <a:p>
            <a:pPr lvl="2"/>
            <a:r>
              <a:rPr lang="en-ZA" dirty="0" smtClean="0"/>
              <a:t>Financing of Champions should be considered </a:t>
            </a:r>
          </a:p>
          <a:p>
            <a:pPr lvl="2"/>
            <a:r>
              <a:rPr lang="en-ZA" dirty="0" smtClean="0"/>
              <a:t>No need for additional formal structures such as working groups, task teams etc. </a:t>
            </a:r>
          </a:p>
        </p:txBody>
      </p:sp>
      <p:sp>
        <p:nvSpPr>
          <p:cNvPr id="2" name="Title 1"/>
          <p:cNvSpPr>
            <a:spLocks noGrp="1"/>
          </p:cNvSpPr>
          <p:nvPr>
            <p:ph type="title"/>
          </p:nvPr>
        </p:nvSpPr>
        <p:spPr/>
        <p:txBody>
          <a:bodyPr/>
          <a:lstStyle/>
          <a:p>
            <a:r>
              <a:rPr lang="en-ZA" dirty="0" smtClean="0"/>
              <a:t>Description Doc</a:t>
            </a:r>
            <a:endParaRPr lang="en-ZA" dirty="0"/>
          </a:p>
        </p:txBody>
      </p:sp>
    </p:spTree>
    <p:extLst>
      <p:ext uri="{BB962C8B-B14F-4D97-AF65-F5344CB8AC3E}">
        <p14:creationId xmlns:p14="http://schemas.microsoft.com/office/powerpoint/2010/main" val="466990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ZA" dirty="0" smtClean="0"/>
              <a:t>Comments received from: </a:t>
            </a:r>
          </a:p>
          <a:p>
            <a:pPr lvl="1"/>
            <a:r>
              <a:rPr lang="en-ZA" dirty="0" smtClean="0"/>
              <a:t>WWF: </a:t>
            </a:r>
          </a:p>
          <a:p>
            <a:pPr lvl="1"/>
            <a:r>
              <a:rPr lang="en-ZA" dirty="0" smtClean="0"/>
              <a:t>GLTP-AHEAD Network </a:t>
            </a:r>
          </a:p>
          <a:p>
            <a:pPr lvl="1"/>
            <a:r>
              <a:rPr lang="en-ZA" dirty="0" err="1" smtClean="0"/>
              <a:t>Lubombo</a:t>
            </a:r>
            <a:endParaRPr lang="en-ZA" dirty="0" smtClean="0"/>
          </a:p>
          <a:p>
            <a:pPr marL="457200" lvl="1" indent="0">
              <a:buNone/>
            </a:pPr>
            <a:r>
              <a:rPr lang="en-ZA" dirty="0" smtClean="0"/>
              <a:t>All incorporated into the current document </a:t>
            </a:r>
          </a:p>
          <a:p>
            <a:pPr lvl="1"/>
            <a:endParaRPr lang="en-ZA" dirty="0"/>
          </a:p>
        </p:txBody>
      </p:sp>
      <p:sp>
        <p:nvSpPr>
          <p:cNvPr id="2" name="Title 1"/>
          <p:cNvSpPr>
            <a:spLocks noGrp="1"/>
          </p:cNvSpPr>
          <p:nvPr>
            <p:ph type="title"/>
          </p:nvPr>
        </p:nvSpPr>
        <p:spPr/>
        <p:txBody>
          <a:bodyPr/>
          <a:lstStyle/>
          <a:p>
            <a:r>
              <a:rPr lang="en-ZA" dirty="0" smtClean="0"/>
              <a:t>Workshop Report</a:t>
            </a:r>
            <a:endParaRPr lang="en-ZA" dirty="0"/>
          </a:p>
        </p:txBody>
      </p:sp>
    </p:spTree>
    <p:extLst>
      <p:ext uri="{BB962C8B-B14F-4D97-AF65-F5344CB8AC3E}">
        <p14:creationId xmlns:p14="http://schemas.microsoft.com/office/powerpoint/2010/main" val="40847907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196752"/>
            <a:ext cx="5184576" cy="5400600"/>
          </a:xfrm>
        </p:spPr>
        <p:txBody>
          <a:bodyPr>
            <a:normAutofit fontScale="62500" lnSpcReduction="20000"/>
          </a:bodyPr>
          <a:lstStyle/>
          <a:p>
            <a:r>
              <a:rPr lang="en-ZA" dirty="0"/>
              <a:t>A form of cooperation</a:t>
            </a:r>
          </a:p>
          <a:p>
            <a:r>
              <a:rPr lang="en-ZA" dirty="0"/>
              <a:t>Group of people connecting </a:t>
            </a:r>
          </a:p>
          <a:p>
            <a:r>
              <a:rPr lang="en-ZA" dirty="0"/>
              <a:t>Guided by a common purpose</a:t>
            </a:r>
          </a:p>
          <a:p>
            <a:r>
              <a:rPr lang="en-ZA" dirty="0" smtClean="0"/>
              <a:t>Other forms exist</a:t>
            </a:r>
          </a:p>
          <a:p>
            <a:r>
              <a:rPr lang="en-ZA" dirty="0" smtClean="0"/>
              <a:t>Networks characterised by being: </a:t>
            </a:r>
          </a:p>
          <a:p>
            <a:pPr lvl="1"/>
            <a:r>
              <a:rPr lang="en-ZA" dirty="0"/>
              <a:t>more loose, open &amp; fluid with larger membership</a:t>
            </a:r>
          </a:p>
          <a:p>
            <a:pPr lvl="1"/>
            <a:r>
              <a:rPr lang="en-ZA" dirty="0"/>
              <a:t>represent interests, agendas &amp; resources of organisations</a:t>
            </a:r>
          </a:p>
          <a:p>
            <a:pPr lvl="1"/>
            <a:r>
              <a:rPr lang="en-ZA" dirty="0"/>
              <a:t>more topic &amp; interest oriented </a:t>
            </a:r>
            <a:r>
              <a:rPr lang="en-ZA" dirty="0" smtClean="0"/>
              <a:t>forms</a:t>
            </a:r>
          </a:p>
          <a:p>
            <a:r>
              <a:rPr lang="en-ZA" dirty="0"/>
              <a:t>The form is just a tool – not the goal </a:t>
            </a:r>
          </a:p>
          <a:p>
            <a:r>
              <a:rPr lang="en-ZA" dirty="0"/>
              <a:t>Name </a:t>
            </a:r>
            <a:r>
              <a:rPr lang="en-ZA" dirty="0" smtClean="0"/>
              <a:t>isn’t </a:t>
            </a:r>
            <a:r>
              <a:rPr lang="en-ZA" dirty="0"/>
              <a:t>as important as the purpose, the people &amp; the practise</a:t>
            </a:r>
          </a:p>
          <a:p>
            <a:r>
              <a:rPr lang="en-ZA" dirty="0"/>
              <a:t>End goal is to see the lessons learnt within the network, applied outside </a:t>
            </a:r>
          </a:p>
          <a:p>
            <a:r>
              <a:rPr lang="en-ZA" dirty="0"/>
              <a:t>Has the cooperation added value? – measure &amp; evaluate</a:t>
            </a:r>
          </a:p>
          <a:p>
            <a:r>
              <a:rPr lang="en-ZA" dirty="0"/>
              <a:t>Diversity within communities make them stronger – heterogeneity is better</a:t>
            </a:r>
          </a:p>
          <a:p>
            <a:r>
              <a:rPr lang="en-ZA" dirty="0"/>
              <a:t>These forms of cooperation are live, dynamic and evolving </a:t>
            </a:r>
          </a:p>
          <a:p>
            <a:r>
              <a:rPr lang="en-ZA" dirty="0"/>
              <a:t>Experiment, learn, improve &amp; iterate - </a:t>
            </a:r>
            <a:r>
              <a:rPr lang="en-ZA" sz="1900" dirty="0"/>
              <a:t>~ </a:t>
            </a:r>
            <a:r>
              <a:rPr lang="en-ZA" sz="1900" dirty="0" smtClean="0"/>
              <a:t>			Nancy </a:t>
            </a:r>
            <a:r>
              <a:rPr lang="en-ZA" sz="1900" dirty="0"/>
              <a:t>White</a:t>
            </a:r>
            <a:endParaRPr lang="en-ZA" dirty="0"/>
          </a:p>
          <a:p>
            <a:pPr lvl="1"/>
            <a:endParaRPr lang="en-ZA" dirty="0"/>
          </a:p>
          <a:p>
            <a:pPr lvl="1"/>
            <a:endParaRPr lang="en-ZA" dirty="0"/>
          </a:p>
        </p:txBody>
      </p:sp>
      <p:sp>
        <p:nvSpPr>
          <p:cNvPr id="3" name="Title 2"/>
          <p:cNvSpPr>
            <a:spLocks noGrp="1"/>
          </p:cNvSpPr>
          <p:nvPr>
            <p:ph type="title"/>
          </p:nvPr>
        </p:nvSpPr>
        <p:spPr/>
        <p:txBody>
          <a:bodyPr/>
          <a:lstStyle/>
          <a:p>
            <a:r>
              <a:rPr lang="en-ZA" dirty="0" smtClean="0"/>
              <a:t>“Network”</a:t>
            </a:r>
            <a:endParaRPr lang="en-ZA" dirty="0"/>
          </a:p>
        </p:txBody>
      </p:sp>
      <p:graphicFrame>
        <p:nvGraphicFramePr>
          <p:cNvPr id="4" name="Diagram 3"/>
          <p:cNvGraphicFramePr/>
          <p:nvPr>
            <p:extLst>
              <p:ext uri="{D42A27DB-BD31-4B8C-83A1-F6EECF244321}">
                <p14:modId xmlns:p14="http://schemas.microsoft.com/office/powerpoint/2010/main" val="928493805"/>
              </p:ext>
            </p:extLst>
          </p:nvPr>
        </p:nvGraphicFramePr>
        <p:xfrm>
          <a:off x="5076056" y="3429000"/>
          <a:ext cx="4270598" cy="32700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580112" y="0"/>
            <a:ext cx="3148825" cy="3096344"/>
          </a:xfrm>
          <a:prstGeom prst="rect">
            <a:avLst/>
          </a:prstGeom>
        </p:spPr>
      </p:pic>
    </p:spTree>
    <p:extLst>
      <p:ext uri="{BB962C8B-B14F-4D97-AF65-F5344CB8AC3E}">
        <p14:creationId xmlns:p14="http://schemas.microsoft.com/office/powerpoint/2010/main" val="16265364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556792"/>
            <a:ext cx="5390015" cy="3744416"/>
          </a:xfrm>
        </p:spPr>
        <p:txBody>
          <a:bodyPr>
            <a:normAutofit fontScale="92500" lnSpcReduction="10000"/>
          </a:bodyPr>
          <a:lstStyle/>
          <a:p>
            <a:r>
              <a:rPr lang="en-ZA" dirty="0" smtClean="0"/>
              <a:t>Inspired by the SADC TFCA Programme (2013): </a:t>
            </a:r>
          </a:p>
          <a:p>
            <a:pPr lvl="1"/>
            <a:r>
              <a:rPr lang="en-GB" dirty="0"/>
              <a:t>Component 4: Establishment of Data and Knowledge Management Systems</a:t>
            </a:r>
            <a:endParaRPr lang="en-ZA" dirty="0"/>
          </a:p>
          <a:p>
            <a:pPr lvl="1"/>
            <a:r>
              <a:rPr lang="en-GB" dirty="0" smtClean="0"/>
              <a:t>Information </a:t>
            </a:r>
            <a:r>
              <a:rPr lang="en-GB" dirty="0"/>
              <a:t>exchange, learning and innovation network which </a:t>
            </a:r>
            <a:r>
              <a:rPr lang="en-GB" dirty="0" smtClean="0"/>
              <a:t>facilitates </a:t>
            </a:r>
            <a:r>
              <a:rPr lang="en-GB" dirty="0"/>
              <a:t>the gathering, processing and dissemination of TFCA related </a:t>
            </a:r>
            <a:r>
              <a:rPr lang="en-GB" dirty="0" smtClean="0"/>
              <a:t>information</a:t>
            </a:r>
            <a:endParaRPr lang="en-ZA" dirty="0" smtClean="0"/>
          </a:p>
          <a:p>
            <a:r>
              <a:rPr lang="en-ZA" dirty="0" smtClean="0"/>
              <a:t>Attended by 9 SADC MS</a:t>
            </a:r>
          </a:p>
          <a:p>
            <a:endParaRPr lang="en-ZA" dirty="0"/>
          </a:p>
        </p:txBody>
      </p:sp>
      <p:sp>
        <p:nvSpPr>
          <p:cNvPr id="2" name="Title 1"/>
          <p:cNvSpPr>
            <a:spLocks noGrp="1"/>
          </p:cNvSpPr>
          <p:nvPr>
            <p:ph type="title"/>
          </p:nvPr>
        </p:nvSpPr>
        <p:spPr/>
        <p:txBody>
          <a:bodyPr>
            <a:normAutofit/>
          </a:bodyPr>
          <a:lstStyle/>
          <a:p>
            <a:r>
              <a:rPr lang="en-ZA" dirty="0" smtClean="0"/>
              <a:t>Inception Workshop </a:t>
            </a:r>
            <a:br>
              <a:rPr lang="en-ZA" dirty="0" smtClean="0"/>
            </a:br>
            <a:r>
              <a:rPr lang="en-ZA" sz="2000" dirty="0" smtClean="0"/>
              <a:t>25-26 September, Johannesburg, RSA</a:t>
            </a:r>
            <a:endParaRPr lang="en-ZA" dirty="0"/>
          </a:p>
        </p:txBody>
      </p:sp>
      <p:pic>
        <p:nvPicPr>
          <p:cNvPr id="5" name="Picture 2" descr="Workshop group pic_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55892" y="5157192"/>
            <a:ext cx="6005512" cy="127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20071" y="1268760"/>
            <a:ext cx="3943771" cy="3744416"/>
          </a:xfrm>
          <a:prstGeom prst="rect">
            <a:avLst/>
          </a:prstGeom>
        </p:spPr>
      </p:pic>
      <p:pic>
        <p:nvPicPr>
          <p:cNvPr id="1027" name="Picture 3" descr="C:\Users\Nidhi Gureja\AppData\Local\Microsoft\Windows\Temporary Internet Files\Content.IE5\0QRZSQA3\MC900434665[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58648" y="2746597"/>
            <a:ext cx="205966" cy="18954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C:\Users\Nidhi Gureja\AppData\Local\Microsoft\Windows\Temporary Internet Files\Content.IE5\0QRZSQA3\MC900434665[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95298" y="4437112"/>
            <a:ext cx="205966" cy="18954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C:\Users\Nidhi Gureja\AppData\Local\Microsoft\Windows\Temporary Internet Files\Content.IE5\0QRZSQA3\MC900434665[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26057" y="3789040"/>
            <a:ext cx="205966" cy="189546"/>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3" descr="C:\Users\Nidhi Gureja\AppData\Local\Microsoft\Windows\Temporary Internet Files\Content.IE5\0QRZSQA3\MC900434665[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99471" y="3046195"/>
            <a:ext cx="205966" cy="18954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3" descr="C:\Users\Nidhi Gureja\AppData\Local\Microsoft\Windows\Temporary Internet Files\Content.IE5\0QRZSQA3\MC900434665[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32240" y="3334227"/>
            <a:ext cx="205966" cy="189546"/>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C:\Users\Nidhi Gureja\AppData\Local\Microsoft\Windows\Temporary Internet Files\Content.IE5\0QRZSQA3\MC900434665[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1956" y="2746597"/>
            <a:ext cx="205966" cy="189546"/>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3" descr="C:\Users\Nidhi Gureja\AppData\Local\Microsoft\Windows\Temporary Internet Files\Content.IE5\0QRZSQA3\MC900434665[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10121" y="3179625"/>
            <a:ext cx="205966" cy="189546"/>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Nidhi Gureja\AppData\Local\Microsoft\Windows\Temporary Internet Files\Content.IE5\0QRZSQA3\MC900434665[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28493" y="4077072"/>
            <a:ext cx="205966" cy="189546"/>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C:\Users\Nidhi Gureja\AppData\Local\Microsoft\Windows\Temporary Internet Files\Content.IE5\0QRZSQA3\MC900434665[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29257" y="4342339"/>
            <a:ext cx="205966" cy="189546"/>
          </a:xfrm>
          <a:prstGeom prst="rect">
            <a:avLst/>
          </a:prstGeom>
          <a:noFill/>
          <a:extLst>
            <a:ext uri="{909E8E84-426E-40DD-AFC4-6F175D3DCCD1}">
              <a14:hiddenFill xmlns:a14="http://schemas.microsoft.com/office/drawing/2010/main">
                <a:solidFill>
                  <a:srgbClr val="FFFFFF"/>
                </a:solidFill>
              </a14:hiddenFill>
            </a:ext>
          </a:extLst>
        </p:spPr>
      </p:pic>
      <p:sp>
        <p:nvSpPr>
          <p:cNvPr id="7" name="Rounded Rectangle 6"/>
          <p:cNvSpPr/>
          <p:nvPr/>
        </p:nvSpPr>
        <p:spPr>
          <a:xfrm>
            <a:off x="7956376" y="2841370"/>
            <a:ext cx="648072" cy="1595742"/>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8" name="Rounded Rectangle 17"/>
          <p:cNvSpPr/>
          <p:nvPr/>
        </p:nvSpPr>
        <p:spPr>
          <a:xfrm>
            <a:off x="7613104" y="3563879"/>
            <a:ext cx="495672" cy="414707"/>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9" name="Rounded Rectangle 18"/>
          <p:cNvSpPr/>
          <p:nvPr/>
        </p:nvSpPr>
        <p:spPr>
          <a:xfrm>
            <a:off x="8137260" y="3071394"/>
            <a:ext cx="648072" cy="247173"/>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Tree>
    <p:extLst>
      <p:ext uri="{BB962C8B-B14F-4D97-AF65-F5344CB8AC3E}">
        <p14:creationId xmlns:p14="http://schemas.microsoft.com/office/powerpoint/2010/main" val="31534669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496" y="1196752"/>
            <a:ext cx="6923112" cy="4900000"/>
          </a:xfrm>
        </p:spPr>
        <p:txBody>
          <a:bodyPr>
            <a:normAutofit fontScale="92500" lnSpcReduction="10000"/>
          </a:bodyPr>
          <a:lstStyle/>
          <a:p>
            <a:pPr marL="624078" lvl="0" indent="-514350">
              <a:buFont typeface="+mj-lt"/>
              <a:buAutoNum type="arabicPeriod"/>
            </a:pPr>
            <a:r>
              <a:rPr lang="en-ZA" sz="2800" dirty="0"/>
              <a:t>Developing a cross </a:t>
            </a:r>
            <a:r>
              <a:rPr lang="en-ZA" sz="2800" dirty="0" err="1"/>
              <a:t>sectoral</a:t>
            </a:r>
            <a:r>
              <a:rPr lang="en-ZA" sz="2800" dirty="0"/>
              <a:t> approach to TFCA development - nationally and regionally </a:t>
            </a:r>
            <a:endParaRPr lang="en-ZA" sz="3200" dirty="0"/>
          </a:p>
          <a:p>
            <a:pPr marL="624078" lvl="0" indent="-514350">
              <a:buFont typeface="+mj-lt"/>
              <a:buAutoNum type="arabicPeriod"/>
            </a:pPr>
            <a:r>
              <a:rPr lang="en-ZA" sz="2800" dirty="0"/>
              <a:t>Effective governance of TFCAs at the level of</a:t>
            </a:r>
            <a:endParaRPr lang="en-ZA" sz="3200" dirty="0"/>
          </a:p>
          <a:p>
            <a:pPr lvl="1"/>
            <a:r>
              <a:rPr lang="en-ZA" sz="2400" dirty="0"/>
              <a:t>Institutions</a:t>
            </a:r>
            <a:endParaRPr lang="en-ZA" sz="2800" dirty="0"/>
          </a:p>
          <a:p>
            <a:pPr lvl="1"/>
            <a:r>
              <a:rPr lang="en-ZA" sz="2400" dirty="0"/>
              <a:t>Policies &amp; legislation</a:t>
            </a:r>
            <a:endParaRPr lang="en-ZA" sz="2800" dirty="0"/>
          </a:p>
          <a:p>
            <a:pPr marL="624078" lvl="0" indent="-514350">
              <a:buFont typeface="+mj-lt"/>
              <a:buAutoNum type="arabicPeriod"/>
            </a:pPr>
            <a:r>
              <a:rPr lang="en-ZA" sz="2800" dirty="0"/>
              <a:t>Sustainable financing mechanisms for TFCAs</a:t>
            </a:r>
            <a:endParaRPr lang="en-ZA" sz="3200" dirty="0"/>
          </a:p>
          <a:p>
            <a:pPr marL="624078" lvl="0" indent="-514350">
              <a:buFont typeface="+mj-lt"/>
              <a:buAutoNum type="arabicPeriod"/>
            </a:pPr>
            <a:r>
              <a:rPr lang="en-ZA" sz="2800" dirty="0"/>
              <a:t>Enhancing community benefits and capacity development</a:t>
            </a:r>
            <a:endParaRPr lang="en-ZA" sz="3200" dirty="0"/>
          </a:p>
          <a:p>
            <a:pPr marL="624078" lvl="0" indent="-514350">
              <a:buFont typeface="+mj-lt"/>
              <a:buAutoNum type="arabicPeriod"/>
            </a:pPr>
            <a:r>
              <a:rPr lang="en-ZA" sz="2800" dirty="0"/>
              <a:t>Demonstrating the value of TFCAs at the local, national and regional levels</a:t>
            </a:r>
            <a:endParaRPr lang="en-ZA" sz="3200" dirty="0"/>
          </a:p>
          <a:p>
            <a:endParaRPr lang="en-ZA" dirty="0"/>
          </a:p>
        </p:txBody>
      </p:sp>
      <p:sp>
        <p:nvSpPr>
          <p:cNvPr id="3" name="Title 2"/>
          <p:cNvSpPr>
            <a:spLocks noGrp="1"/>
          </p:cNvSpPr>
          <p:nvPr>
            <p:ph type="title"/>
          </p:nvPr>
        </p:nvSpPr>
        <p:spPr/>
        <p:txBody>
          <a:bodyPr/>
          <a:lstStyle/>
          <a:p>
            <a:r>
              <a:rPr lang="en-ZA" dirty="0" smtClean="0"/>
              <a:t>Common Challenges identified: </a:t>
            </a:r>
            <a:endParaRPr lang="en-ZA"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26536" y="1700808"/>
            <a:ext cx="2109960" cy="2674121"/>
          </a:xfrm>
          <a:prstGeom prst="rect">
            <a:avLst/>
          </a:prstGeom>
        </p:spPr>
      </p:pic>
    </p:spTree>
    <p:extLst>
      <p:ext uri="{BB962C8B-B14F-4D97-AF65-F5344CB8AC3E}">
        <p14:creationId xmlns:p14="http://schemas.microsoft.com/office/powerpoint/2010/main" val="2167536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00808"/>
            <a:ext cx="8229600" cy="4525963"/>
          </a:xfrm>
        </p:spPr>
        <p:txBody>
          <a:bodyPr>
            <a:normAutofit fontScale="92500" lnSpcReduction="10000"/>
          </a:bodyPr>
          <a:lstStyle/>
          <a:p>
            <a:pPr marL="624078" lvl="0" indent="-514350">
              <a:buFont typeface="+mj-lt"/>
              <a:buAutoNum type="arabicPeriod"/>
            </a:pPr>
            <a:r>
              <a:rPr lang="en-ZA" dirty="0" smtClean="0"/>
              <a:t>Governance</a:t>
            </a:r>
            <a:endParaRPr lang="en-ZA" dirty="0"/>
          </a:p>
          <a:p>
            <a:pPr marL="624078" lvl="0" indent="-514350">
              <a:buFont typeface="+mj-lt"/>
              <a:buAutoNum type="arabicPeriod"/>
            </a:pPr>
            <a:r>
              <a:rPr lang="en-ZA" dirty="0"/>
              <a:t>Legal provision </a:t>
            </a:r>
          </a:p>
          <a:p>
            <a:pPr marL="624078" lvl="0" indent="-514350">
              <a:buFont typeface="+mj-lt"/>
              <a:buAutoNum type="arabicPeriod"/>
            </a:pPr>
            <a:r>
              <a:rPr lang="en-ZA" dirty="0"/>
              <a:t>Policy harmonisation</a:t>
            </a:r>
          </a:p>
          <a:p>
            <a:pPr marL="624078" lvl="0" indent="-514350">
              <a:buFont typeface="+mj-lt"/>
              <a:buAutoNum type="arabicPeriod"/>
            </a:pPr>
            <a:r>
              <a:rPr lang="en-ZA" dirty="0"/>
              <a:t>Cross border law enforcement </a:t>
            </a:r>
          </a:p>
          <a:p>
            <a:pPr marL="624078" lvl="0" indent="-514350">
              <a:buFont typeface="+mj-lt"/>
              <a:buAutoNum type="arabicPeriod"/>
            </a:pPr>
            <a:r>
              <a:rPr lang="en-ZA" dirty="0"/>
              <a:t>Conservation management</a:t>
            </a:r>
          </a:p>
          <a:p>
            <a:pPr marL="624078" lvl="0" indent="-514350">
              <a:buFont typeface="+mj-lt"/>
              <a:buAutoNum type="arabicPeriod"/>
            </a:pPr>
            <a:r>
              <a:rPr lang="en-ZA" dirty="0"/>
              <a:t>Tourism development </a:t>
            </a:r>
          </a:p>
          <a:p>
            <a:pPr marL="624078" lvl="0" indent="-514350">
              <a:buFont typeface="+mj-lt"/>
              <a:buAutoNum type="arabicPeriod"/>
            </a:pPr>
            <a:r>
              <a:rPr lang="en-ZA" dirty="0"/>
              <a:t>Community involvement </a:t>
            </a:r>
          </a:p>
          <a:p>
            <a:pPr marL="624078" lvl="0" indent="-514350">
              <a:buFont typeface="+mj-lt"/>
              <a:buAutoNum type="arabicPeriod"/>
            </a:pPr>
            <a:r>
              <a:rPr lang="en-ZA" dirty="0"/>
              <a:t>Benefit sharing </a:t>
            </a:r>
          </a:p>
          <a:p>
            <a:pPr marL="624078" lvl="0" indent="-514350">
              <a:buFont typeface="+mj-lt"/>
              <a:buAutoNum type="arabicPeriod"/>
            </a:pPr>
            <a:r>
              <a:rPr lang="en-ZA" dirty="0"/>
              <a:t>Sustainable financing</a:t>
            </a:r>
          </a:p>
          <a:p>
            <a:pPr marL="624078" lvl="0" indent="-514350">
              <a:buFont typeface="+mj-lt"/>
              <a:buAutoNum type="arabicPeriod"/>
            </a:pPr>
            <a:r>
              <a:rPr lang="en-ZA" dirty="0"/>
              <a:t>Research </a:t>
            </a:r>
          </a:p>
          <a:p>
            <a:pPr marL="624078" lvl="0" indent="-514350">
              <a:buFont typeface="+mj-lt"/>
              <a:buAutoNum type="arabicPeriod"/>
            </a:pPr>
            <a:r>
              <a:rPr lang="en-ZA" dirty="0"/>
              <a:t>Monitoring and Evaluation</a:t>
            </a:r>
          </a:p>
          <a:p>
            <a:endParaRPr lang="en-ZA" dirty="0"/>
          </a:p>
        </p:txBody>
      </p:sp>
      <p:sp>
        <p:nvSpPr>
          <p:cNvPr id="3" name="Title 2"/>
          <p:cNvSpPr>
            <a:spLocks noGrp="1"/>
          </p:cNvSpPr>
          <p:nvPr>
            <p:ph type="title"/>
          </p:nvPr>
        </p:nvSpPr>
        <p:spPr/>
        <p:txBody>
          <a:bodyPr>
            <a:normAutofit fontScale="90000"/>
          </a:bodyPr>
          <a:lstStyle/>
          <a:p>
            <a:r>
              <a:rPr lang="en-ZA" dirty="0" smtClean="0"/>
              <a:t>Themes most relevant to TFCA development:</a:t>
            </a:r>
            <a:endParaRPr lang="en-ZA" dirty="0"/>
          </a:p>
        </p:txBody>
      </p:sp>
    </p:spTree>
    <p:extLst>
      <p:ext uri="{BB962C8B-B14F-4D97-AF65-F5344CB8AC3E}">
        <p14:creationId xmlns:p14="http://schemas.microsoft.com/office/powerpoint/2010/main" val="24168277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Nidhi Gureja\AppData\Local\Microsoft\Windows\Temporary Internet Files\Content.IE5\0QRZSQA3\MP900442177[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00192" y="764704"/>
            <a:ext cx="2707466" cy="2405409"/>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1"/>
          <p:cNvSpPr>
            <a:spLocks noGrp="1"/>
          </p:cNvSpPr>
          <p:nvPr>
            <p:ph idx="1"/>
          </p:nvPr>
        </p:nvSpPr>
        <p:spPr>
          <a:xfrm>
            <a:off x="457200" y="1772816"/>
            <a:ext cx="7211144" cy="4536504"/>
          </a:xfrm>
        </p:spPr>
        <p:txBody>
          <a:bodyPr>
            <a:normAutofit fontScale="85000" lnSpcReduction="20000"/>
          </a:bodyPr>
          <a:lstStyle/>
          <a:p>
            <a:pPr lvl="0"/>
            <a:r>
              <a:rPr lang="en-ZA" dirty="0" smtClean="0">
                <a:solidFill>
                  <a:schemeClr val="accent2">
                    <a:lumMod val="75000"/>
                  </a:schemeClr>
                </a:solidFill>
              </a:rPr>
              <a:t>Finding </a:t>
            </a:r>
            <a:r>
              <a:rPr lang="en-ZA" dirty="0">
                <a:solidFill>
                  <a:schemeClr val="accent2">
                    <a:lumMod val="75000"/>
                  </a:schemeClr>
                </a:solidFill>
              </a:rPr>
              <a:t>common solutions to common challenges</a:t>
            </a:r>
          </a:p>
          <a:p>
            <a:pPr lvl="0"/>
            <a:r>
              <a:rPr lang="en-ZA" dirty="0">
                <a:solidFill>
                  <a:schemeClr val="accent2">
                    <a:lumMod val="75000"/>
                  </a:schemeClr>
                </a:solidFill>
              </a:rPr>
              <a:t>Sharing experiences </a:t>
            </a:r>
          </a:p>
          <a:p>
            <a:r>
              <a:rPr lang="en-ZA" dirty="0">
                <a:solidFill>
                  <a:schemeClr val="accent2">
                    <a:lumMod val="75000"/>
                  </a:schemeClr>
                </a:solidFill>
              </a:rPr>
              <a:t>Developing a regional repository of TFCA related </a:t>
            </a:r>
            <a:r>
              <a:rPr lang="en-ZA" dirty="0" smtClean="0">
                <a:solidFill>
                  <a:schemeClr val="accent2">
                    <a:lumMod val="75000"/>
                  </a:schemeClr>
                </a:solidFill>
              </a:rPr>
              <a:t>information</a:t>
            </a:r>
            <a:endParaRPr lang="en-ZA" dirty="0" smtClean="0"/>
          </a:p>
          <a:p>
            <a:pPr lvl="0"/>
            <a:r>
              <a:rPr lang="en-GB" dirty="0" smtClean="0">
                <a:solidFill>
                  <a:srgbClr val="00B050"/>
                </a:solidFill>
              </a:rPr>
              <a:t>Enabling </a:t>
            </a:r>
            <a:r>
              <a:rPr lang="en-GB" dirty="0">
                <a:solidFill>
                  <a:srgbClr val="00B050"/>
                </a:solidFill>
              </a:rPr>
              <a:t>peer review and feedback</a:t>
            </a:r>
            <a:endParaRPr lang="en-ZA" dirty="0">
              <a:solidFill>
                <a:srgbClr val="00B050"/>
              </a:solidFill>
            </a:endParaRPr>
          </a:p>
          <a:p>
            <a:pPr lvl="0"/>
            <a:r>
              <a:rPr lang="en-GB" dirty="0" smtClean="0">
                <a:solidFill>
                  <a:srgbClr val="00B050"/>
                </a:solidFill>
              </a:rPr>
              <a:t>Developing </a:t>
            </a:r>
            <a:r>
              <a:rPr lang="en-GB" dirty="0">
                <a:solidFill>
                  <a:srgbClr val="00B050"/>
                </a:solidFill>
              </a:rPr>
              <a:t>linkages with TFCA stakeholder groups </a:t>
            </a:r>
            <a:endParaRPr lang="en-ZA" dirty="0">
              <a:solidFill>
                <a:srgbClr val="00B050"/>
              </a:solidFill>
            </a:endParaRPr>
          </a:p>
          <a:p>
            <a:pPr lvl="0"/>
            <a:r>
              <a:rPr lang="en-GB" dirty="0" smtClean="0">
                <a:solidFill>
                  <a:schemeClr val="accent4">
                    <a:lumMod val="75000"/>
                  </a:schemeClr>
                </a:solidFill>
              </a:rPr>
              <a:t>Strengthening </a:t>
            </a:r>
            <a:r>
              <a:rPr lang="en-GB" dirty="0">
                <a:solidFill>
                  <a:schemeClr val="accent4">
                    <a:lumMod val="75000"/>
                  </a:schemeClr>
                </a:solidFill>
              </a:rPr>
              <a:t>collaboration and relationships</a:t>
            </a:r>
            <a:endParaRPr lang="en-ZA" dirty="0">
              <a:solidFill>
                <a:schemeClr val="accent4">
                  <a:lumMod val="75000"/>
                </a:schemeClr>
              </a:solidFill>
            </a:endParaRPr>
          </a:p>
          <a:p>
            <a:pPr lvl="0"/>
            <a:r>
              <a:rPr lang="en-GB" dirty="0" smtClean="0">
                <a:solidFill>
                  <a:schemeClr val="accent4">
                    <a:lumMod val="75000"/>
                  </a:schemeClr>
                </a:solidFill>
              </a:rPr>
              <a:t>Conducting </a:t>
            </a:r>
            <a:r>
              <a:rPr lang="en-GB" dirty="0">
                <a:solidFill>
                  <a:schemeClr val="accent4">
                    <a:lumMod val="75000"/>
                  </a:schemeClr>
                </a:solidFill>
              </a:rPr>
              <a:t>field visits to enhance understanding of local contexts</a:t>
            </a:r>
            <a:endParaRPr lang="en-ZA" dirty="0">
              <a:solidFill>
                <a:schemeClr val="accent4">
                  <a:lumMod val="75000"/>
                </a:schemeClr>
              </a:solidFill>
            </a:endParaRPr>
          </a:p>
          <a:p>
            <a:r>
              <a:rPr lang="en-GB" dirty="0" smtClean="0">
                <a:solidFill>
                  <a:schemeClr val="accent4">
                    <a:lumMod val="75000"/>
                  </a:schemeClr>
                </a:solidFill>
              </a:rPr>
              <a:t>Facilitating </a:t>
            </a:r>
            <a:r>
              <a:rPr lang="en-GB" dirty="0">
                <a:solidFill>
                  <a:schemeClr val="accent4">
                    <a:lumMod val="75000"/>
                  </a:schemeClr>
                </a:solidFill>
              </a:rPr>
              <a:t>empowerment at the level of the TFCA</a:t>
            </a:r>
            <a:endParaRPr lang="en-ZA" dirty="0">
              <a:solidFill>
                <a:schemeClr val="accent4">
                  <a:lumMod val="75000"/>
                </a:schemeClr>
              </a:solidFill>
            </a:endParaRPr>
          </a:p>
        </p:txBody>
      </p:sp>
      <p:sp>
        <p:nvSpPr>
          <p:cNvPr id="3" name="Title 2"/>
          <p:cNvSpPr>
            <a:spLocks noGrp="1"/>
          </p:cNvSpPr>
          <p:nvPr>
            <p:ph type="title"/>
          </p:nvPr>
        </p:nvSpPr>
        <p:spPr/>
        <p:txBody>
          <a:bodyPr>
            <a:normAutofit fontScale="90000"/>
          </a:bodyPr>
          <a:lstStyle/>
          <a:p>
            <a:r>
              <a:rPr lang="en-ZA" dirty="0" smtClean="0"/>
              <a:t>Value Added of Network for SADC MS</a:t>
            </a:r>
            <a:endParaRPr lang="en-ZA" dirty="0"/>
          </a:p>
        </p:txBody>
      </p:sp>
    </p:spTree>
    <p:extLst>
      <p:ext uri="{BB962C8B-B14F-4D97-AF65-F5344CB8AC3E}">
        <p14:creationId xmlns:p14="http://schemas.microsoft.com/office/powerpoint/2010/main" val="16655186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39741" y="1844824"/>
            <a:ext cx="2563890" cy="2304256"/>
          </a:xfrm>
          <a:prstGeom prst="rect">
            <a:avLst/>
          </a:prstGeom>
        </p:spPr>
      </p:pic>
      <p:sp>
        <p:nvSpPr>
          <p:cNvPr id="2" name="Content Placeholder 1"/>
          <p:cNvSpPr>
            <a:spLocks noGrp="1"/>
          </p:cNvSpPr>
          <p:nvPr>
            <p:ph idx="1"/>
          </p:nvPr>
        </p:nvSpPr>
        <p:spPr>
          <a:xfrm>
            <a:off x="-36512" y="2276872"/>
            <a:ext cx="7200800" cy="2166540"/>
          </a:xfrm>
        </p:spPr>
        <p:txBody>
          <a:bodyPr>
            <a:normAutofit/>
          </a:bodyPr>
          <a:lstStyle/>
          <a:p>
            <a:pPr marL="109728" indent="0" algn="ctr">
              <a:buNone/>
            </a:pPr>
            <a:r>
              <a:rPr lang="en-ZA" i="1" dirty="0" smtClean="0"/>
              <a:t>To </a:t>
            </a:r>
            <a:r>
              <a:rPr lang="en-ZA" i="1" dirty="0"/>
              <a:t>overcome TFCA challenges through shared learning, knowledge management and collaboration</a:t>
            </a:r>
            <a:endParaRPr lang="en-ZA" dirty="0"/>
          </a:p>
          <a:p>
            <a:pPr algn="ctr"/>
            <a:endParaRPr lang="en-ZA" dirty="0"/>
          </a:p>
        </p:txBody>
      </p:sp>
      <p:sp>
        <p:nvSpPr>
          <p:cNvPr id="3" name="Title 2"/>
          <p:cNvSpPr>
            <a:spLocks noGrp="1"/>
          </p:cNvSpPr>
          <p:nvPr>
            <p:ph type="title"/>
          </p:nvPr>
        </p:nvSpPr>
        <p:spPr/>
        <p:txBody>
          <a:bodyPr>
            <a:normAutofit fontScale="90000"/>
          </a:bodyPr>
          <a:lstStyle/>
          <a:p>
            <a:r>
              <a:rPr lang="en-ZA" dirty="0" smtClean="0"/>
              <a:t>Purpose of SADC TFCA Network: </a:t>
            </a:r>
            <a:endParaRPr lang="en-ZA" dirty="0"/>
          </a:p>
        </p:txBody>
      </p:sp>
    </p:spTree>
    <p:extLst>
      <p:ext uri="{BB962C8B-B14F-4D97-AF65-F5344CB8AC3E}">
        <p14:creationId xmlns:p14="http://schemas.microsoft.com/office/powerpoint/2010/main" val="17711777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1268760"/>
            <a:ext cx="8445624" cy="5256584"/>
          </a:xfrm>
        </p:spPr>
        <p:txBody>
          <a:bodyPr>
            <a:normAutofit fontScale="70000" lnSpcReduction="20000"/>
          </a:bodyPr>
          <a:lstStyle/>
          <a:p>
            <a:pPr marL="109728" lvl="0" indent="0">
              <a:buNone/>
            </a:pPr>
            <a:r>
              <a:rPr lang="en-US" b="1" dirty="0"/>
              <a:t>Core Membership</a:t>
            </a:r>
            <a:r>
              <a:rPr lang="en-US" dirty="0"/>
              <a:t> of the network shall be drawn from: </a:t>
            </a:r>
            <a:endParaRPr lang="en-ZA" dirty="0"/>
          </a:p>
          <a:p>
            <a:pPr lvl="0"/>
            <a:r>
              <a:rPr lang="en-ZA" dirty="0"/>
              <a:t>National level:	 	TFCA Focal </a:t>
            </a:r>
            <a:r>
              <a:rPr lang="en-ZA" dirty="0" smtClean="0"/>
              <a:t>Points/Nat’l Coordinators</a:t>
            </a:r>
            <a:endParaRPr lang="en-ZA" dirty="0"/>
          </a:p>
          <a:p>
            <a:pPr lvl="0"/>
            <a:r>
              <a:rPr lang="en-ZA" dirty="0"/>
              <a:t>Local level </a:t>
            </a:r>
            <a:r>
              <a:rPr lang="en-ZA" dirty="0" smtClean="0"/>
              <a:t>:	</a:t>
            </a:r>
            <a:r>
              <a:rPr lang="en-ZA" dirty="0"/>
              <a:t>	 	Agency Focal Points </a:t>
            </a:r>
          </a:p>
          <a:p>
            <a:pPr lvl="0"/>
            <a:r>
              <a:rPr lang="en-ZA" dirty="0"/>
              <a:t>Regional level:	 	</a:t>
            </a:r>
            <a:r>
              <a:rPr lang="en-ZA" dirty="0" smtClean="0"/>
              <a:t>TFCA Int’l Coordinators/</a:t>
            </a:r>
            <a:r>
              <a:rPr lang="en-ZA" dirty="0" err="1" smtClean="0"/>
              <a:t>Secs</a:t>
            </a:r>
            <a:endParaRPr lang="en-ZA" dirty="0"/>
          </a:p>
          <a:p>
            <a:r>
              <a:rPr lang="en-ZA" dirty="0"/>
              <a:t>SADC Secretariat </a:t>
            </a:r>
            <a:endParaRPr lang="en-ZA" dirty="0" smtClean="0"/>
          </a:p>
          <a:p>
            <a:pPr marL="109728" indent="0">
              <a:buNone/>
            </a:pPr>
            <a:r>
              <a:rPr lang="en-ZA" dirty="0" smtClean="0"/>
              <a:t>3-5 nominees from each SADC MS</a:t>
            </a:r>
          </a:p>
          <a:p>
            <a:pPr marL="109728" indent="0">
              <a:buNone/>
            </a:pPr>
            <a:r>
              <a:rPr lang="en-ZA" b="1" dirty="0" smtClean="0"/>
              <a:t>Extended Membership </a:t>
            </a:r>
            <a:r>
              <a:rPr lang="en-ZA" dirty="0" smtClean="0"/>
              <a:t>from other stakeholder groups on </a:t>
            </a:r>
            <a:r>
              <a:rPr lang="en-ZA" b="1" dirty="0" smtClean="0"/>
              <a:t>invitational basis</a:t>
            </a:r>
            <a:endParaRPr lang="en-ZA" b="1" dirty="0"/>
          </a:p>
          <a:p>
            <a:pPr marL="109728" lvl="0" indent="0">
              <a:buNone/>
            </a:pPr>
            <a:r>
              <a:rPr lang="en-ZA" dirty="0"/>
              <a:t> </a:t>
            </a:r>
            <a:endParaRPr lang="en-ZA" dirty="0" smtClean="0"/>
          </a:p>
          <a:p>
            <a:pPr marL="109728" lvl="0" indent="0">
              <a:buNone/>
            </a:pPr>
            <a:r>
              <a:rPr lang="en-US" b="1" dirty="0" smtClean="0"/>
              <a:t>Champions </a:t>
            </a:r>
            <a:r>
              <a:rPr lang="en-US" dirty="0"/>
              <a:t>to drive both TFCA development and </a:t>
            </a:r>
            <a:r>
              <a:rPr lang="en-US" dirty="0" smtClean="0"/>
              <a:t>network activities</a:t>
            </a:r>
            <a:endParaRPr lang="en-ZA" dirty="0"/>
          </a:p>
          <a:p>
            <a:pPr lvl="0"/>
            <a:endParaRPr lang="en-ZA" dirty="0" smtClean="0"/>
          </a:p>
          <a:p>
            <a:pPr marL="109728" lvl="0" indent="0">
              <a:buNone/>
            </a:pPr>
            <a:r>
              <a:rPr lang="en-ZA" b="1" dirty="0" smtClean="0"/>
              <a:t>Steering </a:t>
            </a:r>
            <a:r>
              <a:rPr lang="en-ZA" b="1" dirty="0"/>
              <a:t>Committee</a:t>
            </a:r>
            <a:r>
              <a:rPr lang="en-ZA" dirty="0"/>
              <a:t> </a:t>
            </a:r>
            <a:r>
              <a:rPr lang="en-ZA" dirty="0" smtClean="0"/>
              <a:t>to </a:t>
            </a:r>
            <a:r>
              <a:rPr lang="en-ZA" dirty="0"/>
              <a:t>provide strategic guidance </a:t>
            </a:r>
            <a:r>
              <a:rPr lang="en-ZA" dirty="0" smtClean="0"/>
              <a:t>&amp; </a:t>
            </a:r>
            <a:r>
              <a:rPr lang="en-ZA" dirty="0"/>
              <a:t>report </a:t>
            </a:r>
            <a:r>
              <a:rPr lang="en-ZA" dirty="0" smtClean="0"/>
              <a:t>&amp; </a:t>
            </a:r>
            <a:r>
              <a:rPr lang="en-ZA" dirty="0"/>
              <a:t>advise </a:t>
            </a:r>
            <a:r>
              <a:rPr lang="en-ZA" dirty="0" smtClean="0"/>
              <a:t>SADC TC </a:t>
            </a:r>
            <a:r>
              <a:rPr lang="en-ZA" dirty="0"/>
              <a:t>on Wildlife on key recommendations </a:t>
            </a:r>
            <a:r>
              <a:rPr lang="en-ZA" dirty="0" smtClean="0"/>
              <a:t>&amp; network activities</a:t>
            </a:r>
            <a:endParaRPr lang="en-ZA" dirty="0"/>
          </a:p>
          <a:p>
            <a:pPr lvl="0"/>
            <a:r>
              <a:rPr lang="en-ZA" dirty="0" smtClean="0"/>
              <a:t>Malawi:		</a:t>
            </a:r>
            <a:r>
              <a:rPr lang="en-ZA" dirty="0" smtClean="0"/>
              <a:t>Sam </a:t>
            </a:r>
            <a:r>
              <a:rPr lang="en-ZA" dirty="0" err="1" smtClean="0"/>
              <a:t>Nyanyale</a:t>
            </a:r>
            <a:endParaRPr lang="en-ZA" dirty="0"/>
          </a:p>
          <a:p>
            <a:pPr lvl="0"/>
            <a:r>
              <a:rPr lang="en-ZA" dirty="0" smtClean="0"/>
              <a:t>Zimbabwe:		Alec </a:t>
            </a:r>
            <a:r>
              <a:rPr lang="en-ZA" dirty="0" err="1"/>
              <a:t>Dangare</a:t>
            </a:r>
            <a:r>
              <a:rPr lang="en-ZA" dirty="0"/>
              <a:t>  </a:t>
            </a:r>
          </a:p>
          <a:p>
            <a:pPr lvl="0"/>
            <a:r>
              <a:rPr lang="en-ZA" dirty="0" smtClean="0"/>
              <a:t>Mozambique:	</a:t>
            </a:r>
            <a:r>
              <a:rPr lang="en-ZA" dirty="0" err="1" smtClean="0"/>
              <a:t>Afonso</a:t>
            </a:r>
            <a:r>
              <a:rPr lang="en-ZA" dirty="0" smtClean="0"/>
              <a:t> </a:t>
            </a:r>
            <a:r>
              <a:rPr lang="en-ZA" dirty="0" err="1"/>
              <a:t>Madope</a:t>
            </a:r>
            <a:r>
              <a:rPr lang="en-ZA" dirty="0"/>
              <a:t>  </a:t>
            </a:r>
          </a:p>
          <a:p>
            <a:r>
              <a:rPr lang="en-ZA" dirty="0"/>
              <a:t>SADC </a:t>
            </a:r>
            <a:r>
              <a:rPr lang="en-ZA" dirty="0" smtClean="0"/>
              <a:t>Secretariat:	</a:t>
            </a:r>
            <a:r>
              <a:rPr lang="en-ZA" dirty="0" err="1" smtClean="0"/>
              <a:t>Bartolomeu</a:t>
            </a:r>
            <a:r>
              <a:rPr lang="en-ZA" dirty="0" smtClean="0"/>
              <a:t> </a:t>
            </a:r>
            <a:r>
              <a:rPr lang="en-ZA" dirty="0"/>
              <a:t>Soto </a:t>
            </a:r>
          </a:p>
        </p:txBody>
      </p:sp>
      <p:sp>
        <p:nvSpPr>
          <p:cNvPr id="3" name="Title 2"/>
          <p:cNvSpPr>
            <a:spLocks noGrp="1"/>
          </p:cNvSpPr>
          <p:nvPr>
            <p:ph type="title"/>
          </p:nvPr>
        </p:nvSpPr>
        <p:spPr/>
        <p:txBody>
          <a:bodyPr/>
          <a:lstStyle/>
          <a:p>
            <a:r>
              <a:rPr lang="en-ZA" dirty="0" smtClean="0"/>
              <a:t>Membership &amp; Governance: </a:t>
            </a:r>
            <a:endParaRPr lang="en-ZA" dirty="0"/>
          </a:p>
        </p:txBody>
      </p:sp>
    </p:spTree>
    <p:extLst>
      <p:ext uri="{BB962C8B-B14F-4D97-AF65-F5344CB8AC3E}">
        <p14:creationId xmlns:p14="http://schemas.microsoft.com/office/powerpoint/2010/main" val="1530238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16355" y="4077072"/>
            <a:ext cx="4220141" cy="2808312"/>
          </a:xfrm>
          <a:prstGeom prst="rect">
            <a:avLst/>
          </a:prstGeom>
        </p:spPr>
      </p:pic>
      <p:sp>
        <p:nvSpPr>
          <p:cNvPr id="2" name="Content Placeholder 1"/>
          <p:cNvSpPr>
            <a:spLocks noGrp="1"/>
          </p:cNvSpPr>
          <p:nvPr>
            <p:ph idx="1"/>
          </p:nvPr>
        </p:nvSpPr>
        <p:spPr>
          <a:xfrm>
            <a:off x="457200" y="2204864"/>
            <a:ext cx="6059016" cy="1426163"/>
          </a:xfrm>
        </p:spPr>
        <p:txBody>
          <a:bodyPr>
            <a:normAutofit lnSpcReduction="10000"/>
          </a:bodyPr>
          <a:lstStyle/>
          <a:p>
            <a:pPr lvl="0"/>
            <a:r>
              <a:rPr lang="en-ZA" dirty="0"/>
              <a:t>Building relationships </a:t>
            </a:r>
          </a:p>
          <a:p>
            <a:pPr lvl="0"/>
            <a:r>
              <a:rPr lang="en-ZA" dirty="0"/>
              <a:t>Data and content publishing </a:t>
            </a:r>
          </a:p>
          <a:p>
            <a:pPr lvl="0"/>
            <a:r>
              <a:rPr lang="en-ZA" dirty="0"/>
              <a:t>Meetings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2793" y="3429000"/>
            <a:ext cx="3967097" cy="2446826"/>
          </a:xfrm>
          <a:prstGeom prst="rect">
            <a:avLst/>
          </a:prstGeom>
        </p:spPr>
      </p:pic>
      <p:sp>
        <p:nvSpPr>
          <p:cNvPr id="3" name="Title 2"/>
          <p:cNvSpPr>
            <a:spLocks noGrp="1"/>
          </p:cNvSpPr>
          <p:nvPr>
            <p:ph type="title"/>
          </p:nvPr>
        </p:nvSpPr>
        <p:spPr/>
        <p:txBody>
          <a:bodyPr>
            <a:normAutofit fontScale="90000"/>
          </a:bodyPr>
          <a:lstStyle/>
          <a:p>
            <a:r>
              <a:rPr lang="en-ZA" dirty="0" smtClean="0"/>
              <a:t>Focus of activities for period Oct 2013-Mar 2014</a:t>
            </a:r>
            <a:endParaRPr lang="en-ZA" dirty="0"/>
          </a:p>
        </p:txBody>
      </p:sp>
      <p:pic>
        <p:nvPicPr>
          <p:cNvPr id="5" name="Picture 2" descr="C:\Users\Nidhi Gureja\AppData\Local\Microsoft\Windows\Temporary Internet Files\Content.IE5\A58Z8T5E\MC900432556[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16216" y="1336402"/>
            <a:ext cx="2285714" cy="22857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77883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361</TotalTime>
  <Words>928</Words>
  <Application>Microsoft Office PowerPoint</Application>
  <PresentationFormat>On-screen Show (4:3)</PresentationFormat>
  <Paragraphs>172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Concourse</vt:lpstr>
      <vt:lpstr>SADC TFCA Network:  A Recap  </vt:lpstr>
      <vt:lpstr>“Network”</vt:lpstr>
      <vt:lpstr>Inception Workshop  25-26 September, Johannesburg, RSA</vt:lpstr>
      <vt:lpstr>Common Challenges identified: </vt:lpstr>
      <vt:lpstr>Themes most relevant to TFCA development:</vt:lpstr>
      <vt:lpstr>Value Added of Network for SADC MS</vt:lpstr>
      <vt:lpstr>Purpose of SADC TFCA Network: </vt:lpstr>
      <vt:lpstr>Membership &amp; Governance: </vt:lpstr>
      <vt:lpstr>Focus of activities for period Oct 2013-Mar 2014</vt:lpstr>
      <vt:lpstr>Activity Plan</vt:lpstr>
      <vt:lpstr>Activity Plan contd.. </vt:lpstr>
      <vt:lpstr>Activity Plan contd..</vt:lpstr>
      <vt:lpstr>Activity Plan contd…</vt:lpstr>
      <vt:lpstr>Activity Plan contd…</vt:lpstr>
      <vt:lpstr>Description Doc</vt:lpstr>
      <vt:lpstr>Workshop Report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Looking Back</dc:title>
  <dc:creator>Nidhi Gureja</dc:creator>
  <cp:lastModifiedBy>Nidhi Gureja</cp:lastModifiedBy>
  <cp:revision>34</cp:revision>
  <dcterms:created xsi:type="dcterms:W3CDTF">2014-03-25T12:51:46Z</dcterms:created>
  <dcterms:modified xsi:type="dcterms:W3CDTF">2014-03-31T07:23:58Z</dcterms:modified>
</cp:coreProperties>
</file>