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257" r:id="rId3"/>
    <p:sldId id="259" r:id="rId4"/>
    <p:sldId id="312" r:id="rId5"/>
    <p:sldId id="260" r:id="rId6"/>
    <p:sldId id="263" r:id="rId7"/>
    <p:sldId id="308" r:id="rId8"/>
    <p:sldId id="309" r:id="rId9"/>
    <p:sldId id="262" r:id="rId10"/>
    <p:sldId id="272" r:id="rId11"/>
    <p:sldId id="314" r:id="rId12"/>
    <p:sldId id="313" r:id="rId13"/>
    <p:sldId id="311" r:id="rId14"/>
    <p:sldId id="266" r:id="rId15"/>
    <p:sldId id="317" r:id="rId16"/>
    <p:sldId id="264" r:id="rId17"/>
    <p:sldId id="316" r:id="rId18"/>
    <p:sldId id="293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05" autoAdjust="0"/>
  </p:normalViewPr>
  <p:slideViewPr>
    <p:cSldViewPr>
      <p:cViewPr>
        <p:scale>
          <a:sx n="50" d="100"/>
          <a:sy n="50" d="100"/>
        </p:scale>
        <p:origin x="-1253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06EC2-DACF-4C66-969E-8A4C3402C97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BA6BA38-B0DD-46BF-9646-E038093D6482}">
      <dgm:prSet phldrT="[Text]" custT="1"/>
      <dgm:spPr/>
      <dgm:t>
        <a:bodyPr/>
        <a:lstStyle/>
        <a:p>
          <a:r>
            <a: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</a:t>
          </a:r>
        </a:p>
        <a:p>
          <a:r>
            <a: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(what?)</a:t>
          </a:r>
          <a:endParaRPr lang="en-Z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F43BB-739A-43EA-B99D-698B2E369E5B}" type="parTrans" cxnId="{F402C0F1-41E7-46E3-B531-D3D7F43CB5E5}">
      <dgm:prSet/>
      <dgm:spPr/>
      <dgm:t>
        <a:bodyPr/>
        <a:lstStyle/>
        <a:p>
          <a:endParaRPr lang="en-ZA"/>
        </a:p>
      </dgm:t>
    </dgm:pt>
    <dgm:pt modelId="{A09155AB-C444-4178-B662-27D48E6EDD98}" type="sibTrans" cxnId="{F402C0F1-41E7-46E3-B531-D3D7F43CB5E5}">
      <dgm:prSet/>
      <dgm:spPr/>
      <dgm:t>
        <a:bodyPr/>
        <a:lstStyle/>
        <a:p>
          <a:endParaRPr lang="en-ZA"/>
        </a:p>
      </dgm:t>
    </dgm:pt>
    <dgm:pt modelId="{2D14DF94-A6F2-43AC-861A-F3E7895ECC99}">
      <dgm:prSet phldrT="[Text]" custT="1"/>
      <dgm:spPr/>
      <dgm:t>
        <a:bodyPr/>
        <a:lstStyle/>
        <a:p>
          <a:r>
            <a:rPr lang="en-ZA" sz="1400" dirty="0" smtClean="0"/>
            <a:t>Practise</a:t>
          </a:r>
        </a:p>
        <a:p>
          <a:r>
            <a:rPr lang="en-ZA" sz="1150" dirty="0" smtClean="0"/>
            <a:t>(how?)</a:t>
          </a:r>
          <a:endParaRPr lang="en-ZA" sz="1150" dirty="0"/>
        </a:p>
      </dgm:t>
    </dgm:pt>
    <dgm:pt modelId="{777AEC5D-155D-4DF9-84AB-BE647332EFBD}" type="parTrans" cxnId="{E6721C90-7059-4AA8-BE43-9628BBFB3021}">
      <dgm:prSet/>
      <dgm:spPr/>
      <dgm:t>
        <a:bodyPr/>
        <a:lstStyle/>
        <a:p>
          <a:endParaRPr lang="en-ZA"/>
        </a:p>
      </dgm:t>
    </dgm:pt>
    <dgm:pt modelId="{B5D67A77-8F12-4F64-81CC-361573FEB659}" type="sibTrans" cxnId="{E6721C90-7059-4AA8-BE43-9628BBFB3021}">
      <dgm:prSet/>
      <dgm:spPr/>
      <dgm:t>
        <a:bodyPr/>
        <a:lstStyle/>
        <a:p>
          <a:endParaRPr lang="en-ZA"/>
        </a:p>
      </dgm:t>
    </dgm:pt>
    <dgm:pt modelId="{7C8A8FD9-4F29-463B-BB38-4D5A356669FB}">
      <dgm:prSet phldrT="[Text]" custT="1"/>
      <dgm:spPr/>
      <dgm:t>
        <a:bodyPr/>
        <a:lstStyle/>
        <a:p>
          <a:r>
            <a:rPr lang="en-ZA" sz="1400" dirty="0" smtClean="0"/>
            <a:t>People</a:t>
          </a:r>
        </a:p>
        <a:p>
          <a:r>
            <a:rPr lang="en-ZA" sz="1150" dirty="0" smtClean="0"/>
            <a:t>(who?)</a:t>
          </a:r>
          <a:endParaRPr lang="en-ZA" sz="1150" dirty="0"/>
        </a:p>
      </dgm:t>
    </dgm:pt>
    <dgm:pt modelId="{6D9DC2BD-1CA6-4729-BC1B-7854421031A7}" type="parTrans" cxnId="{5F2A932B-6729-40FD-AD20-6C11CD0F9EA7}">
      <dgm:prSet/>
      <dgm:spPr/>
      <dgm:t>
        <a:bodyPr/>
        <a:lstStyle/>
        <a:p>
          <a:endParaRPr lang="en-ZA"/>
        </a:p>
      </dgm:t>
    </dgm:pt>
    <dgm:pt modelId="{E5949E52-2841-4ED4-9576-5F745AA54D79}" type="sibTrans" cxnId="{5F2A932B-6729-40FD-AD20-6C11CD0F9EA7}">
      <dgm:prSet/>
      <dgm:spPr/>
      <dgm:t>
        <a:bodyPr/>
        <a:lstStyle/>
        <a:p>
          <a:endParaRPr lang="en-ZA"/>
        </a:p>
      </dgm:t>
    </dgm:pt>
    <dgm:pt modelId="{7CB610E0-C74A-4344-8E38-8E72B099AF99}" type="pres">
      <dgm:prSet presAssocID="{2AB06EC2-DACF-4C66-969E-8A4C3402C97A}" presName="compositeShape" presStyleCnt="0">
        <dgm:presLayoutVars>
          <dgm:chMax val="7"/>
          <dgm:dir/>
          <dgm:resizeHandles val="exact"/>
        </dgm:presLayoutVars>
      </dgm:prSet>
      <dgm:spPr/>
    </dgm:pt>
    <dgm:pt modelId="{621E685F-C18D-4F9D-95E6-C2A936F2FE22}" type="pres">
      <dgm:prSet presAssocID="{DBA6BA38-B0DD-46BF-9646-E038093D6482}" presName="circ1" presStyleLbl="vennNode1" presStyleIdx="0" presStyleCnt="3"/>
      <dgm:spPr/>
      <dgm:t>
        <a:bodyPr/>
        <a:lstStyle/>
        <a:p>
          <a:endParaRPr lang="en-ZA"/>
        </a:p>
      </dgm:t>
    </dgm:pt>
    <dgm:pt modelId="{8C6EC04D-868B-4B58-8025-0337AC172196}" type="pres">
      <dgm:prSet presAssocID="{DBA6BA38-B0DD-46BF-9646-E038093D64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FB12BB6-E96B-4906-B91E-6A9680A5AA0A}" type="pres">
      <dgm:prSet presAssocID="{2D14DF94-A6F2-43AC-861A-F3E7895ECC99}" presName="circ2" presStyleLbl="vennNode1" presStyleIdx="1" presStyleCnt="3" custScaleX="75869" custScaleY="77198" custLinFactNeighborX="-2587" custLinFactNeighborY="-6699"/>
      <dgm:spPr/>
      <dgm:t>
        <a:bodyPr/>
        <a:lstStyle/>
        <a:p>
          <a:endParaRPr lang="en-ZA"/>
        </a:p>
      </dgm:t>
    </dgm:pt>
    <dgm:pt modelId="{8E357251-23F8-4038-A7CD-15CAA6D5DF9F}" type="pres">
      <dgm:prSet presAssocID="{2D14DF94-A6F2-43AC-861A-F3E7895ECC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99D36F2-6E77-4271-A5BF-9230ED06E85D}" type="pres">
      <dgm:prSet presAssocID="{7C8A8FD9-4F29-463B-BB38-4D5A356669FB}" presName="circ3" presStyleLbl="vennNode1" presStyleIdx="2" presStyleCnt="3" custScaleX="74047" custScaleY="75512" custLinFactNeighborX="13050" custLinFactNeighborY="-7259"/>
      <dgm:spPr/>
      <dgm:t>
        <a:bodyPr/>
        <a:lstStyle/>
        <a:p>
          <a:endParaRPr lang="en-ZA"/>
        </a:p>
      </dgm:t>
    </dgm:pt>
    <dgm:pt modelId="{EA239011-FECF-41A5-BFF1-FDA21EE30B0B}" type="pres">
      <dgm:prSet presAssocID="{7C8A8FD9-4F29-463B-BB38-4D5A356669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F869D6C-BEED-469D-8CD5-EA145BCBDF18}" type="presOf" srcId="{7C8A8FD9-4F29-463B-BB38-4D5A356669FB}" destId="{EA239011-FECF-41A5-BFF1-FDA21EE30B0B}" srcOrd="1" destOrd="0" presId="urn:microsoft.com/office/officeart/2005/8/layout/venn1"/>
    <dgm:cxn modelId="{444073DB-03D3-46BC-9A33-4B3E5B746A07}" type="presOf" srcId="{DBA6BA38-B0DD-46BF-9646-E038093D6482}" destId="{8C6EC04D-868B-4B58-8025-0337AC172196}" srcOrd="1" destOrd="0" presId="urn:microsoft.com/office/officeart/2005/8/layout/venn1"/>
    <dgm:cxn modelId="{1762E1FC-9295-41A6-B549-E9F49C1ADBD1}" type="presOf" srcId="{DBA6BA38-B0DD-46BF-9646-E038093D6482}" destId="{621E685F-C18D-4F9D-95E6-C2A936F2FE22}" srcOrd="0" destOrd="0" presId="urn:microsoft.com/office/officeart/2005/8/layout/venn1"/>
    <dgm:cxn modelId="{5299ECBB-C047-48BC-A557-5B1A175CE3BC}" type="presOf" srcId="{7C8A8FD9-4F29-463B-BB38-4D5A356669FB}" destId="{299D36F2-6E77-4271-A5BF-9230ED06E85D}" srcOrd="0" destOrd="0" presId="urn:microsoft.com/office/officeart/2005/8/layout/venn1"/>
    <dgm:cxn modelId="{5F2A932B-6729-40FD-AD20-6C11CD0F9EA7}" srcId="{2AB06EC2-DACF-4C66-969E-8A4C3402C97A}" destId="{7C8A8FD9-4F29-463B-BB38-4D5A356669FB}" srcOrd="2" destOrd="0" parTransId="{6D9DC2BD-1CA6-4729-BC1B-7854421031A7}" sibTransId="{E5949E52-2841-4ED4-9576-5F745AA54D79}"/>
    <dgm:cxn modelId="{5FED687D-9761-493B-9972-4959A520FCB3}" type="presOf" srcId="{2D14DF94-A6F2-43AC-861A-F3E7895ECC99}" destId="{8E357251-23F8-4038-A7CD-15CAA6D5DF9F}" srcOrd="1" destOrd="0" presId="urn:microsoft.com/office/officeart/2005/8/layout/venn1"/>
    <dgm:cxn modelId="{F402C0F1-41E7-46E3-B531-D3D7F43CB5E5}" srcId="{2AB06EC2-DACF-4C66-969E-8A4C3402C97A}" destId="{DBA6BA38-B0DD-46BF-9646-E038093D6482}" srcOrd="0" destOrd="0" parTransId="{326F43BB-739A-43EA-B99D-698B2E369E5B}" sibTransId="{A09155AB-C444-4178-B662-27D48E6EDD98}"/>
    <dgm:cxn modelId="{58B2F29A-E884-497A-9C6D-175F6CFFC722}" type="presOf" srcId="{2AB06EC2-DACF-4C66-969E-8A4C3402C97A}" destId="{7CB610E0-C74A-4344-8E38-8E72B099AF99}" srcOrd="0" destOrd="0" presId="urn:microsoft.com/office/officeart/2005/8/layout/venn1"/>
    <dgm:cxn modelId="{0EA76D4B-159D-4F77-8012-CEE1C74A5EAD}" type="presOf" srcId="{2D14DF94-A6F2-43AC-861A-F3E7895ECC99}" destId="{7FB12BB6-E96B-4906-B91E-6A9680A5AA0A}" srcOrd="0" destOrd="0" presId="urn:microsoft.com/office/officeart/2005/8/layout/venn1"/>
    <dgm:cxn modelId="{E6721C90-7059-4AA8-BE43-9628BBFB3021}" srcId="{2AB06EC2-DACF-4C66-969E-8A4C3402C97A}" destId="{2D14DF94-A6F2-43AC-861A-F3E7895ECC99}" srcOrd="1" destOrd="0" parTransId="{777AEC5D-155D-4DF9-84AB-BE647332EFBD}" sibTransId="{B5D67A77-8F12-4F64-81CC-361573FEB659}"/>
    <dgm:cxn modelId="{99B2A09C-B5A3-4706-90B3-8346E43E66B8}" type="presParOf" srcId="{7CB610E0-C74A-4344-8E38-8E72B099AF99}" destId="{621E685F-C18D-4F9D-95E6-C2A936F2FE22}" srcOrd="0" destOrd="0" presId="urn:microsoft.com/office/officeart/2005/8/layout/venn1"/>
    <dgm:cxn modelId="{9593E955-22BD-47E4-B132-93B227986582}" type="presParOf" srcId="{7CB610E0-C74A-4344-8E38-8E72B099AF99}" destId="{8C6EC04D-868B-4B58-8025-0337AC172196}" srcOrd="1" destOrd="0" presId="urn:microsoft.com/office/officeart/2005/8/layout/venn1"/>
    <dgm:cxn modelId="{41BC09A9-951B-4C46-866C-4B2507FD0DC3}" type="presParOf" srcId="{7CB610E0-C74A-4344-8E38-8E72B099AF99}" destId="{7FB12BB6-E96B-4906-B91E-6A9680A5AA0A}" srcOrd="2" destOrd="0" presId="urn:microsoft.com/office/officeart/2005/8/layout/venn1"/>
    <dgm:cxn modelId="{5296E61A-BB45-402D-99D4-A531EA7DBC5B}" type="presParOf" srcId="{7CB610E0-C74A-4344-8E38-8E72B099AF99}" destId="{8E357251-23F8-4038-A7CD-15CAA6D5DF9F}" srcOrd="3" destOrd="0" presId="urn:microsoft.com/office/officeart/2005/8/layout/venn1"/>
    <dgm:cxn modelId="{61D21E49-DD5C-4A3D-AE80-46241211604B}" type="presParOf" srcId="{7CB610E0-C74A-4344-8E38-8E72B099AF99}" destId="{299D36F2-6E77-4271-A5BF-9230ED06E85D}" srcOrd="4" destOrd="0" presId="urn:microsoft.com/office/officeart/2005/8/layout/venn1"/>
    <dgm:cxn modelId="{994AC616-3200-4860-9A37-58D5AB11CD6F}" type="presParOf" srcId="{7CB610E0-C74A-4344-8E38-8E72B099AF99}" destId="{EA239011-FECF-41A5-BFF1-FDA21EE30B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06EC2-DACF-4C66-969E-8A4C3402C97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BA6BA38-B0DD-46BF-9646-E038093D6482}">
      <dgm:prSet phldrT="[Text]" custT="1"/>
      <dgm:spPr/>
      <dgm:t>
        <a:bodyPr/>
        <a:lstStyle/>
        <a:p>
          <a:r>
            <a:rPr lang="en-ZA" sz="1400" b="0" dirty="0" smtClean="0">
              <a:effectLst/>
            </a:rPr>
            <a:t>Purpose</a:t>
          </a:r>
        </a:p>
        <a:p>
          <a:r>
            <a:rPr lang="en-ZA" sz="1150" b="0" dirty="0" smtClean="0">
              <a:effectLst/>
            </a:rPr>
            <a:t>(what?)</a:t>
          </a:r>
          <a:endParaRPr lang="en-ZA" sz="1150" b="0" dirty="0">
            <a:effectLst/>
          </a:endParaRPr>
        </a:p>
      </dgm:t>
    </dgm:pt>
    <dgm:pt modelId="{326F43BB-739A-43EA-B99D-698B2E369E5B}" type="parTrans" cxnId="{F402C0F1-41E7-46E3-B531-D3D7F43CB5E5}">
      <dgm:prSet/>
      <dgm:spPr/>
      <dgm:t>
        <a:bodyPr/>
        <a:lstStyle/>
        <a:p>
          <a:endParaRPr lang="en-ZA"/>
        </a:p>
      </dgm:t>
    </dgm:pt>
    <dgm:pt modelId="{A09155AB-C444-4178-B662-27D48E6EDD98}" type="sibTrans" cxnId="{F402C0F1-41E7-46E3-B531-D3D7F43CB5E5}">
      <dgm:prSet/>
      <dgm:spPr/>
      <dgm:t>
        <a:bodyPr/>
        <a:lstStyle/>
        <a:p>
          <a:endParaRPr lang="en-ZA"/>
        </a:p>
      </dgm:t>
    </dgm:pt>
    <dgm:pt modelId="{2D14DF94-A6F2-43AC-861A-F3E7895ECC99}">
      <dgm:prSet phldrT="[Text]" custT="1"/>
      <dgm:spPr/>
      <dgm:t>
        <a:bodyPr/>
        <a:lstStyle/>
        <a:p>
          <a:r>
            <a:rPr lang="en-ZA" sz="1400" dirty="0" smtClean="0"/>
            <a:t>Practise</a:t>
          </a:r>
        </a:p>
        <a:p>
          <a:r>
            <a:rPr lang="en-ZA" sz="1150" dirty="0" smtClean="0"/>
            <a:t>(how?)</a:t>
          </a:r>
          <a:endParaRPr lang="en-ZA" sz="1150" dirty="0"/>
        </a:p>
      </dgm:t>
    </dgm:pt>
    <dgm:pt modelId="{777AEC5D-155D-4DF9-84AB-BE647332EFBD}" type="parTrans" cxnId="{E6721C90-7059-4AA8-BE43-9628BBFB3021}">
      <dgm:prSet/>
      <dgm:spPr/>
      <dgm:t>
        <a:bodyPr/>
        <a:lstStyle/>
        <a:p>
          <a:endParaRPr lang="en-ZA"/>
        </a:p>
      </dgm:t>
    </dgm:pt>
    <dgm:pt modelId="{B5D67A77-8F12-4F64-81CC-361573FEB659}" type="sibTrans" cxnId="{E6721C90-7059-4AA8-BE43-9628BBFB3021}">
      <dgm:prSet/>
      <dgm:spPr/>
      <dgm:t>
        <a:bodyPr/>
        <a:lstStyle/>
        <a:p>
          <a:endParaRPr lang="en-ZA"/>
        </a:p>
      </dgm:t>
    </dgm:pt>
    <dgm:pt modelId="{7C8A8FD9-4F29-463B-BB38-4D5A356669FB}">
      <dgm:prSet phldrT="[Text]" custT="1"/>
      <dgm:spPr/>
      <dgm:t>
        <a:bodyPr/>
        <a:lstStyle/>
        <a:p>
          <a:r>
            <a: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</a:p>
        <a:p>
          <a:r>
            <a: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(who?)</a:t>
          </a:r>
          <a:endParaRPr lang="en-Z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9DC2BD-1CA6-4729-BC1B-7854421031A7}" type="parTrans" cxnId="{5F2A932B-6729-40FD-AD20-6C11CD0F9EA7}">
      <dgm:prSet/>
      <dgm:spPr/>
      <dgm:t>
        <a:bodyPr/>
        <a:lstStyle/>
        <a:p>
          <a:endParaRPr lang="en-ZA"/>
        </a:p>
      </dgm:t>
    </dgm:pt>
    <dgm:pt modelId="{E5949E52-2841-4ED4-9576-5F745AA54D79}" type="sibTrans" cxnId="{5F2A932B-6729-40FD-AD20-6C11CD0F9EA7}">
      <dgm:prSet/>
      <dgm:spPr/>
      <dgm:t>
        <a:bodyPr/>
        <a:lstStyle/>
        <a:p>
          <a:endParaRPr lang="en-ZA"/>
        </a:p>
      </dgm:t>
    </dgm:pt>
    <dgm:pt modelId="{7CB610E0-C74A-4344-8E38-8E72B099AF99}" type="pres">
      <dgm:prSet presAssocID="{2AB06EC2-DACF-4C66-969E-8A4C3402C97A}" presName="compositeShape" presStyleCnt="0">
        <dgm:presLayoutVars>
          <dgm:chMax val="7"/>
          <dgm:dir/>
          <dgm:resizeHandles val="exact"/>
        </dgm:presLayoutVars>
      </dgm:prSet>
      <dgm:spPr/>
    </dgm:pt>
    <dgm:pt modelId="{621E685F-C18D-4F9D-95E6-C2A936F2FE22}" type="pres">
      <dgm:prSet presAssocID="{DBA6BA38-B0DD-46BF-9646-E038093D6482}" presName="circ1" presStyleLbl="vennNode1" presStyleIdx="0" presStyleCnt="3" custScaleX="77995" custScaleY="79561" custLinFactNeighborX="14061" custLinFactNeighborY="-5436"/>
      <dgm:spPr/>
      <dgm:t>
        <a:bodyPr/>
        <a:lstStyle/>
        <a:p>
          <a:endParaRPr lang="en-ZA"/>
        </a:p>
      </dgm:t>
    </dgm:pt>
    <dgm:pt modelId="{8C6EC04D-868B-4B58-8025-0337AC172196}" type="pres">
      <dgm:prSet presAssocID="{DBA6BA38-B0DD-46BF-9646-E038093D64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FB12BB6-E96B-4906-B91E-6A9680A5AA0A}" type="pres">
      <dgm:prSet presAssocID="{2D14DF94-A6F2-43AC-861A-F3E7895ECC99}" presName="circ2" presStyleLbl="vennNode1" presStyleIdx="1" presStyleCnt="3" custScaleX="75869" custScaleY="77198" custLinFactNeighborX="4192" custLinFactNeighborY="-9358"/>
      <dgm:spPr/>
      <dgm:t>
        <a:bodyPr/>
        <a:lstStyle/>
        <a:p>
          <a:endParaRPr lang="en-ZA"/>
        </a:p>
      </dgm:t>
    </dgm:pt>
    <dgm:pt modelId="{8E357251-23F8-4038-A7CD-15CAA6D5DF9F}" type="pres">
      <dgm:prSet presAssocID="{2D14DF94-A6F2-43AC-861A-F3E7895ECC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99D36F2-6E77-4271-A5BF-9230ED06E85D}" type="pres">
      <dgm:prSet presAssocID="{7C8A8FD9-4F29-463B-BB38-4D5A356669FB}" presName="circ3" presStyleLbl="vennNode1" presStyleIdx="2" presStyleCnt="3" custScaleX="105683" custScaleY="101235" custLinFactNeighborX="13050" custLinFactNeighborY="-7259"/>
      <dgm:spPr/>
      <dgm:t>
        <a:bodyPr/>
        <a:lstStyle/>
        <a:p>
          <a:endParaRPr lang="en-ZA"/>
        </a:p>
      </dgm:t>
    </dgm:pt>
    <dgm:pt modelId="{EA239011-FECF-41A5-BFF1-FDA21EE30B0B}" type="pres">
      <dgm:prSet presAssocID="{7C8A8FD9-4F29-463B-BB38-4D5A356669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6721C90-7059-4AA8-BE43-9628BBFB3021}" srcId="{2AB06EC2-DACF-4C66-969E-8A4C3402C97A}" destId="{2D14DF94-A6F2-43AC-861A-F3E7895ECC99}" srcOrd="1" destOrd="0" parTransId="{777AEC5D-155D-4DF9-84AB-BE647332EFBD}" sibTransId="{B5D67A77-8F12-4F64-81CC-361573FEB659}"/>
    <dgm:cxn modelId="{1E9F8DF9-A18D-4C1C-87CC-FEDA922A9DC2}" type="presOf" srcId="{7C8A8FD9-4F29-463B-BB38-4D5A356669FB}" destId="{EA239011-FECF-41A5-BFF1-FDA21EE30B0B}" srcOrd="1" destOrd="0" presId="urn:microsoft.com/office/officeart/2005/8/layout/venn1"/>
    <dgm:cxn modelId="{9A0C3703-3537-40F3-89FF-85151B4816EB}" type="presOf" srcId="{DBA6BA38-B0DD-46BF-9646-E038093D6482}" destId="{621E685F-C18D-4F9D-95E6-C2A936F2FE22}" srcOrd="0" destOrd="0" presId="urn:microsoft.com/office/officeart/2005/8/layout/venn1"/>
    <dgm:cxn modelId="{F402C0F1-41E7-46E3-B531-D3D7F43CB5E5}" srcId="{2AB06EC2-DACF-4C66-969E-8A4C3402C97A}" destId="{DBA6BA38-B0DD-46BF-9646-E038093D6482}" srcOrd="0" destOrd="0" parTransId="{326F43BB-739A-43EA-B99D-698B2E369E5B}" sibTransId="{A09155AB-C444-4178-B662-27D48E6EDD98}"/>
    <dgm:cxn modelId="{48EA4244-9B93-4E92-8847-002EBB7D871B}" type="presOf" srcId="{2AB06EC2-DACF-4C66-969E-8A4C3402C97A}" destId="{7CB610E0-C74A-4344-8E38-8E72B099AF99}" srcOrd="0" destOrd="0" presId="urn:microsoft.com/office/officeart/2005/8/layout/venn1"/>
    <dgm:cxn modelId="{FB2BD643-A98F-48C2-8CD3-47FAD93168A4}" type="presOf" srcId="{7C8A8FD9-4F29-463B-BB38-4D5A356669FB}" destId="{299D36F2-6E77-4271-A5BF-9230ED06E85D}" srcOrd="0" destOrd="0" presId="urn:microsoft.com/office/officeart/2005/8/layout/venn1"/>
    <dgm:cxn modelId="{C4E528C9-9609-45FC-ADA2-8DF610AD8AA8}" type="presOf" srcId="{DBA6BA38-B0DD-46BF-9646-E038093D6482}" destId="{8C6EC04D-868B-4B58-8025-0337AC172196}" srcOrd="1" destOrd="0" presId="urn:microsoft.com/office/officeart/2005/8/layout/venn1"/>
    <dgm:cxn modelId="{5F2A932B-6729-40FD-AD20-6C11CD0F9EA7}" srcId="{2AB06EC2-DACF-4C66-969E-8A4C3402C97A}" destId="{7C8A8FD9-4F29-463B-BB38-4D5A356669FB}" srcOrd="2" destOrd="0" parTransId="{6D9DC2BD-1CA6-4729-BC1B-7854421031A7}" sibTransId="{E5949E52-2841-4ED4-9576-5F745AA54D79}"/>
    <dgm:cxn modelId="{0B80B72C-8667-446A-8A4D-96B063C745B0}" type="presOf" srcId="{2D14DF94-A6F2-43AC-861A-F3E7895ECC99}" destId="{7FB12BB6-E96B-4906-B91E-6A9680A5AA0A}" srcOrd="0" destOrd="0" presId="urn:microsoft.com/office/officeart/2005/8/layout/venn1"/>
    <dgm:cxn modelId="{D2AA2B73-9A38-465E-B046-10B005EAB702}" type="presOf" srcId="{2D14DF94-A6F2-43AC-861A-F3E7895ECC99}" destId="{8E357251-23F8-4038-A7CD-15CAA6D5DF9F}" srcOrd="1" destOrd="0" presId="urn:microsoft.com/office/officeart/2005/8/layout/venn1"/>
    <dgm:cxn modelId="{52555B08-A2BE-4AD5-B841-036907A055CF}" type="presParOf" srcId="{7CB610E0-C74A-4344-8E38-8E72B099AF99}" destId="{621E685F-C18D-4F9D-95E6-C2A936F2FE22}" srcOrd="0" destOrd="0" presId="urn:microsoft.com/office/officeart/2005/8/layout/venn1"/>
    <dgm:cxn modelId="{3F6B6D72-AE70-49A3-9B4B-D8F4649DB28F}" type="presParOf" srcId="{7CB610E0-C74A-4344-8E38-8E72B099AF99}" destId="{8C6EC04D-868B-4B58-8025-0337AC172196}" srcOrd="1" destOrd="0" presId="urn:microsoft.com/office/officeart/2005/8/layout/venn1"/>
    <dgm:cxn modelId="{BB61BC39-34FD-49A9-8379-1565ED5E6F27}" type="presParOf" srcId="{7CB610E0-C74A-4344-8E38-8E72B099AF99}" destId="{7FB12BB6-E96B-4906-B91E-6A9680A5AA0A}" srcOrd="2" destOrd="0" presId="urn:microsoft.com/office/officeart/2005/8/layout/venn1"/>
    <dgm:cxn modelId="{9A09BB8D-DEAF-42E0-8029-D8264B3E520F}" type="presParOf" srcId="{7CB610E0-C74A-4344-8E38-8E72B099AF99}" destId="{8E357251-23F8-4038-A7CD-15CAA6D5DF9F}" srcOrd="3" destOrd="0" presId="urn:microsoft.com/office/officeart/2005/8/layout/venn1"/>
    <dgm:cxn modelId="{E07CB56C-D7E3-490C-BFFE-72B1EC3B7F37}" type="presParOf" srcId="{7CB610E0-C74A-4344-8E38-8E72B099AF99}" destId="{299D36F2-6E77-4271-A5BF-9230ED06E85D}" srcOrd="4" destOrd="0" presId="urn:microsoft.com/office/officeart/2005/8/layout/venn1"/>
    <dgm:cxn modelId="{4794B00F-2086-4B78-8981-0215418C6570}" type="presParOf" srcId="{7CB610E0-C74A-4344-8E38-8E72B099AF99}" destId="{EA239011-FECF-41A5-BFF1-FDA21EE30B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B06EC2-DACF-4C66-969E-8A4C3402C97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BA6BA38-B0DD-46BF-9646-E038093D6482}">
      <dgm:prSet phldrT="[Text]" custT="1"/>
      <dgm:spPr/>
      <dgm:t>
        <a:bodyPr/>
        <a:lstStyle/>
        <a:p>
          <a:r>
            <a:rPr lang="en-ZA" sz="1400" b="0" dirty="0" smtClean="0">
              <a:effectLst/>
            </a:rPr>
            <a:t>Purpose</a:t>
          </a:r>
        </a:p>
        <a:p>
          <a:r>
            <a:rPr lang="en-ZA" sz="1150" b="0" dirty="0" smtClean="0">
              <a:effectLst/>
            </a:rPr>
            <a:t>(what?)</a:t>
          </a:r>
          <a:endParaRPr lang="en-ZA" sz="1150" b="0" dirty="0">
            <a:effectLst/>
          </a:endParaRPr>
        </a:p>
      </dgm:t>
    </dgm:pt>
    <dgm:pt modelId="{326F43BB-739A-43EA-B99D-698B2E369E5B}" type="parTrans" cxnId="{F402C0F1-41E7-46E3-B531-D3D7F43CB5E5}">
      <dgm:prSet/>
      <dgm:spPr/>
      <dgm:t>
        <a:bodyPr/>
        <a:lstStyle/>
        <a:p>
          <a:endParaRPr lang="en-ZA"/>
        </a:p>
      </dgm:t>
    </dgm:pt>
    <dgm:pt modelId="{A09155AB-C444-4178-B662-27D48E6EDD98}" type="sibTrans" cxnId="{F402C0F1-41E7-46E3-B531-D3D7F43CB5E5}">
      <dgm:prSet/>
      <dgm:spPr/>
      <dgm:t>
        <a:bodyPr/>
        <a:lstStyle/>
        <a:p>
          <a:endParaRPr lang="en-ZA"/>
        </a:p>
      </dgm:t>
    </dgm:pt>
    <dgm:pt modelId="{2D14DF94-A6F2-43AC-861A-F3E7895ECC99}">
      <dgm:prSet phldrT="[Text]" custT="1"/>
      <dgm:spPr/>
      <dgm:t>
        <a:bodyPr/>
        <a:lstStyle/>
        <a:p>
          <a:r>
            <a: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Practise (how?)</a:t>
          </a:r>
          <a:endParaRPr lang="en-Z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7AEC5D-155D-4DF9-84AB-BE647332EFBD}" type="parTrans" cxnId="{E6721C90-7059-4AA8-BE43-9628BBFB3021}">
      <dgm:prSet/>
      <dgm:spPr/>
      <dgm:t>
        <a:bodyPr/>
        <a:lstStyle/>
        <a:p>
          <a:endParaRPr lang="en-ZA"/>
        </a:p>
      </dgm:t>
    </dgm:pt>
    <dgm:pt modelId="{B5D67A77-8F12-4F64-81CC-361573FEB659}" type="sibTrans" cxnId="{E6721C90-7059-4AA8-BE43-9628BBFB3021}">
      <dgm:prSet/>
      <dgm:spPr/>
      <dgm:t>
        <a:bodyPr/>
        <a:lstStyle/>
        <a:p>
          <a:endParaRPr lang="en-ZA"/>
        </a:p>
      </dgm:t>
    </dgm:pt>
    <dgm:pt modelId="{7C8A8FD9-4F29-463B-BB38-4D5A356669FB}">
      <dgm:prSet phldrT="[Text]" custT="1"/>
      <dgm:spPr/>
      <dgm:t>
        <a:bodyPr/>
        <a:lstStyle/>
        <a:p>
          <a:r>
            <a:rPr lang="en-ZA" sz="1400" b="0" dirty="0" smtClean="0">
              <a:effectLst/>
            </a:rPr>
            <a:t>People</a:t>
          </a:r>
        </a:p>
        <a:p>
          <a:r>
            <a:rPr lang="en-ZA" sz="1150" b="0" dirty="0" smtClean="0">
              <a:effectLst/>
            </a:rPr>
            <a:t>(who?)</a:t>
          </a:r>
          <a:endParaRPr lang="en-ZA" sz="1150" b="0" dirty="0">
            <a:effectLst/>
          </a:endParaRPr>
        </a:p>
      </dgm:t>
    </dgm:pt>
    <dgm:pt modelId="{6D9DC2BD-1CA6-4729-BC1B-7854421031A7}" type="parTrans" cxnId="{5F2A932B-6729-40FD-AD20-6C11CD0F9EA7}">
      <dgm:prSet/>
      <dgm:spPr/>
      <dgm:t>
        <a:bodyPr/>
        <a:lstStyle/>
        <a:p>
          <a:endParaRPr lang="en-ZA"/>
        </a:p>
      </dgm:t>
    </dgm:pt>
    <dgm:pt modelId="{E5949E52-2841-4ED4-9576-5F745AA54D79}" type="sibTrans" cxnId="{5F2A932B-6729-40FD-AD20-6C11CD0F9EA7}">
      <dgm:prSet/>
      <dgm:spPr/>
      <dgm:t>
        <a:bodyPr/>
        <a:lstStyle/>
        <a:p>
          <a:endParaRPr lang="en-ZA"/>
        </a:p>
      </dgm:t>
    </dgm:pt>
    <dgm:pt modelId="{7CB610E0-C74A-4344-8E38-8E72B099AF99}" type="pres">
      <dgm:prSet presAssocID="{2AB06EC2-DACF-4C66-969E-8A4C3402C97A}" presName="compositeShape" presStyleCnt="0">
        <dgm:presLayoutVars>
          <dgm:chMax val="7"/>
          <dgm:dir/>
          <dgm:resizeHandles val="exact"/>
        </dgm:presLayoutVars>
      </dgm:prSet>
      <dgm:spPr/>
    </dgm:pt>
    <dgm:pt modelId="{621E685F-C18D-4F9D-95E6-C2A936F2FE22}" type="pres">
      <dgm:prSet presAssocID="{DBA6BA38-B0DD-46BF-9646-E038093D6482}" presName="circ1" presStyleLbl="vennNode1" presStyleIdx="0" presStyleCnt="3" custScaleX="80139" custScaleY="79561" custLinFactNeighborX="14061" custLinFactNeighborY="-5436"/>
      <dgm:spPr/>
      <dgm:t>
        <a:bodyPr/>
        <a:lstStyle/>
        <a:p>
          <a:endParaRPr lang="en-ZA"/>
        </a:p>
      </dgm:t>
    </dgm:pt>
    <dgm:pt modelId="{8C6EC04D-868B-4B58-8025-0337AC172196}" type="pres">
      <dgm:prSet presAssocID="{DBA6BA38-B0DD-46BF-9646-E038093D64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FB12BB6-E96B-4906-B91E-6A9680A5AA0A}" type="pres">
      <dgm:prSet presAssocID="{2D14DF94-A6F2-43AC-861A-F3E7895ECC99}" presName="circ2" presStyleLbl="vennNode1" presStyleIdx="1" presStyleCnt="3" custScaleX="99895" custScaleY="98566" custLinFactNeighborX="12015" custLinFactNeighborY="-14842"/>
      <dgm:spPr/>
      <dgm:t>
        <a:bodyPr/>
        <a:lstStyle/>
        <a:p>
          <a:endParaRPr lang="en-ZA"/>
        </a:p>
      </dgm:t>
    </dgm:pt>
    <dgm:pt modelId="{8E357251-23F8-4038-A7CD-15CAA6D5DF9F}" type="pres">
      <dgm:prSet presAssocID="{2D14DF94-A6F2-43AC-861A-F3E7895ECC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99D36F2-6E77-4271-A5BF-9230ED06E85D}" type="pres">
      <dgm:prSet presAssocID="{7C8A8FD9-4F29-463B-BB38-4D5A356669FB}" presName="circ3" presStyleLbl="vennNode1" presStyleIdx="2" presStyleCnt="3" custScaleX="76311" custScaleY="79297" custLinFactNeighborX="15548" custLinFactNeighborY="-16968"/>
      <dgm:spPr/>
      <dgm:t>
        <a:bodyPr/>
        <a:lstStyle/>
        <a:p>
          <a:endParaRPr lang="en-ZA"/>
        </a:p>
      </dgm:t>
    </dgm:pt>
    <dgm:pt modelId="{EA239011-FECF-41A5-BFF1-FDA21EE30B0B}" type="pres">
      <dgm:prSet presAssocID="{7C8A8FD9-4F29-463B-BB38-4D5A356669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C11F797-6586-4089-8B3B-1E6B051F6DF6}" type="presOf" srcId="{DBA6BA38-B0DD-46BF-9646-E038093D6482}" destId="{621E685F-C18D-4F9D-95E6-C2A936F2FE22}" srcOrd="0" destOrd="0" presId="urn:microsoft.com/office/officeart/2005/8/layout/venn1"/>
    <dgm:cxn modelId="{E6721C90-7059-4AA8-BE43-9628BBFB3021}" srcId="{2AB06EC2-DACF-4C66-969E-8A4C3402C97A}" destId="{2D14DF94-A6F2-43AC-861A-F3E7895ECC99}" srcOrd="1" destOrd="0" parTransId="{777AEC5D-155D-4DF9-84AB-BE647332EFBD}" sibTransId="{B5D67A77-8F12-4F64-81CC-361573FEB659}"/>
    <dgm:cxn modelId="{F402C0F1-41E7-46E3-B531-D3D7F43CB5E5}" srcId="{2AB06EC2-DACF-4C66-969E-8A4C3402C97A}" destId="{DBA6BA38-B0DD-46BF-9646-E038093D6482}" srcOrd="0" destOrd="0" parTransId="{326F43BB-739A-43EA-B99D-698B2E369E5B}" sibTransId="{A09155AB-C444-4178-B662-27D48E6EDD98}"/>
    <dgm:cxn modelId="{16AF38AC-1FB3-4E9B-9D55-6418B29D09BB}" type="presOf" srcId="{2D14DF94-A6F2-43AC-861A-F3E7895ECC99}" destId="{7FB12BB6-E96B-4906-B91E-6A9680A5AA0A}" srcOrd="0" destOrd="0" presId="urn:microsoft.com/office/officeart/2005/8/layout/venn1"/>
    <dgm:cxn modelId="{875EE5C7-9222-43FF-8C08-9032CEEDBFDB}" type="presOf" srcId="{7C8A8FD9-4F29-463B-BB38-4D5A356669FB}" destId="{EA239011-FECF-41A5-BFF1-FDA21EE30B0B}" srcOrd="1" destOrd="0" presId="urn:microsoft.com/office/officeart/2005/8/layout/venn1"/>
    <dgm:cxn modelId="{B8B0774A-69E4-4685-A1DC-23D5CE200359}" type="presOf" srcId="{2AB06EC2-DACF-4C66-969E-8A4C3402C97A}" destId="{7CB610E0-C74A-4344-8E38-8E72B099AF99}" srcOrd="0" destOrd="0" presId="urn:microsoft.com/office/officeart/2005/8/layout/venn1"/>
    <dgm:cxn modelId="{E7A8A65F-3C01-480A-B54D-7CE2719C6E0A}" type="presOf" srcId="{7C8A8FD9-4F29-463B-BB38-4D5A356669FB}" destId="{299D36F2-6E77-4271-A5BF-9230ED06E85D}" srcOrd="0" destOrd="0" presId="urn:microsoft.com/office/officeart/2005/8/layout/venn1"/>
    <dgm:cxn modelId="{5F2A932B-6729-40FD-AD20-6C11CD0F9EA7}" srcId="{2AB06EC2-DACF-4C66-969E-8A4C3402C97A}" destId="{7C8A8FD9-4F29-463B-BB38-4D5A356669FB}" srcOrd="2" destOrd="0" parTransId="{6D9DC2BD-1CA6-4729-BC1B-7854421031A7}" sibTransId="{E5949E52-2841-4ED4-9576-5F745AA54D79}"/>
    <dgm:cxn modelId="{A4F47FF3-CF05-4962-A14A-58561F63E74D}" type="presOf" srcId="{2D14DF94-A6F2-43AC-861A-F3E7895ECC99}" destId="{8E357251-23F8-4038-A7CD-15CAA6D5DF9F}" srcOrd="1" destOrd="0" presId="urn:microsoft.com/office/officeart/2005/8/layout/venn1"/>
    <dgm:cxn modelId="{E6209A7D-6EFF-408F-BA70-AB7463B11B3A}" type="presOf" srcId="{DBA6BA38-B0DD-46BF-9646-E038093D6482}" destId="{8C6EC04D-868B-4B58-8025-0337AC172196}" srcOrd="1" destOrd="0" presId="urn:microsoft.com/office/officeart/2005/8/layout/venn1"/>
    <dgm:cxn modelId="{56CE809E-4DFF-49D3-BDB5-1983122B7D81}" type="presParOf" srcId="{7CB610E0-C74A-4344-8E38-8E72B099AF99}" destId="{621E685F-C18D-4F9D-95E6-C2A936F2FE22}" srcOrd="0" destOrd="0" presId="urn:microsoft.com/office/officeart/2005/8/layout/venn1"/>
    <dgm:cxn modelId="{D728D851-8EC2-4C9B-B404-F9E0FBAC8F89}" type="presParOf" srcId="{7CB610E0-C74A-4344-8E38-8E72B099AF99}" destId="{8C6EC04D-868B-4B58-8025-0337AC172196}" srcOrd="1" destOrd="0" presId="urn:microsoft.com/office/officeart/2005/8/layout/venn1"/>
    <dgm:cxn modelId="{AEBC9D45-A5DC-49A3-9D7E-C93058269006}" type="presParOf" srcId="{7CB610E0-C74A-4344-8E38-8E72B099AF99}" destId="{7FB12BB6-E96B-4906-B91E-6A9680A5AA0A}" srcOrd="2" destOrd="0" presId="urn:microsoft.com/office/officeart/2005/8/layout/venn1"/>
    <dgm:cxn modelId="{7B132BEA-D5AA-49D8-8072-B5BEE72F6DDD}" type="presParOf" srcId="{7CB610E0-C74A-4344-8E38-8E72B099AF99}" destId="{8E357251-23F8-4038-A7CD-15CAA6D5DF9F}" srcOrd="3" destOrd="0" presId="urn:microsoft.com/office/officeart/2005/8/layout/venn1"/>
    <dgm:cxn modelId="{2DC6AA3C-71FD-4690-A0AE-6C434FD127E7}" type="presParOf" srcId="{7CB610E0-C74A-4344-8E38-8E72B099AF99}" destId="{299D36F2-6E77-4271-A5BF-9230ED06E85D}" srcOrd="4" destOrd="0" presId="urn:microsoft.com/office/officeart/2005/8/layout/venn1"/>
    <dgm:cxn modelId="{47FA675F-C779-4B5A-AEBF-8493C3475BAA}" type="presParOf" srcId="{7CB610E0-C74A-4344-8E38-8E72B099AF99}" destId="{EA239011-FECF-41A5-BFF1-FDA21EE30B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685F-C18D-4F9D-95E6-C2A936F2FE22}">
      <dsp:nvSpPr>
        <dsp:cNvPr id="0" name=""/>
        <dsp:cNvSpPr/>
      </dsp:nvSpPr>
      <dsp:spPr>
        <a:xfrm>
          <a:off x="1121849" y="160823"/>
          <a:ext cx="1526728" cy="15267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(what?)</a:t>
          </a:r>
          <a:endParaRPr lang="en-Z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5413" y="428000"/>
        <a:ext cx="1119601" cy="687027"/>
      </dsp:txXfrm>
    </dsp:sp>
    <dsp:sp modelId="{7FB12BB6-E96B-4906-B91E-6A9680A5AA0A}">
      <dsp:nvSpPr>
        <dsp:cNvPr id="0" name=""/>
        <dsp:cNvSpPr/>
      </dsp:nvSpPr>
      <dsp:spPr>
        <a:xfrm>
          <a:off x="1817454" y="1186815"/>
          <a:ext cx="1158313" cy="1178604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Practise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50" kern="1200" dirty="0" smtClean="0"/>
            <a:t>(how?)</a:t>
          </a:r>
          <a:endParaRPr lang="en-ZA" sz="1150" kern="1200" dirty="0"/>
        </a:p>
      </dsp:txBody>
      <dsp:txXfrm>
        <a:off x="2171705" y="1491288"/>
        <a:ext cx="694988" cy="648232"/>
      </dsp:txXfrm>
    </dsp:sp>
    <dsp:sp modelId="{299D36F2-6E77-4271-A5BF-9230ED06E85D}">
      <dsp:nvSpPr>
        <dsp:cNvPr id="0" name=""/>
        <dsp:cNvSpPr/>
      </dsp:nvSpPr>
      <dsp:spPr>
        <a:xfrm>
          <a:off x="968308" y="1191135"/>
          <a:ext cx="1130496" cy="1152863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People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50" kern="1200" dirty="0" smtClean="0"/>
            <a:t>(who?)</a:t>
          </a:r>
          <a:endParaRPr lang="en-ZA" sz="1150" kern="1200" dirty="0"/>
        </a:p>
      </dsp:txBody>
      <dsp:txXfrm>
        <a:off x="1074763" y="1488959"/>
        <a:ext cx="678298" cy="634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685F-C18D-4F9D-95E6-C2A936F2FE22}">
      <dsp:nvSpPr>
        <dsp:cNvPr id="0" name=""/>
        <dsp:cNvSpPr/>
      </dsp:nvSpPr>
      <dsp:spPr>
        <a:xfrm>
          <a:off x="2015959" y="38796"/>
          <a:ext cx="2089250" cy="21311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0" kern="1200" dirty="0" smtClean="0">
              <a:effectLst/>
            </a:rPr>
            <a:t>Purpose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50" b="0" kern="1200" dirty="0" smtClean="0">
              <a:effectLst/>
            </a:rPr>
            <a:t>(what?)</a:t>
          </a:r>
          <a:endParaRPr lang="en-ZA" sz="1150" b="0" kern="1200" dirty="0">
            <a:effectLst/>
          </a:endParaRPr>
        </a:p>
      </dsp:txBody>
      <dsp:txXfrm>
        <a:off x="2294525" y="411756"/>
        <a:ext cx="1532116" cy="959039"/>
      </dsp:txXfrm>
    </dsp:sp>
    <dsp:sp modelId="{7FB12BB6-E96B-4906-B91E-6A9680A5AA0A}">
      <dsp:nvSpPr>
        <dsp:cNvPr id="0" name=""/>
        <dsp:cNvSpPr/>
      </dsp:nvSpPr>
      <dsp:spPr>
        <a:xfrm>
          <a:off x="2746636" y="1639572"/>
          <a:ext cx="2032301" cy="2067900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Practise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50" kern="1200" dirty="0" smtClean="0"/>
            <a:t>(how?)</a:t>
          </a:r>
          <a:endParaRPr lang="en-ZA" sz="1150" kern="1200" dirty="0"/>
        </a:p>
      </dsp:txBody>
      <dsp:txXfrm>
        <a:off x="3368181" y="2173780"/>
        <a:ext cx="1219380" cy="1137345"/>
      </dsp:txXfrm>
    </dsp:sp>
    <dsp:sp modelId="{299D36F2-6E77-4271-A5BF-9230ED06E85D}">
      <dsp:nvSpPr>
        <dsp:cNvPr id="0" name=""/>
        <dsp:cNvSpPr/>
      </dsp:nvSpPr>
      <dsp:spPr>
        <a:xfrm>
          <a:off x="651475" y="1373859"/>
          <a:ext cx="2830927" cy="2711779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(who?)</a:t>
          </a:r>
          <a:endParaRPr lang="en-Z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8054" y="2074402"/>
        <a:ext cx="1698556" cy="1491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685F-C18D-4F9D-95E6-C2A936F2FE22}">
      <dsp:nvSpPr>
        <dsp:cNvPr id="0" name=""/>
        <dsp:cNvSpPr/>
      </dsp:nvSpPr>
      <dsp:spPr>
        <a:xfrm>
          <a:off x="1438109" y="50271"/>
          <a:ext cx="1904314" cy="189057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0" kern="1200" dirty="0" smtClean="0">
              <a:effectLst/>
            </a:rPr>
            <a:t>Purpose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50" b="0" kern="1200" dirty="0" smtClean="0">
              <a:effectLst/>
            </a:rPr>
            <a:t>(what?)</a:t>
          </a:r>
          <a:endParaRPr lang="en-ZA" sz="1150" b="0" kern="1200" dirty="0">
            <a:effectLst/>
          </a:endParaRPr>
        </a:p>
      </dsp:txBody>
      <dsp:txXfrm>
        <a:off x="1692017" y="381123"/>
        <a:ext cx="1396497" cy="850760"/>
      </dsp:txXfrm>
    </dsp:sp>
    <dsp:sp modelId="{7FB12BB6-E96B-4906-B91E-6A9680A5AA0A}">
      <dsp:nvSpPr>
        <dsp:cNvPr id="0" name=""/>
        <dsp:cNvSpPr/>
      </dsp:nvSpPr>
      <dsp:spPr>
        <a:xfrm>
          <a:off x="2012198" y="1086120"/>
          <a:ext cx="2373768" cy="2342188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Practise (how?)</a:t>
          </a:r>
          <a:endParaRPr lang="en-Z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8176" y="1691186"/>
        <a:ext cx="1424261" cy="1288203"/>
      </dsp:txXfrm>
    </dsp:sp>
    <dsp:sp modelId="{299D36F2-6E77-4271-A5BF-9230ED06E85D}">
      <dsp:nvSpPr>
        <dsp:cNvPr id="0" name=""/>
        <dsp:cNvSpPr/>
      </dsp:nvSpPr>
      <dsp:spPr>
        <a:xfrm>
          <a:off x="661490" y="1264542"/>
          <a:ext cx="1813350" cy="188430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0" kern="1200" dirty="0" smtClean="0">
              <a:effectLst/>
            </a:rPr>
            <a:t>People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50" b="0" kern="1200" dirty="0" smtClean="0">
              <a:effectLst/>
            </a:rPr>
            <a:t>(who?)</a:t>
          </a:r>
          <a:endParaRPr lang="en-ZA" sz="1150" b="0" kern="1200" dirty="0">
            <a:effectLst/>
          </a:endParaRPr>
        </a:p>
      </dsp:txBody>
      <dsp:txXfrm>
        <a:off x="832248" y="1751321"/>
        <a:ext cx="1088010" cy="103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363079-C685-4104-B75E-14D6F0E23D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8E64E8-5206-4F35-8D60-5B89CD000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4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E4E7-4195-4407-91B9-DB0791023E62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430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0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6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0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3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92AF-07B1-4809-AFC9-9E526159C54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550C-8E7F-4D8A-AD1F-A90CFAF7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5500" b="1" dirty="0" smtClean="0"/>
              <a:t>Overview of the Network</a:t>
            </a:r>
            <a:endParaRPr lang="en-ZA" sz="55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Lisa Blanken</a:t>
            </a:r>
          </a:p>
          <a:p>
            <a:r>
              <a:rPr lang="en-ZA" dirty="0" smtClean="0"/>
              <a:t>TFCA Network Adviser </a:t>
            </a:r>
          </a:p>
          <a:p>
            <a:r>
              <a:rPr lang="en-ZA" dirty="0" smtClean="0"/>
              <a:t>GIZ/SADC TUPRNR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84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9552" y="260648"/>
            <a:ext cx="86044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Link between TFCA Network and </a:t>
            </a:r>
            <a:r>
              <a:rPr lang="en-ZA" sz="3400" b="1" dirty="0" err="1" smtClean="0"/>
              <a:t>CoPs</a:t>
            </a:r>
            <a:endParaRPr lang="en-ZA" sz="3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04216"/>
            <a:ext cx="88204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300" b="1" dirty="0" smtClean="0"/>
              <a:t>TFCA Network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300" dirty="0" smtClean="0"/>
              <a:t>Presenting progress on meetings, membership and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300" dirty="0" smtClean="0"/>
              <a:t>Table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300" dirty="0" smtClean="0"/>
              <a:t>Possibility to organise separate sessions at Network meeting, or find the resources to organise a topical Network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i="1" dirty="0" smtClean="0"/>
          </a:p>
          <a:p>
            <a:r>
              <a:rPr lang="en-ZA" sz="2300" b="1" dirty="0" smtClean="0"/>
              <a:t>TFCA Network Steering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300" dirty="0" smtClean="0"/>
              <a:t>Sharing Minutes of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300" dirty="0" smtClean="0"/>
              <a:t>Chair/convener of </a:t>
            </a:r>
            <a:r>
              <a:rPr lang="en-ZA" sz="2300" dirty="0" err="1" smtClean="0"/>
              <a:t>CoP</a:t>
            </a:r>
            <a:r>
              <a:rPr lang="en-ZA" sz="2300" dirty="0" smtClean="0"/>
              <a:t> asked to prepare a brief report-back</a:t>
            </a:r>
            <a:endParaRPr lang="en-ZA" sz="2300" dirty="0"/>
          </a:p>
          <a:p>
            <a:endParaRPr lang="en-US" sz="2300" i="1" dirty="0"/>
          </a:p>
          <a:p>
            <a:r>
              <a:rPr lang="en-US" sz="2300" b="1" dirty="0" smtClean="0"/>
              <a:t>Technical Committee on Wildlife/Ministerial meetings</a:t>
            </a:r>
            <a:endParaRPr lang="en-US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300" dirty="0" smtClean="0"/>
              <a:t>Suggest solutions and/or table recommendations on behalf of the TFCA Network</a:t>
            </a:r>
            <a:endParaRPr lang="en-ZA" sz="2300" dirty="0"/>
          </a:p>
          <a:p>
            <a:endParaRPr lang="en-US" sz="2300" i="1" dirty="0" smtClean="0"/>
          </a:p>
          <a:p>
            <a:endParaRPr lang="en-US" sz="2300" i="1" dirty="0" smtClean="0"/>
          </a:p>
          <a:p>
            <a:endParaRPr lang="en-US" sz="2300" i="1" dirty="0" smtClean="0"/>
          </a:p>
          <a:p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300" dirty="0" smtClean="0"/>
          </a:p>
        </p:txBody>
      </p:sp>
    </p:spTree>
    <p:extLst>
      <p:ext uri="{BB962C8B-B14F-4D97-AF65-F5344CB8AC3E}">
        <p14:creationId xmlns:p14="http://schemas.microsoft.com/office/powerpoint/2010/main" val="14857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5500" b="1" dirty="0" smtClean="0"/>
              <a:t>Tourism </a:t>
            </a:r>
            <a:r>
              <a:rPr lang="en-ZA" sz="5500" b="1" dirty="0" err="1" smtClean="0"/>
              <a:t>CoP</a:t>
            </a:r>
            <a:endParaRPr lang="en-ZA" sz="5500" b="1" dirty="0" smtClean="0"/>
          </a:p>
          <a:p>
            <a:r>
              <a:rPr lang="en-ZA" sz="4000" dirty="0" smtClean="0"/>
              <a:t>Learning from practice</a:t>
            </a:r>
            <a:endParaRPr lang="en-ZA" sz="4000" dirty="0"/>
          </a:p>
          <a:p>
            <a:endParaRPr lang="en-ZA" sz="55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Lisa Blanken</a:t>
            </a:r>
          </a:p>
          <a:p>
            <a:r>
              <a:rPr lang="en-ZA" dirty="0" smtClean="0"/>
              <a:t>TFCA Network Adviser </a:t>
            </a:r>
          </a:p>
          <a:p>
            <a:r>
              <a:rPr lang="en-ZA" dirty="0" smtClean="0"/>
              <a:t>GIZ/SADC </a:t>
            </a:r>
            <a:r>
              <a:rPr lang="en-ZA" dirty="0" smtClean="0"/>
              <a:t>TUPNR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4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9552" y="0"/>
            <a:ext cx="86044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Rationale for Tourism COP</a:t>
            </a:r>
            <a:endParaRPr lang="en-ZA" sz="3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04216"/>
            <a:ext cx="882047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300" dirty="0" smtClean="0"/>
              <a:t>Marketing of tourism and tourism development in TFCAs currently more focused on individual protected areas or specific renown sites like Victoria Falls.</a:t>
            </a:r>
          </a:p>
          <a:p>
            <a:endParaRPr lang="en-ZA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300" dirty="0" smtClean="0"/>
              <a:t>Boundless Southern Africa is an initiative established by 9 SADC Member States  to market the 6 TFCAs bordering South Africa + KAZA  – Bringing out the potential of cross-border tourism products/events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-478472" y="3632644"/>
            <a:ext cx="5324832" cy="2949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ZA" sz="2200" dirty="0" smtClean="0">
                <a:solidFill>
                  <a:schemeClr val="tx1"/>
                </a:solidFill>
              </a:rPr>
              <a:t>Currently missing: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schemeClr val="tx1"/>
                </a:solidFill>
              </a:rPr>
              <a:t>1 central place to find tourism information on all SADC TFCAs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schemeClr val="tx1"/>
                </a:solidFill>
              </a:rPr>
              <a:t>Besides </a:t>
            </a:r>
            <a:r>
              <a:rPr lang="en-ZA" sz="2200" dirty="0" err="1" smtClean="0">
                <a:solidFill>
                  <a:schemeClr val="tx1"/>
                </a:solidFill>
              </a:rPr>
              <a:t>Univisa</a:t>
            </a:r>
            <a:r>
              <a:rPr lang="en-ZA" sz="2200" dirty="0" smtClean="0">
                <a:solidFill>
                  <a:schemeClr val="tx1"/>
                </a:solidFill>
              </a:rPr>
              <a:t> &amp; KTP/GLTP examples, limited movement of tourists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schemeClr val="tx1"/>
                </a:solidFill>
              </a:rPr>
              <a:t>Regional vision for tourism development in TFCAs, incl. economic potential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0" y="3645024"/>
            <a:ext cx="532483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9" y="5517232"/>
            <a:ext cx="2095481" cy="12269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b="8676"/>
          <a:stretch/>
        </p:blipFill>
        <p:spPr>
          <a:xfrm>
            <a:off x="5827702" y="4365104"/>
            <a:ext cx="2195736" cy="1242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7" y="3431860"/>
            <a:ext cx="2278380" cy="128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6054"/>
          <a:stretch/>
        </p:blipFill>
        <p:spPr>
          <a:xfrm flipH="1">
            <a:off x="7835899" y="4712020"/>
            <a:ext cx="1282700" cy="20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9552" y="260648"/>
            <a:ext cx="86044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Tourism </a:t>
            </a:r>
            <a:r>
              <a:rPr lang="en-ZA" sz="3400" b="1" dirty="0" err="1" smtClean="0"/>
              <a:t>CoP</a:t>
            </a:r>
            <a:r>
              <a:rPr lang="en-ZA" sz="3400" b="1" dirty="0" smtClean="0"/>
              <a:t> - overview</a:t>
            </a:r>
            <a:endParaRPr lang="en-ZA" sz="3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04216"/>
            <a:ext cx="9197592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Tourism </a:t>
            </a:r>
            <a:r>
              <a:rPr lang="en-US" sz="2200" dirty="0" err="1" smtClean="0"/>
              <a:t>CoP</a:t>
            </a:r>
            <a:r>
              <a:rPr lang="en-US" sz="2200" dirty="0" smtClean="0"/>
              <a:t> established in March 2016 with initially five members</a:t>
            </a:r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April 2016: </a:t>
            </a:r>
            <a:r>
              <a:rPr lang="en-US" sz="2200" dirty="0" err="1" smtClean="0"/>
              <a:t>ToRs</a:t>
            </a:r>
            <a:r>
              <a:rPr lang="en-US" sz="2200" dirty="0" smtClean="0"/>
              <a:t> developed and shared with the </a:t>
            </a:r>
            <a:r>
              <a:rPr lang="en-US" sz="2200" dirty="0" err="1" smtClean="0"/>
              <a:t>TCoP</a:t>
            </a:r>
            <a:r>
              <a:rPr lang="en-US" sz="2200" dirty="0" smtClean="0"/>
              <a:t> members</a:t>
            </a:r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April – August 2016: Additional experts </a:t>
            </a:r>
            <a:r>
              <a:rPr lang="en-US" sz="2200" dirty="0"/>
              <a:t>approached by various members of the </a:t>
            </a:r>
            <a:r>
              <a:rPr lang="en-US" sz="2200" dirty="0" err="1" smtClean="0"/>
              <a:t>TCoP</a:t>
            </a:r>
            <a:endParaRPr lang="en-US" sz="2200" dirty="0" smtClean="0"/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July 2016: </a:t>
            </a:r>
            <a:r>
              <a:rPr lang="en-US" sz="2200" dirty="0"/>
              <a:t>First </a:t>
            </a:r>
            <a:r>
              <a:rPr lang="en-US" sz="2200" dirty="0" smtClean="0"/>
              <a:t>discussion between </a:t>
            </a:r>
            <a:r>
              <a:rPr lang="en-US" sz="2200" dirty="0" err="1" smtClean="0"/>
              <a:t>TCoP</a:t>
            </a:r>
            <a:r>
              <a:rPr lang="en-US" sz="2200" dirty="0" smtClean="0"/>
              <a:t> members during </a:t>
            </a:r>
            <a:r>
              <a:rPr lang="en-US" sz="2200" dirty="0"/>
              <a:t>TFCA Network Symposium </a:t>
            </a:r>
            <a:r>
              <a:rPr lang="en-US" sz="2200" dirty="0" smtClean="0"/>
              <a:t>held in Gaborone, Botswana</a:t>
            </a:r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August 2016: First meeting discussing </a:t>
            </a:r>
            <a:r>
              <a:rPr lang="en-US" sz="2200" dirty="0" err="1" smtClean="0"/>
              <a:t>ToRs</a:t>
            </a:r>
            <a:r>
              <a:rPr lang="en-US" sz="2200" dirty="0" smtClean="0"/>
              <a:t> &amp; way forward</a:t>
            </a:r>
            <a:endParaRPr lang="en-US" sz="2200" dirty="0" smtClean="0"/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January 2017: Meeting to support preparations for ITB Berlin 2017</a:t>
            </a:r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February 2017: Planning meeting redefining focus areas and objectives, roles &amp; responsibilities and presence at tourism fairs</a:t>
            </a:r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March 2017: Presenting recommendations at TFCA Network meeting</a:t>
            </a:r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July 2017: Meeting to evaluate presence at tourism fairs</a:t>
            </a:r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September 2017: Preparing concept note for presentation at TC on Wildlife</a:t>
            </a:r>
          </a:p>
          <a:p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October/Nov </a:t>
            </a:r>
            <a:r>
              <a:rPr lang="en-US" sz="2200" dirty="0" smtClean="0"/>
              <a:t>2017: </a:t>
            </a:r>
            <a:r>
              <a:rPr lang="en-US" sz="2200" dirty="0" smtClean="0"/>
              <a:t>Presenting concept note with recommendations at</a:t>
            </a:r>
            <a:r>
              <a:rPr lang="en-US" sz="2200" dirty="0" smtClean="0"/>
              <a:t> </a:t>
            </a:r>
            <a:r>
              <a:rPr lang="en-US" sz="2200" dirty="0" smtClean="0"/>
              <a:t>TC on Wildlife </a:t>
            </a:r>
            <a:r>
              <a:rPr lang="en-US" sz="2200" dirty="0" smtClean="0"/>
              <a:t>and RETOSA board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i="1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200" dirty="0" smtClean="0"/>
          </a:p>
        </p:txBody>
      </p:sp>
    </p:spTree>
    <p:extLst>
      <p:ext uri="{BB962C8B-B14F-4D97-AF65-F5344CB8AC3E}">
        <p14:creationId xmlns:p14="http://schemas.microsoft.com/office/powerpoint/2010/main" val="13936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9552" y="97984"/>
            <a:ext cx="86044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/>
              <a:t>Relevant SADC protocols and programmes</a:t>
            </a:r>
            <a:endParaRPr lang="en-ZA" sz="3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04216"/>
            <a:ext cx="882047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300" dirty="0"/>
              <a:t>SADC Programme for Transfrontier Conservation Areas (2013)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ZA" sz="2100" dirty="0"/>
              <a:t>Component 5: Enhancement of </a:t>
            </a:r>
            <a:r>
              <a:rPr lang="en-ZA" sz="2100" i="1" dirty="0"/>
              <a:t>local livelihood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100" dirty="0" smtClean="0"/>
              <a:t>Increased  private  and  public  investments  in  TFCA tourism</a:t>
            </a:r>
            <a:endParaRPr lang="en-ZA" sz="21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ZA" sz="2100" dirty="0" smtClean="0"/>
              <a:t>Component </a:t>
            </a:r>
            <a:r>
              <a:rPr lang="en-ZA" sz="2100" dirty="0"/>
              <a:t>7: </a:t>
            </a:r>
            <a:r>
              <a:rPr lang="en-US" sz="2100" dirty="0"/>
              <a:t>Development of TFCAs into </a:t>
            </a:r>
            <a:r>
              <a:rPr lang="en-US" sz="2100" i="1" dirty="0"/>
              <a:t>marketable regional tourism </a:t>
            </a:r>
            <a:r>
              <a:rPr lang="en-US" sz="2100" i="1" dirty="0" smtClean="0"/>
              <a:t>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SADC Protocol on the Development of Tourism (1998)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Article 5: Travel facilitating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 smtClean="0"/>
              <a:t>Article </a:t>
            </a:r>
            <a:r>
              <a:rPr lang="en-US" sz="2100" dirty="0"/>
              <a:t>7: Marketing and </a:t>
            </a:r>
            <a:r>
              <a:rPr lang="en-US" sz="2100" dirty="0" smtClean="0"/>
              <a:t>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TFCA Development Strategy for 2010 and Beyond (2005)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Positioning TFCAs as tourism and investment destinations through establishment of ‘</a:t>
            </a:r>
            <a:r>
              <a:rPr lang="en-US" sz="2100" i="1" dirty="0"/>
              <a:t>Boundless Southern Africa</a:t>
            </a:r>
            <a:r>
              <a:rPr lang="en-US" sz="2100" dirty="0"/>
              <a:t>’ brand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i="1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100" i="1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100" i="1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0" y="3645024"/>
            <a:ext cx="532483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50380"/>
              </p:ext>
            </p:extLst>
          </p:nvPr>
        </p:nvGraphicFramePr>
        <p:xfrm>
          <a:off x="1526468" y="5013176"/>
          <a:ext cx="6432376" cy="923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32376"/>
              </a:tblGrid>
              <a:tr h="923187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Enhance the marketability and sustainability of cross-border tourism in SADC TFCAs.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9552" y="0"/>
            <a:ext cx="86044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Objectives</a:t>
            </a:r>
            <a:endParaRPr lang="en-ZA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752" y="836712"/>
            <a:ext cx="8820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300" dirty="0" smtClean="0"/>
          </a:p>
          <a:p>
            <a:endParaRPr lang="en-ZA" sz="23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15954"/>
              </p:ext>
            </p:extLst>
          </p:nvPr>
        </p:nvGraphicFramePr>
        <p:xfrm>
          <a:off x="539552" y="1236821"/>
          <a:ext cx="7938628" cy="45163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20280"/>
                <a:gridCol w="5418348"/>
              </a:tblGrid>
              <a:tr h="6080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Focus areas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en-US" dirty="0" smtClean="0"/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584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Development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Development of cross-border tourism products and routes for SADC TFCAs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Support, where relevant and appropriate the establishment of rural community tourism products in and around SADC TFCAs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Advocate for removal of obstacles that hinder development of tourism industry in SADC TFCAs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584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Marketing and Promotion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 Enhancement of coordinated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marketing and promotion of SADC TFCAs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584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Sustainable Financing and Promotion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Increase private sector engagement and investment in SADC TFCAs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Support establishment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equitable community partnerships in the TFCA tourism industry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9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9552" y="0"/>
            <a:ext cx="86044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Roles &amp; responsibilities</a:t>
            </a:r>
            <a:endParaRPr lang="en-ZA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04216"/>
            <a:ext cx="88204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Chair is heading the </a:t>
            </a:r>
            <a:r>
              <a:rPr lang="en-US" sz="2200" dirty="0" err="1" smtClean="0"/>
              <a:t>TCoP</a:t>
            </a:r>
            <a:r>
              <a:rPr lang="en-US" sz="2200" dirty="0" smtClean="0"/>
              <a:t> and often initiates meetings/drafts first agenda’s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Secretariat is supporting logistics and coordinating sponsorships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Different coordinators are appointed that take the lead on specific focus areas. Also responsible for making work plan on their focus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Membership includes representation from TFCA Network SC </a:t>
            </a:r>
            <a:endParaRPr lang="en-US" sz="2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36995"/>
              </p:ext>
            </p:extLst>
          </p:nvPr>
        </p:nvGraphicFramePr>
        <p:xfrm>
          <a:off x="349816" y="836712"/>
          <a:ext cx="8794184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2994"/>
                <a:gridCol w="4491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Convener/Chair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Sue Snyman (Wilderness Safaris)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Secretariat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Lisa Blanken (GIZ)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r>
                        <a:rPr lang="en-US" baseline="0" dirty="0" smtClean="0"/>
                        <a:t> development 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 Bewsher (PPF)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 and promotion 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Roland</a:t>
                      </a:r>
                      <a:r>
                        <a:rPr lang="en-US" baseline="0" dirty="0" smtClean="0"/>
                        <a:t> Vorwerk (Boundless Southern Africa)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Sustainable</a:t>
                      </a:r>
                      <a:r>
                        <a:rPr lang="en-US" baseline="0" dirty="0" smtClean="0"/>
                        <a:t> financing &amp; investment 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Johnson (</a:t>
                      </a:r>
                      <a:r>
                        <a:rPr lang="en-US" dirty="0" err="1" smtClean="0"/>
                        <a:t>Chemonics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2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9552" y="0"/>
            <a:ext cx="86044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Membership</a:t>
            </a:r>
            <a:endParaRPr lang="en-ZA" sz="3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34674"/>
              </p:ext>
            </p:extLst>
          </p:nvPr>
        </p:nvGraphicFramePr>
        <p:xfrm>
          <a:off x="251520" y="1397000"/>
          <a:ext cx="9001000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Sue Snyman (Wilderness Safaris)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Piet Theron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dirty="0" smtClean="0"/>
                        <a:t>GLTP)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Lisa Blanken (GIZ)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Shareen Thude (Open </a:t>
                      </a:r>
                      <a:r>
                        <a:rPr lang="en-US" sz="1800" dirty="0" err="1" smtClean="0"/>
                        <a:t>Doorz</a:t>
                      </a:r>
                      <a:r>
                        <a:rPr lang="en-US" sz="1800" dirty="0" smtClean="0"/>
                        <a:t> CC.)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Paul Bewsher</a:t>
                      </a:r>
                      <a:r>
                        <a:rPr lang="en-US" baseline="0" dirty="0" smtClean="0"/>
                        <a:t> (PPF)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Manuel Bollmann (Fair Trade Tourism)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Roland Vorwerk (Boundless)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Rod de Vletter (</a:t>
                      </a:r>
                      <a:r>
                        <a:rPr lang="en-US" sz="1800" dirty="0" err="1" smtClean="0"/>
                        <a:t>Lubombo</a:t>
                      </a:r>
                      <a:r>
                        <a:rPr lang="en-US" sz="1800" dirty="0" smtClean="0"/>
                        <a:t> TFCA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Steve Johnson (</a:t>
                      </a:r>
                      <a:r>
                        <a:rPr lang="en-US" sz="1800" dirty="0" err="1" smtClean="0"/>
                        <a:t>Chemonics</a:t>
                      </a:r>
                      <a:r>
                        <a:rPr lang="en-US" sz="18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Nomsa Mabila (</a:t>
                      </a:r>
                      <a:r>
                        <a:rPr lang="en-US" sz="1800" dirty="0" err="1" smtClean="0"/>
                        <a:t>Lubombo</a:t>
                      </a:r>
                      <a:r>
                        <a:rPr lang="en-US" sz="1800" dirty="0" smtClean="0"/>
                        <a:t> TFCA)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Ernest Mokganedi (DEA)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Patience Gandiwa (GMTFCA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Anna </a:t>
                      </a:r>
                      <a:r>
                        <a:rPr lang="en-US" sz="1800" dirty="0" err="1" smtClean="0"/>
                        <a:t>Spencely</a:t>
                      </a:r>
                      <a:r>
                        <a:rPr lang="en-US" sz="1800" dirty="0" smtClean="0"/>
                        <a:t> (IUCN TAPAS)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Steve Collins (RESILIM)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Tawanda</a:t>
                      </a:r>
                      <a:r>
                        <a:rPr lang="en-US" baseline="0" dirty="0" smtClean="0"/>
                        <a:t> Gotosa (SADC)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Glynn O’Leary (Transfrontier Park Destinations),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Thembi </a:t>
                      </a:r>
                      <a:r>
                        <a:rPr lang="en-US" sz="1800" dirty="0" err="1" smtClean="0"/>
                        <a:t>Kuene</a:t>
                      </a:r>
                      <a:r>
                        <a:rPr lang="en-US" sz="1800" dirty="0" smtClean="0"/>
                        <a:t> (RETOSA)</a:t>
                      </a:r>
                      <a:r>
                        <a:rPr lang="en-US" sz="1800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Uwe Sturmann (Tourism Results)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Kenneth Racombo (RETOSA)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Kwakye Donkor (Africa Tourism Partners)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Caroline Ungersbock (Sustainable Tourism Partnership Programme)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Nakedi Maputla (AWF)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8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7" y="2346820"/>
            <a:ext cx="8980439" cy="4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1052736"/>
            <a:ext cx="51845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SADC TFCA Network established at Inception workshop, Sept 2013, in </a:t>
            </a:r>
            <a:r>
              <a:rPr lang="en-ZA" dirty="0" err="1" smtClean="0">
                <a:solidFill>
                  <a:schemeClr val="tx1"/>
                </a:solidFill>
              </a:rPr>
              <a:t>Jhb</a:t>
            </a:r>
            <a:r>
              <a:rPr lang="en-ZA" dirty="0" smtClean="0">
                <a:solidFill>
                  <a:schemeClr val="tx1"/>
                </a:solidFill>
              </a:rPr>
              <a:t>, RSA attended by 9 SADC MS</a:t>
            </a:r>
          </a:p>
          <a:p>
            <a:endParaRPr lang="en-Z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In response to SADC TFCA Programme Component 4</a:t>
            </a:r>
          </a:p>
          <a:p>
            <a:endParaRPr lang="en-ZA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Calibri" panose="020F0502020204030204" pitchFamily="34" charset="0"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Establishment of Data and Knowledge Management Systems</a:t>
            </a:r>
            <a:endParaRPr lang="en-ZA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Calibri" panose="020F0502020204030204" pitchFamily="34" charset="0"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Calibri" panose="020F0502020204030204" pitchFamily="34" charset="0"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Information exchange, learning and innovation network which facilitates the gathering, processing and dissemination of TFCA related information</a:t>
            </a:r>
            <a:endParaRPr lang="en-ZA" dirty="0" smtClean="0">
              <a:solidFill>
                <a:schemeClr val="tx1"/>
              </a:solidFill>
            </a:endParaRPr>
          </a:p>
          <a:p>
            <a:endParaRPr lang="en-ZA" dirty="0" smtClean="0">
              <a:solidFill>
                <a:schemeClr val="tx1"/>
              </a:solidFill>
            </a:endParaRPr>
          </a:p>
          <a:p>
            <a:pPr lvl="1"/>
            <a:endParaRPr lang="en-ZA" dirty="0" smtClean="0">
              <a:solidFill>
                <a:schemeClr val="tx1"/>
              </a:solidFill>
            </a:endParaRPr>
          </a:p>
          <a:p>
            <a:pPr lvl="1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0750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Background </a:t>
            </a:r>
            <a:endParaRPr lang="en-ZA" sz="3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59" y="1435656"/>
            <a:ext cx="3405125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4149416"/>
              </p:ext>
            </p:extLst>
          </p:nvPr>
        </p:nvGraphicFramePr>
        <p:xfrm>
          <a:off x="6450888" y="1628800"/>
          <a:ext cx="3784336" cy="262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>
          <a:xfrm>
            <a:off x="1107192" y="1484784"/>
            <a:ext cx="7200800" cy="21665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ZA" i="1" dirty="0" smtClean="0"/>
              <a:t>To overcome TFCA challenges through shared learning, knowledge management and collaboration</a:t>
            </a:r>
            <a:endParaRPr lang="en-ZA" dirty="0" smtClean="0"/>
          </a:p>
          <a:p>
            <a:pPr algn="ctr"/>
            <a:endParaRPr lang="en-Z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08" y="3861048"/>
            <a:ext cx="9622507" cy="30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07504" y="0"/>
            <a:ext cx="903649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SADC TFCA Network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808" y="3861048"/>
            <a:ext cx="265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Network Symposium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17329375"/>
              </p:ext>
            </p:extLst>
          </p:nvPr>
        </p:nvGraphicFramePr>
        <p:xfrm>
          <a:off x="-612576" y="980728"/>
          <a:ext cx="49685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23928" y="1124744"/>
            <a:ext cx="4968552" cy="5832648"/>
          </a:xfrm>
        </p:spPr>
        <p:txBody>
          <a:bodyPr>
            <a:normAutofit/>
          </a:bodyPr>
          <a:lstStyle/>
          <a:p>
            <a:r>
              <a:rPr lang="en-ZA" sz="2800" dirty="0" smtClean="0"/>
              <a:t>Open to all stakeholder groups</a:t>
            </a:r>
          </a:p>
          <a:p>
            <a:endParaRPr lang="en-ZA" sz="2800" dirty="0" smtClean="0"/>
          </a:p>
          <a:p>
            <a:r>
              <a:rPr lang="en-ZA" sz="2800" dirty="0" smtClean="0"/>
              <a:t>Guided &amp; led by a Steering Committee (SC) comprising TFCA Focal Points from all SADC MS + SADC Secretariat</a:t>
            </a:r>
          </a:p>
          <a:p>
            <a:endParaRPr lang="en-ZA" sz="2800" dirty="0"/>
          </a:p>
          <a:p>
            <a:r>
              <a:rPr lang="en-ZA" sz="2800" dirty="0" smtClean="0"/>
              <a:t>Chairing of SC changes as per SADC Troika. (Current chair RSA; outgoing chair Swaziland; incoming chair Namibia)</a:t>
            </a:r>
            <a:endParaRPr lang="en-ZA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ZA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8" y="980728"/>
            <a:ext cx="7704856" cy="527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07504" y="0"/>
            <a:ext cx="903649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Network membership</a:t>
            </a:r>
          </a:p>
        </p:txBody>
      </p:sp>
    </p:spTree>
    <p:extLst>
      <p:ext uri="{BB962C8B-B14F-4D97-AF65-F5344CB8AC3E}">
        <p14:creationId xmlns:p14="http://schemas.microsoft.com/office/powerpoint/2010/main" val="11674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3888" y="764704"/>
            <a:ext cx="5472608" cy="6525344"/>
          </a:xfrm>
        </p:spPr>
        <p:txBody>
          <a:bodyPr>
            <a:no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GB" sz="1800" b="1" dirty="0"/>
              <a:t>Information exchange:</a:t>
            </a:r>
            <a:endParaRPr lang="en-ZA" sz="1200" dirty="0"/>
          </a:p>
          <a:p>
            <a:pPr lvl="1"/>
            <a:r>
              <a:rPr lang="en-GB" sz="1400" dirty="0"/>
              <a:t>Sharing experiences within and across TFCAs</a:t>
            </a:r>
            <a:endParaRPr lang="en-ZA" sz="1100" dirty="0"/>
          </a:p>
          <a:p>
            <a:pPr lvl="1"/>
            <a:r>
              <a:rPr lang="en-GB" sz="1400" dirty="0"/>
              <a:t>Conducting field visits to enhance understanding of local </a:t>
            </a:r>
            <a:r>
              <a:rPr lang="en-GB" sz="1400" dirty="0" smtClean="0"/>
              <a:t>contexts</a:t>
            </a:r>
          </a:p>
          <a:p>
            <a:pPr lvl="1"/>
            <a:endParaRPr lang="en-ZA" sz="1100" dirty="0"/>
          </a:p>
          <a:p>
            <a:pPr marL="624078" lvl="0" indent="-514350">
              <a:buFont typeface="+mj-lt"/>
              <a:buAutoNum type="arabicPeriod"/>
            </a:pPr>
            <a:r>
              <a:rPr lang="en-GB" sz="1800" b="1" dirty="0"/>
              <a:t>Joint learning and knowledge management: </a:t>
            </a:r>
            <a:endParaRPr lang="en-ZA" sz="1200" dirty="0"/>
          </a:p>
          <a:p>
            <a:pPr lvl="1"/>
            <a:r>
              <a:rPr lang="en-GB" sz="1400" dirty="0"/>
              <a:t>Developing a portal as a platform for joint learning, information exchange and knowledge management </a:t>
            </a:r>
            <a:endParaRPr lang="en-GB" sz="1400" dirty="0" smtClean="0"/>
          </a:p>
          <a:p>
            <a:pPr lvl="1"/>
            <a:r>
              <a:rPr lang="en-GB" sz="1400" dirty="0" smtClean="0"/>
              <a:t>Developing </a:t>
            </a:r>
            <a:r>
              <a:rPr lang="en-GB" sz="1400" dirty="0"/>
              <a:t>a </a:t>
            </a:r>
            <a:r>
              <a:rPr lang="en-GB" sz="1400" u="sng" dirty="0"/>
              <a:t>regional</a:t>
            </a:r>
            <a:r>
              <a:rPr lang="en-GB" sz="1400" dirty="0"/>
              <a:t> repository of TFCA related information</a:t>
            </a:r>
            <a:endParaRPr lang="en-ZA" sz="1100" dirty="0"/>
          </a:p>
          <a:p>
            <a:pPr lvl="1"/>
            <a:r>
              <a:rPr lang="en-GB" sz="1400" dirty="0"/>
              <a:t>Innovation and idea testing through joint experimentation and documentation</a:t>
            </a:r>
            <a:endParaRPr lang="en-ZA" sz="1100" dirty="0"/>
          </a:p>
          <a:p>
            <a:pPr lvl="1"/>
            <a:r>
              <a:rPr lang="en-GB" sz="1400" dirty="0"/>
              <a:t>Knowledge product development</a:t>
            </a:r>
            <a:endParaRPr lang="en-ZA" sz="1100" dirty="0"/>
          </a:p>
          <a:p>
            <a:pPr lvl="1"/>
            <a:r>
              <a:rPr lang="en-GB" sz="1400" dirty="0"/>
              <a:t>Enabling peer review and </a:t>
            </a:r>
            <a:r>
              <a:rPr lang="en-GB" sz="1400" dirty="0" smtClean="0"/>
              <a:t>feedback</a:t>
            </a:r>
          </a:p>
          <a:p>
            <a:pPr lvl="1"/>
            <a:endParaRPr lang="en-ZA" sz="1100" dirty="0"/>
          </a:p>
          <a:p>
            <a:pPr marL="624078" lvl="0" indent="-514350">
              <a:buFont typeface="+mj-lt"/>
              <a:buAutoNum type="arabicPeriod"/>
            </a:pPr>
            <a:r>
              <a:rPr lang="en-GB" sz="1800" b="1" dirty="0"/>
              <a:t>Resource mobilisation  </a:t>
            </a:r>
            <a:endParaRPr lang="en-GB" sz="1800" b="1" dirty="0" smtClean="0"/>
          </a:p>
          <a:p>
            <a:pPr marL="624078" lvl="0" indent="-514350">
              <a:buFont typeface="+mj-lt"/>
              <a:buAutoNum type="arabicPeriod"/>
            </a:pPr>
            <a:endParaRPr lang="en-ZA" sz="1200" dirty="0"/>
          </a:p>
          <a:p>
            <a:pPr marL="624078" lvl="0" indent="-514350">
              <a:buFont typeface="+mj-lt"/>
              <a:buAutoNum type="arabicPeriod"/>
            </a:pPr>
            <a:r>
              <a:rPr lang="en-GB" sz="1800" b="1" dirty="0"/>
              <a:t>Strengthening collaboration and relationships: </a:t>
            </a:r>
            <a:endParaRPr lang="en-ZA" sz="1200" dirty="0"/>
          </a:p>
          <a:p>
            <a:pPr lvl="1"/>
            <a:r>
              <a:rPr lang="en-GB" sz="1400" dirty="0"/>
              <a:t>Conducting face to face meetings </a:t>
            </a:r>
            <a:endParaRPr lang="en-ZA" sz="1100" dirty="0"/>
          </a:p>
          <a:p>
            <a:pPr lvl="1"/>
            <a:r>
              <a:rPr lang="en-GB" sz="1400" dirty="0"/>
              <a:t>Developing linkages with TFCA stakeholder groups </a:t>
            </a:r>
            <a:endParaRPr lang="en-ZA" sz="1100" dirty="0"/>
          </a:p>
          <a:p>
            <a:pPr lvl="1"/>
            <a:r>
              <a:rPr lang="en-GB" sz="1400" dirty="0"/>
              <a:t>Facilitating empowerment at the level of the </a:t>
            </a:r>
            <a:r>
              <a:rPr lang="en-GB" sz="1400" dirty="0" smtClean="0"/>
              <a:t>TFCA</a:t>
            </a:r>
            <a:endParaRPr lang="en-ZA" sz="11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3090384"/>
              </p:ext>
            </p:extLst>
          </p:nvPr>
        </p:nvGraphicFramePr>
        <p:xfrm>
          <a:off x="-612577" y="836712"/>
          <a:ext cx="439248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35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Activities 2015-2017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73932"/>
            <a:ext cx="8604448" cy="6084068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Face to face meetings (1-2 annually)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Development of online communication portal for network members and a public website, incl. a TFCA Network </a:t>
            </a:r>
            <a:r>
              <a:rPr lang="en-US" sz="3400" dirty="0"/>
              <a:t>n</a:t>
            </a:r>
            <a:r>
              <a:rPr lang="en-US" sz="3400" dirty="0" smtClean="0"/>
              <a:t>ewsletter (2016)</a:t>
            </a:r>
          </a:p>
          <a:p>
            <a:endParaRPr lang="en-US" sz="3400" dirty="0"/>
          </a:p>
          <a:p>
            <a:r>
              <a:rPr lang="en-US" sz="3400" dirty="0" smtClean="0"/>
              <a:t>Support </a:t>
            </a:r>
            <a:r>
              <a:rPr lang="en-US" sz="3400" dirty="0"/>
              <a:t>to guideline development</a:t>
            </a:r>
          </a:p>
          <a:p>
            <a:pPr lvl="1"/>
            <a:r>
              <a:rPr lang="en-US" sz="2700" dirty="0"/>
              <a:t>Establishment &amp; Development of TFCAs (2015)</a:t>
            </a:r>
          </a:p>
          <a:p>
            <a:pPr lvl="1"/>
            <a:r>
              <a:rPr lang="en-US" sz="2700" dirty="0"/>
              <a:t> Tourism Concession Guidelines (2015)</a:t>
            </a:r>
          </a:p>
          <a:p>
            <a:pPr lvl="1"/>
            <a:r>
              <a:rPr lang="en-US" sz="2700" dirty="0"/>
              <a:t>Cross-border tourism products (under development)</a:t>
            </a:r>
          </a:p>
          <a:p>
            <a:pPr lvl="1"/>
            <a:r>
              <a:rPr lang="en-US" sz="2700" dirty="0"/>
              <a:t>C</a:t>
            </a:r>
            <a:r>
              <a:rPr lang="en-US" sz="2700" dirty="0" smtClean="0"/>
              <a:t>ommunity </a:t>
            </a:r>
            <a:r>
              <a:rPr lang="en-US" sz="2700" dirty="0"/>
              <a:t>engagement </a:t>
            </a:r>
            <a:r>
              <a:rPr lang="en-US" sz="2700" dirty="0" smtClean="0"/>
              <a:t> in TFCA (under development)</a:t>
            </a:r>
          </a:p>
          <a:p>
            <a:pPr lvl="1"/>
            <a:endParaRPr lang="en-US" sz="2700" dirty="0"/>
          </a:p>
          <a:p>
            <a:r>
              <a:rPr lang="en-US" sz="3400" dirty="0" smtClean="0"/>
              <a:t>Setting up SADC </a:t>
            </a:r>
            <a:r>
              <a:rPr lang="en-US" sz="3400" dirty="0"/>
              <a:t>TFCA Learning Partnership Micro </a:t>
            </a:r>
            <a:r>
              <a:rPr lang="en-US" sz="3400" dirty="0" smtClean="0"/>
              <a:t>Fund  - with support from SADC/GIZ TUPNR (2017-2018)</a:t>
            </a:r>
          </a:p>
          <a:p>
            <a:pPr marL="457200" lvl="1" indent="0">
              <a:buNone/>
            </a:pPr>
            <a:endParaRPr lang="en-US" sz="3400" dirty="0" smtClean="0"/>
          </a:p>
          <a:p>
            <a:r>
              <a:rPr lang="en-US" sz="3400" dirty="0" smtClean="0"/>
              <a:t>Support to development of SADC TFCA M&amp;E Framework (under development)</a:t>
            </a:r>
            <a:endParaRPr lang="en-US" sz="3400" dirty="0"/>
          </a:p>
          <a:p>
            <a:endParaRPr lang="en-US" sz="3100" dirty="0" smtClean="0"/>
          </a:p>
          <a:p>
            <a:endParaRPr lang="en-US" sz="3100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8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Regional and international presence</a:t>
            </a:r>
            <a:endParaRPr lang="en-US" sz="3400" b="1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9600" dirty="0"/>
              <a:t>SADC TFCA Network Symposium 2016 in Gaborone, Botswana on collaborative management models for conservation areas</a:t>
            </a:r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Presence at Global Seminar on Transboundary Cooperation for Biodiversity and Peace in Salzburg, Austria in 2016</a:t>
            </a:r>
          </a:p>
          <a:p>
            <a:endParaRPr lang="en-US" sz="9600" dirty="0" smtClean="0"/>
          </a:p>
          <a:p>
            <a:r>
              <a:rPr lang="en-US" sz="9600" dirty="0" smtClean="0"/>
              <a:t>Strong presence at CITES COP17 hosted in Johannesburg, South Africa, from September-October 2016</a:t>
            </a:r>
          </a:p>
          <a:p>
            <a:pPr lvl="1"/>
            <a:r>
              <a:rPr lang="en-US" sz="9200" dirty="0" smtClean="0"/>
              <a:t>4 side events </a:t>
            </a:r>
          </a:p>
          <a:p>
            <a:pPr lvl="1"/>
            <a:r>
              <a:rPr lang="en-US" sz="9200" dirty="0" smtClean="0"/>
              <a:t>Exhibition stand</a:t>
            </a:r>
          </a:p>
          <a:p>
            <a:endParaRPr lang="en-US" sz="9600" dirty="0"/>
          </a:p>
          <a:p>
            <a:r>
              <a:rPr lang="en-US" sz="9600" dirty="0" smtClean="0"/>
              <a:t>Participation at the International Tourism Fair (ITB) in Berlin, Tourism INDABA in Durban and World Travel Market in Cape Town (2017) – together with Boundless Southern Africa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-35808" y="5720"/>
            <a:ext cx="9556928" cy="68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r="6687" b="5628"/>
          <a:stretch/>
        </p:blipFill>
        <p:spPr bwMode="auto">
          <a:xfrm>
            <a:off x="5330864" y="2852936"/>
            <a:ext cx="4160520" cy="28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9552" y="0"/>
            <a:ext cx="86044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 smtClean="0"/>
              <a:t>Community of Practices</a:t>
            </a:r>
            <a:endParaRPr lang="en-ZA" sz="34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07504" y="2060848"/>
            <a:ext cx="5324832" cy="432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300" dirty="0">
                <a:solidFill>
                  <a:schemeClr val="tx1"/>
                </a:solidFill>
              </a:rPr>
              <a:t>Potential to develop the Network into a </a:t>
            </a:r>
            <a:r>
              <a:rPr lang="en-ZA" sz="2300" b="1" dirty="0">
                <a:solidFill>
                  <a:schemeClr val="tx1"/>
                </a:solidFill>
              </a:rPr>
              <a:t>knowledge hub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</a:rPr>
              <a:t>CoPs</a:t>
            </a:r>
            <a:r>
              <a:rPr lang="en-US" sz="2300" dirty="0">
                <a:solidFill>
                  <a:schemeClr val="tx1"/>
                </a:solidFill>
              </a:rPr>
              <a:t> around thematic areas can aggregate &amp; analyze existing data, suggest solutions to challenges &amp; offer expertise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These </a:t>
            </a:r>
            <a:r>
              <a:rPr lang="en-US" sz="2300" dirty="0" err="1">
                <a:solidFill>
                  <a:schemeClr val="tx1"/>
                </a:solidFill>
              </a:rPr>
              <a:t>CoP</a:t>
            </a:r>
            <a:r>
              <a:rPr lang="en-US" sz="2300" dirty="0">
                <a:solidFill>
                  <a:schemeClr val="tx1"/>
                </a:solidFill>
              </a:rPr>
              <a:t> are made up out of individuals, experts and specialists in the field with a broad stakeholder representation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</a:rPr>
              <a:t>CoPs</a:t>
            </a:r>
            <a:r>
              <a:rPr lang="en-US" sz="2300" dirty="0">
                <a:solidFill>
                  <a:schemeClr val="tx1"/>
                </a:solidFill>
              </a:rPr>
              <a:t> can evolve and dissolve according to the needs on TFCA development </a:t>
            </a:r>
          </a:p>
          <a:p>
            <a:pPr algn="l"/>
            <a:endParaRPr lang="en-ZA" sz="23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Z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Z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904216"/>
            <a:ext cx="8820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300" dirty="0" smtClean="0"/>
              <a:t>March 2016 - establishment of 4 Communities of Practices on; Tourism,  Monitoring, Data Management and Training &amp; Capacity Building </a:t>
            </a:r>
          </a:p>
        </p:txBody>
      </p:sp>
    </p:spTree>
    <p:extLst>
      <p:ext uri="{BB962C8B-B14F-4D97-AF65-F5344CB8AC3E}">
        <p14:creationId xmlns:p14="http://schemas.microsoft.com/office/powerpoint/2010/main" val="7081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On-screen Show (4:3)</PresentationFormat>
  <Paragraphs>222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2015-2017</vt:lpstr>
      <vt:lpstr>Regional and international presence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GIZ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Blanken</dc:creator>
  <cp:lastModifiedBy>Lisa Blanken</cp:lastModifiedBy>
  <cp:revision>83</cp:revision>
  <cp:lastPrinted>2017-09-18T11:12:45Z</cp:lastPrinted>
  <dcterms:created xsi:type="dcterms:W3CDTF">2016-08-15T03:56:46Z</dcterms:created>
  <dcterms:modified xsi:type="dcterms:W3CDTF">2017-11-06T09:17:59Z</dcterms:modified>
</cp:coreProperties>
</file>