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82495A-E7E5-404A-AB46-2ECF1F9CD696}" type="datetimeFigureOut">
              <a:rPr lang="en-ZA" smtClean="0"/>
              <a:t>2014/04/01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9BA89-380F-484C-AD33-C27CCEA8EE6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701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215EE9-763B-4D81-BBA3-2A16710B993F}" type="datetimeFigureOut">
              <a:rPr lang="en-ZA" smtClean="0"/>
              <a:t>2014/04/01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76ADBD-FD54-445B-A42A-E55748113020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15EE9-763B-4D81-BBA3-2A16710B993F}" type="datetimeFigureOut">
              <a:rPr lang="en-ZA" smtClean="0"/>
              <a:t>2014/04/01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6ADBD-FD54-445B-A42A-E55748113020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15EE9-763B-4D81-BBA3-2A16710B993F}" type="datetimeFigureOut">
              <a:rPr lang="en-ZA" smtClean="0"/>
              <a:t>2014/04/01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6ADBD-FD54-445B-A42A-E55748113020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15EE9-763B-4D81-BBA3-2A16710B993F}" type="datetimeFigureOut">
              <a:rPr lang="en-ZA" smtClean="0"/>
              <a:t>2014/04/01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6ADBD-FD54-445B-A42A-E55748113020}" type="slidenum">
              <a:rPr lang="en-ZA" smtClean="0"/>
              <a:t>‹#›</a:t>
            </a:fld>
            <a:endParaRPr lang="en-Z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15EE9-763B-4D81-BBA3-2A16710B993F}" type="datetimeFigureOut">
              <a:rPr lang="en-ZA" smtClean="0"/>
              <a:t>2014/04/01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6ADBD-FD54-445B-A42A-E55748113020}" type="slidenum">
              <a:rPr lang="en-ZA" smtClean="0"/>
              <a:t>‹#›</a:t>
            </a:fld>
            <a:endParaRPr lang="en-Z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15EE9-763B-4D81-BBA3-2A16710B993F}" type="datetimeFigureOut">
              <a:rPr lang="en-ZA" smtClean="0"/>
              <a:t>2014/04/01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6ADBD-FD54-445B-A42A-E55748113020}" type="slidenum">
              <a:rPr lang="en-ZA" smtClean="0"/>
              <a:t>‹#›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15EE9-763B-4D81-BBA3-2A16710B993F}" type="datetimeFigureOut">
              <a:rPr lang="en-ZA" smtClean="0"/>
              <a:t>2014/04/01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6ADBD-FD54-445B-A42A-E55748113020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15EE9-763B-4D81-BBA3-2A16710B993F}" type="datetimeFigureOut">
              <a:rPr lang="en-ZA" smtClean="0"/>
              <a:t>2014/04/01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6ADBD-FD54-445B-A42A-E55748113020}" type="slidenum">
              <a:rPr lang="en-ZA" smtClean="0"/>
              <a:t>‹#›</a:t>
            </a:fld>
            <a:endParaRPr lang="en-Z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15EE9-763B-4D81-BBA3-2A16710B993F}" type="datetimeFigureOut">
              <a:rPr lang="en-ZA" smtClean="0"/>
              <a:t>2014/04/01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6ADBD-FD54-445B-A42A-E55748113020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D215EE9-763B-4D81-BBA3-2A16710B993F}" type="datetimeFigureOut">
              <a:rPr lang="en-ZA" smtClean="0"/>
              <a:t>2014/04/01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6ADBD-FD54-445B-A42A-E55748113020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215EE9-763B-4D81-BBA3-2A16710B993F}" type="datetimeFigureOut">
              <a:rPr lang="en-ZA" smtClean="0"/>
              <a:t>2014/04/01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76ADBD-FD54-445B-A42A-E55748113020}" type="slidenum">
              <a:rPr lang="en-ZA" smtClean="0"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D215EE9-763B-4D81-BBA3-2A16710B993F}" type="datetimeFigureOut">
              <a:rPr lang="en-ZA" smtClean="0"/>
              <a:t>2014/04/01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A76ADBD-FD54-445B-A42A-E55748113020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In preparing the Activity Plan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1696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ZA" dirty="0" smtClean="0"/>
              <a:t>What you set out to achieve as a group: </a:t>
            </a:r>
          </a:p>
          <a:p>
            <a:pPr marL="0" indent="0">
              <a:buNone/>
            </a:pPr>
            <a:r>
              <a:rPr lang="en-ZA" i="1" dirty="0"/>
              <a:t>To overcome TFCA challenges through </a:t>
            </a:r>
            <a:r>
              <a:rPr lang="en-ZA" b="1" i="1" u="sng" dirty="0"/>
              <a:t>shared learning</a:t>
            </a:r>
            <a:r>
              <a:rPr lang="en-ZA" i="1" dirty="0"/>
              <a:t>, </a:t>
            </a:r>
            <a:r>
              <a:rPr lang="en-ZA" b="1" i="1" u="sng" dirty="0"/>
              <a:t>knowledge management </a:t>
            </a:r>
            <a:r>
              <a:rPr lang="en-ZA" i="1" dirty="0"/>
              <a:t>and </a:t>
            </a:r>
            <a:r>
              <a:rPr lang="en-ZA" b="1" i="1" u="sng" dirty="0"/>
              <a:t>collaboration</a:t>
            </a:r>
            <a:endParaRPr lang="en-ZA" b="1" u="sng" dirty="0" smtClean="0"/>
          </a:p>
          <a:p>
            <a:endParaRPr lang="en-ZA" dirty="0" smtClean="0"/>
          </a:p>
          <a:p>
            <a:r>
              <a:rPr lang="en-ZA" dirty="0" smtClean="0"/>
              <a:t>By: </a:t>
            </a:r>
          </a:p>
          <a:p>
            <a:pPr lvl="1"/>
            <a:r>
              <a:rPr lang="en-GB" dirty="0" smtClean="0"/>
              <a:t>Determining </a:t>
            </a:r>
            <a:r>
              <a:rPr lang="en-GB" dirty="0"/>
              <a:t>common solutions to common challenges</a:t>
            </a:r>
            <a:endParaRPr lang="en-ZA" dirty="0"/>
          </a:p>
          <a:p>
            <a:pPr lvl="1"/>
            <a:r>
              <a:rPr lang="en-GB" dirty="0" smtClean="0"/>
              <a:t>Sharing </a:t>
            </a:r>
            <a:r>
              <a:rPr lang="en-GB" dirty="0"/>
              <a:t>experiences within and across TFCAs</a:t>
            </a:r>
            <a:endParaRPr lang="en-ZA" dirty="0"/>
          </a:p>
          <a:p>
            <a:pPr lvl="1"/>
            <a:r>
              <a:rPr lang="en-GB" dirty="0" smtClean="0"/>
              <a:t>Developing </a:t>
            </a:r>
            <a:r>
              <a:rPr lang="en-GB" dirty="0"/>
              <a:t>a </a:t>
            </a:r>
            <a:r>
              <a:rPr lang="en-GB" u="sng" dirty="0"/>
              <a:t>regional</a:t>
            </a:r>
            <a:r>
              <a:rPr lang="en-GB" dirty="0"/>
              <a:t> repository of TFCA related information</a:t>
            </a:r>
            <a:endParaRPr lang="en-ZA" dirty="0"/>
          </a:p>
          <a:p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Keep in mind: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6905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92500" lnSpcReduction="20000"/>
          </a:bodyPr>
          <a:lstStyle/>
          <a:p>
            <a:r>
              <a:rPr lang="en-ZA" dirty="0" smtClean="0"/>
              <a:t>Consolidate membership </a:t>
            </a:r>
          </a:p>
          <a:p>
            <a:pPr lvl="1"/>
            <a:r>
              <a:rPr lang="en-ZA" dirty="0" smtClean="0"/>
              <a:t>Nominations to core membership &amp; champions</a:t>
            </a:r>
          </a:p>
          <a:p>
            <a:r>
              <a:rPr lang="en-ZA" dirty="0" smtClean="0"/>
              <a:t>Network description document </a:t>
            </a:r>
          </a:p>
          <a:p>
            <a:pPr lvl="1"/>
            <a:r>
              <a:rPr lang="en-ZA" dirty="0" smtClean="0"/>
              <a:t>Comments &amp; finalise &amp; disseminate</a:t>
            </a:r>
          </a:p>
          <a:p>
            <a:r>
              <a:rPr lang="en-ZA" dirty="0" smtClean="0"/>
              <a:t>Portal: </a:t>
            </a:r>
          </a:p>
          <a:p>
            <a:pPr lvl="1"/>
            <a:r>
              <a:rPr lang="en-ZA" dirty="0" smtClean="0"/>
              <a:t>Feedback on structure to improve portal</a:t>
            </a:r>
          </a:p>
          <a:p>
            <a:pPr lvl="1"/>
            <a:r>
              <a:rPr lang="en-ZA" dirty="0" smtClean="0"/>
              <a:t>Content population of public &amp; restricted portals</a:t>
            </a:r>
          </a:p>
          <a:p>
            <a:pPr lvl="1"/>
            <a:r>
              <a:rPr lang="en-ZA" dirty="0" smtClean="0"/>
              <a:t>Uploading existing documentation relevant for each TFCA </a:t>
            </a:r>
          </a:p>
          <a:p>
            <a:r>
              <a:rPr lang="en-ZA" dirty="0" smtClean="0"/>
              <a:t>Stakeholder mapping</a:t>
            </a:r>
          </a:p>
          <a:p>
            <a:pPr lvl="1"/>
            <a:r>
              <a:rPr lang="en-ZA" dirty="0" smtClean="0"/>
              <a:t>Complete stakeholder mapping exercise per TFCA</a:t>
            </a:r>
          </a:p>
          <a:p>
            <a:pPr lvl="1"/>
            <a:r>
              <a:rPr lang="en-ZA" dirty="0" smtClean="0"/>
              <a:t>Stakeholder engagement guidelines for the TFCA Network</a:t>
            </a:r>
          </a:p>
          <a:p>
            <a:r>
              <a:rPr lang="en-ZA" dirty="0"/>
              <a:t>Other activities to consolidate functional Network</a:t>
            </a:r>
            <a:r>
              <a:rPr lang="en-ZA" dirty="0" smtClean="0"/>
              <a:t>?</a:t>
            </a:r>
          </a:p>
          <a:p>
            <a:pPr lvl="1"/>
            <a:r>
              <a:rPr lang="en-ZA" dirty="0" smtClean="0"/>
              <a:t>Capacity building for online facilitators &amp; administrators</a:t>
            </a:r>
          </a:p>
          <a:p>
            <a:pPr lvl="1"/>
            <a:r>
              <a:rPr lang="en-ZA" dirty="0" smtClean="0"/>
              <a:t>Sustainable financing for Network activities</a:t>
            </a:r>
            <a:endParaRPr lang="en-ZA" dirty="0"/>
          </a:p>
          <a:p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Incomplete activities from last time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3270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852588"/>
              </p:ext>
            </p:extLst>
          </p:nvPr>
        </p:nvGraphicFramePr>
        <p:xfrm>
          <a:off x="457200" y="1268760"/>
          <a:ext cx="82296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584"/>
                <a:gridCol w="3315816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Priority</a:t>
                      </a:r>
                      <a:r>
                        <a:rPr lang="en-ZA" baseline="0" dirty="0" smtClean="0"/>
                        <a:t> Theme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Envisioned Products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Ongoing activities/products which</a:t>
                      </a:r>
                      <a:r>
                        <a:rPr lang="en-ZA" baseline="0" dirty="0" smtClean="0"/>
                        <a:t> might be useful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Governance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dirty="0" smtClean="0"/>
                        <a:t>Framework for effective TFCA management &amp; governance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dirty="0" smtClean="0"/>
                        <a:t>Amendment of </a:t>
                      </a:r>
                      <a:r>
                        <a:rPr lang="en-ZA" baseline="0" dirty="0" smtClean="0"/>
                        <a:t>SADC Protocol on Wildlife &amp; Conservation  to include TFCA issues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SADC</a:t>
                      </a:r>
                      <a:r>
                        <a:rPr lang="en-ZA" baseline="0" dirty="0" smtClean="0"/>
                        <a:t> TFCA Guideline Development</a:t>
                      </a:r>
                      <a:endParaRPr lang="en-ZA" dirty="0"/>
                    </a:p>
                  </a:txBody>
                  <a:tcPr/>
                </a:tc>
              </a:tr>
              <a:tr h="295032">
                <a:tc>
                  <a:txBody>
                    <a:bodyPr/>
                    <a:lstStyle/>
                    <a:p>
                      <a:r>
                        <a:rPr lang="en-ZA" b="1" dirty="0" smtClean="0"/>
                        <a:t>Community Involvement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Draft</a:t>
                      </a:r>
                      <a:r>
                        <a:rPr lang="en-ZA" baseline="0" dirty="0" smtClean="0"/>
                        <a:t> SADC policy on community involvement </a:t>
                      </a: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Guidelines on tourism concessions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Cross border law</a:t>
                      </a:r>
                      <a:r>
                        <a:rPr lang="en-ZA" b="1" baseline="0" dirty="0" smtClean="0"/>
                        <a:t> enforcement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Standard Operating Procedures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Sustainable financing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SADC TFCA</a:t>
                      </a:r>
                      <a:r>
                        <a:rPr lang="en-ZA" baseline="0" dirty="0" smtClean="0"/>
                        <a:t> Sustainable Financing Strategy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GIZ/SADC Sustainable Financing</a:t>
                      </a:r>
                      <a:r>
                        <a:rPr lang="en-ZA" baseline="0" dirty="0" smtClean="0"/>
                        <a:t> Strategy for /Ai-/</a:t>
                      </a:r>
                      <a:r>
                        <a:rPr lang="en-ZA" baseline="0" dirty="0" err="1" smtClean="0"/>
                        <a:t>Ais-Richtersveld</a:t>
                      </a:r>
                      <a:r>
                        <a:rPr lang="en-ZA" baseline="0" dirty="0" smtClean="0"/>
                        <a:t> TP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Prioritisation from yesterday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92748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ZA" dirty="0" smtClean="0"/>
              <a:t>Governance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Community Involvement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Sustainable financing 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Cross border law enforcement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Carry over &amp; consolidation </a:t>
            </a:r>
          </a:p>
          <a:p>
            <a:pPr marL="514350" indent="-514350">
              <a:buFont typeface="+mj-lt"/>
              <a:buAutoNum type="arabicPeriod"/>
            </a:pPr>
            <a:endParaRPr lang="en-ZA" dirty="0" smtClean="0"/>
          </a:p>
          <a:p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Group work – 5 groups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7682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927761"/>
              </p:ext>
            </p:extLst>
          </p:nvPr>
        </p:nvGraphicFramePr>
        <p:xfrm>
          <a:off x="107498" y="1600200"/>
          <a:ext cx="9001006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10"/>
                <a:gridCol w="1250584"/>
                <a:gridCol w="1269696"/>
                <a:gridCol w="978218"/>
                <a:gridCol w="1440180"/>
                <a:gridCol w="1518047"/>
                <a:gridCol w="1608171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Activity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Deliverable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User</a:t>
                      </a:r>
                      <a:r>
                        <a:rPr lang="en-ZA" sz="1400" baseline="0" dirty="0" smtClean="0"/>
                        <a:t> of the deliverable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Timeline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Responsibility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F</a:t>
                      </a:r>
                      <a:r>
                        <a:rPr lang="en-ZA" sz="1400" baseline="0" dirty="0" smtClean="0"/>
                        <a:t>unding source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External</a:t>
                      </a:r>
                      <a:r>
                        <a:rPr lang="en-ZA" sz="1400" baseline="0" dirty="0" smtClean="0"/>
                        <a:t> Stakeholder</a:t>
                      </a:r>
                      <a:endParaRPr lang="en-ZA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ZA" dirty="0" smtClean="0"/>
              <a:t>Theme: </a:t>
            </a:r>
            <a:br>
              <a:rPr lang="en-ZA" dirty="0" smtClean="0"/>
            </a:br>
            <a:r>
              <a:rPr lang="en-ZA" dirty="0" smtClean="0"/>
              <a:t>Product:</a:t>
            </a:r>
            <a:endParaRPr lang="en-ZA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3978930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*Delivered to whom could be </a:t>
            </a:r>
            <a:r>
              <a:rPr lang="en-ZA" u="sng" dirty="0" smtClean="0"/>
              <a:t>for example</a:t>
            </a:r>
            <a:r>
              <a:rPr lang="en-ZA" dirty="0" smtClean="0"/>
              <a:t>: </a:t>
            </a:r>
            <a:endParaRPr lang="en-ZA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 smtClean="0"/>
              <a:t>Restricted portal for consumption of TFCA network members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 smtClean="0"/>
              <a:t>Public portal for general public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 smtClean="0"/>
              <a:t>Specific TFCA institutions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 smtClean="0"/>
              <a:t>National </a:t>
            </a:r>
            <a:r>
              <a:rPr lang="en-ZA" dirty="0" err="1" smtClean="0"/>
              <a:t>govts</a:t>
            </a:r>
            <a:endParaRPr lang="en-ZA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 smtClean="0"/>
              <a:t>SADC Secretariat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19784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</TotalTime>
  <Words>265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In preparing the Activity Plan</vt:lpstr>
      <vt:lpstr>Keep in mind: </vt:lpstr>
      <vt:lpstr>Incomplete activities from last time</vt:lpstr>
      <vt:lpstr>Prioritisation from yesterday</vt:lpstr>
      <vt:lpstr>Group work – 5 groups</vt:lpstr>
      <vt:lpstr>Theme:  Product: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preparing the Activity Plan</dc:title>
  <dc:creator>Nidhi Gureja</dc:creator>
  <cp:lastModifiedBy>Nidhi Gureja</cp:lastModifiedBy>
  <cp:revision>13</cp:revision>
  <dcterms:created xsi:type="dcterms:W3CDTF">2014-04-01T03:43:58Z</dcterms:created>
  <dcterms:modified xsi:type="dcterms:W3CDTF">2014-04-01T09:34:24Z</dcterms:modified>
</cp:coreProperties>
</file>