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9"/>
  </p:handoutMasterIdLst>
  <p:sldIdLst>
    <p:sldId id="256" r:id="rId2"/>
    <p:sldId id="273" r:id="rId3"/>
    <p:sldId id="257" r:id="rId4"/>
    <p:sldId id="274" r:id="rId5"/>
    <p:sldId id="277" r:id="rId6"/>
    <p:sldId id="278" r:id="rId7"/>
    <p:sldId id="279" r:id="rId8"/>
    <p:sldId id="280" r:id="rId9"/>
    <p:sldId id="281" r:id="rId10"/>
    <p:sldId id="282" r:id="rId11"/>
    <p:sldId id="283" r:id="rId12"/>
    <p:sldId id="284" r:id="rId13"/>
    <p:sldId id="285" r:id="rId14"/>
    <p:sldId id="286" r:id="rId15"/>
    <p:sldId id="287" r:id="rId16"/>
    <p:sldId id="416" r:id="rId17"/>
    <p:sldId id="276"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59" autoAdjust="0"/>
    <p:restoredTop sz="94660"/>
  </p:normalViewPr>
  <p:slideViewPr>
    <p:cSldViewPr snapToGrid="0">
      <p:cViewPr>
        <p:scale>
          <a:sx n="67" d="100"/>
          <a:sy n="67" d="100"/>
        </p:scale>
        <p:origin x="1112" y="12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3C828CB-9C12-B048-BAB1-38013B30B5B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A01C84E-F6CE-EC4A-A7EE-48AE35973F7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0D3EF40-23D4-E84F-8664-056093ACCB33}" type="datetimeFigureOut">
              <a:rPr lang="en-US" smtClean="0"/>
              <a:t>6/13/19</a:t>
            </a:fld>
            <a:endParaRPr lang="en-US"/>
          </a:p>
        </p:txBody>
      </p:sp>
      <p:sp>
        <p:nvSpPr>
          <p:cNvPr id="4" name="Footer Placeholder 3">
            <a:extLst>
              <a:ext uri="{FF2B5EF4-FFF2-40B4-BE49-F238E27FC236}">
                <a16:creationId xmlns:a16="http://schemas.microsoft.com/office/drawing/2014/main" id="{99C20796-7709-C64D-8FCC-F22D8CE9608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589E442-5CFB-E54E-9CB8-5466FA689CD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E7B2AE1-FDB8-1644-BB21-F9457BF48F70}" type="slidenum">
              <a:rPr lang="en-US" smtClean="0"/>
              <a:t>‹#›</a:t>
            </a:fld>
            <a:endParaRPr lang="en-US"/>
          </a:p>
        </p:txBody>
      </p:sp>
    </p:spTree>
    <p:extLst>
      <p:ext uri="{BB962C8B-B14F-4D97-AF65-F5344CB8AC3E}">
        <p14:creationId xmlns:p14="http://schemas.microsoft.com/office/powerpoint/2010/main" val="163939076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ZW"/>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W"/>
          </a:p>
        </p:txBody>
      </p:sp>
      <p:sp>
        <p:nvSpPr>
          <p:cNvPr id="4" name="Date Placeholder 3"/>
          <p:cNvSpPr>
            <a:spLocks noGrp="1"/>
          </p:cNvSpPr>
          <p:nvPr>
            <p:ph type="dt" sz="half" idx="10"/>
          </p:nvPr>
        </p:nvSpPr>
        <p:spPr/>
        <p:txBody>
          <a:bodyPr/>
          <a:lstStyle/>
          <a:p>
            <a:fld id="{4FADAB43-ABB8-46B2-A72B-52E3CB9D4E8F}" type="datetimeFigureOut">
              <a:rPr lang="en-ZW" smtClean="0"/>
              <a:pPr/>
              <a:t>13/6/2019</a:t>
            </a:fld>
            <a:endParaRPr lang="en-ZW"/>
          </a:p>
        </p:txBody>
      </p:sp>
      <p:sp>
        <p:nvSpPr>
          <p:cNvPr id="5" name="Footer Placeholder 4"/>
          <p:cNvSpPr>
            <a:spLocks noGrp="1"/>
          </p:cNvSpPr>
          <p:nvPr>
            <p:ph type="ftr" sz="quarter" idx="11"/>
          </p:nvPr>
        </p:nvSpPr>
        <p:spPr/>
        <p:txBody>
          <a:bodyPr/>
          <a:lstStyle/>
          <a:p>
            <a:endParaRPr lang="en-ZW"/>
          </a:p>
        </p:txBody>
      </p:sp>
      <p:sp>
        <p:nvSpPr>
          <p:cNvPr id="6" name="Slide Number Placeholder 5"/>
          <p:cNvSpPr>
            <a:spLocks noGrp="1"/>
          </p:cNvSpPr>
          <p:nvPr>
            <p:ph type="sldNum" sz="quarter" idx="12"/>
          </p:nvPr>
        </p:nvSpPr>
        <p:spPr/>
        <p:txBody>
          <a:bodyPr/>
          <a:lstStyle/>
          <a:p>
            <a:fld id="{B0F7051E-F6B3-44A9-A697-608B32091672}" type="slidenum">
              <a:rPr lang="en-ZW" smtClean="0"/>
              <a:pPr/>
              <a:t>‹#›</a:t>
            </a:fld>
            <a:endParaRPr lang="en-ZW"/>
          </a:p>
        </p:txBody>
      </p:sp>
    </p:spTree>
    <p:extLst>
      <p:ext uri="{BB962C8B-B14F-4D97-AF65-F5344CB8AC3E}">
        <p14:creationId xmlns:p14="http://schemas.microsoft.com/office/powerpoint/2010/main" val="16831911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W"/>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4" name="Date Placeholder 3"/>
          <p:cNvSpPr>
            <a:spLocks noGrp="1"/>
          </p:cNvSpPr>
          <p:nvPr>
            <p:ph type="dt" sz="half" idx="10"/>
          </p:nvPr>
        </p:nvSpPr>
        <p:spPr/>
        <p:txBody>
          <a:bodyPr/>
          <a:lstStyle/>
          <a:p>
            <a:fld id="{4FADAB43-ABB8-46B2-A72B-52E3CB9D4E8F}" type="datetimeFigureOut">
              <a:rPr lang="en-ZW" smtClean="0"/>
              <a:pPr/>
              <a:t>13/6/2019</a:t>
            </a:fld>
            <a:endParaRPr lang="en-ZW"/>
          </a:p>
        </p:txBody>
      </p:sp>
      <p:sp>
        <p:nvSpPr>
          <p:cNvPr id="5" name="Footer Placeholder 4"/>
          <p:cNvSpPr>
            <a:spLocks noGrp="1"/>
          </p:cNvSpPr>
          <p:nvPr>
            <p:ph type="ftr" sz="quarter" idx="11"/>
          </p:nvPr>
        </p:nvSpPr>
        <p:spPr/>
        <p:txBody>
          <a:bodyPr/>
          <a:lstStyle/>
          <a:p>
            <a:endParaRPr lang="en-ZW"/>
          </a:p>
        </p:txBody>
      </p:sp>
      <p:sp>
        <p:nvSpPr>
          <p:cNvPr id="6" name="Slide Number Placeholder 5"/>
          <p:cNvSpPr>
            <a:spLocks noGrp="1"/>
          </p:cNvSpPr>
          <p:nvPr>
            <p:ph type="sldNum" sz="quarter" idx="12"/>
          </p:nvPr>
        </p:nvSpPr>
        <p:spPr/>
        <p:txBody>
          <a:bodyPr/>
          <a:lstStyle/>
          <a:p>
            <a:fld id="{B0F7051E-F6B3-44A9-A697-608B32091672}" type="slidenum">
              <a:rPr lang="en-ZW" smtClean="0"/>
              <a:pPr/>
              <a:t>‹#›</a:t>
            </a:fld>
            <a:endParaRPr lang="en-ZW"/>
          </a:p>
        </p:txBody>
      </p:sp>
    </p:spTree>
    <p:extLst>
      <p:ext uri="{BB962C8B-B14F-4D97-AF65-F5344CB8AC3E}">
        <p14:creationId xmlns:p14="http://schemas.microsoft.com/office/powerpoint/2010/main" val="1287932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ZW"/>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4" name="Date Placeholder 3"/>
          <p:cNvSpPr>
            <a:spLocks noGrp="1"/>
          </p:cNvSpPr>
          <p:nvPr>
            <p:ph type="dt" sz="half" idx="10"/>
          </p:nvPr>
        </p:nvSpPr>
        <p:spPr/>
        <p:txBody>
          <a:bodyPr/>
          <a:lstStyle/>
          <a:p>
            <a:fld id="{4FADAB43-ABB8-46B2-A72B-52E3CB9D4E8F}" type="datetimeFigureOut">
              <a:rPr lang="en-ZW" smtClean="0"/>
              <a:pPr/>
              <a:t>13/6/2019</a:t>
            </a:fld>
            <a:endParaRPr lang="en-ZW"/>
          </a:p>
        </p:txBody>
      </p:sp>
      <p:sp>
        <p:nvSpPr>
          <p:cNvPr id="5" name="Footer Placeholder 4"/>
          <p:cNvSpPr>
            <a:spLocks noGrp="1"/>
          </p:cNvSpPr>
          <p:nvPr>
            <p:ph type="ftr" sz="quarter" idx="11"/>
          </p:nvPr>
        </p:nvSpPr>
        <p:spPr/>
        <p:txBody>
          <a:bodyPr/>
          <a:lstStyle/>
          <a:p>
            <a:endParaRPr lang="en-ZW"/>
          </a:p>
        </p:txBody>
      </p:sp>
      <p:sp>
        <p:nvSpPr>
          <p:cNvPr id="6" name="Slide Number Placeholder 5"/>
          <p:cNvSpPr>
            <a:spLocks noGrp="1"/>
          </p:cNvSpPr>
          <p:nvPr>
            <p:ph type="sldNum" sz="quarter" idx="12"/>
          </p:nvPr>
        </p:nvSpPr>
        <p:spPr/>
        <p:txBody>
          <a:bodyPr/>
          <a:lstStyle/>
          <a:p>
            <a:fld id="{B0F7051E-F6B3-44A9-A697-608B32091672}" type="slidenum">
              <a:rPr lang="en-ZW" smtClean="0"/>
              <a:pPr/>
              <a:t>‹#›</a:t>
            </a:fld>
            <a:endParaRPr lang="en-ZW"/>
          </a:p>
        </p:txBody>
      </p:sp>
    </p:spTree>
    <p:extLst>
      <p:ext uri="{BB962C8B-B14F-4D97-AF65-F5344CB8AC3E}">
        <p14:creationId xmlns:p14="http://schemas.microsoft.com/office/powerpoint/2010/main" val="3034457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W"/>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4" name="Date Placeholder 3"/>
          <p:cNvSpPr>
            <a:spLocks noGrp="1"/>
          </p:cNvSpPr>
          <p:nvPr>
            <p:ph type="dt" sz="half" idx="10"/>
          </p:nvPr>
        </p:nvSpPr>
        <p:spPr/>
        <p:txBody>
          <a:bodyPr/>
          <a:lstStyle/>
          <a:p>
            <a:fld id="{4FADAB43-ABB8-46B2-A72B-52E3CB9D4E8F}" type="datetimeFigureOut">
              <a:rPr lang="en-ZW" smtClean="0"/>
              <a:pPr/>
              <a:t>13/6/2019</a:t>
            </a:fld>
            <a:endParaRPr lang="en-ZW"/>
          </a:p>
        </p:txBody>
      </p:sp>
      <p:sp>
        <p:nvSpPr>
          <p:cNvPr id="5" name="Footer Placeholder 4"/>
          <p:cNvSpPr>
            <a:spLocks noGrp="1"/>
          </p:cNvSpPr>
          <p:nvPr>
            <p:ph type="ftr" sz="quarter" idx="11"/>
          </p:nvPr>
        </p:nvSpPr>
        <p:spPr/>
        <p:txBody>
          <a:bodyPr/>
          <a:lstStyle/>
          <a:p>
            <a:endParaRPr lang="en-ZW"/>
          </a:p>
        </p:txBody>
      </p:sp>
      <p:sp>
        <p:nvSpPr>
          <p:cNvPr id="6" name="Slide Number Placeholder 5"/>
          <p:cNvSpPr>
            <a:spLocks noGrp="1"/>
          </p:cNvSpPr>
          <p:nvPr>
            <p:ph type="sldNum" sz="quarter" idx="12"/>
          </p:nvPr>
        </p:nvSpPr>
        <p:spPr/>
        <p:txBody>
          <a:bodyPr/>
          <a:lstStyle/>
          <a:p>
            <a:fld id="{B0F7051E-F6B3-44A9-A697-608B32091672}" type="slidenum">
              <a:rPr lang="en-ZW" smtClean="0"/>
              <a:pPr/>
              <a:t>‹#›</a:t>
            </a:fld>
            <a:endParaRPr lang="en-ZW"/>
          </a:p>
        </p:txBody>
      </p:sp>
    </p:spTree>
    <p:extLst>
      <p:ext uri="{BB962C8B-B14F-4D97-AF65-F5344CB8AC3E}">
        <p14:creationId xmlns:p14="http://schemas.microsoft.com/office/powerpoint/2010/main" val="22952582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ZW"/>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FADAB43-ABB8-46B2-A72B-52E3CB9D4E8F}" type="datetimeFigureOut">
              <a:rPr lang="en-ZW" smtClean="0"/>
              <a:pPr/>
              <a:t>13/6/2019</a:t>
            </a:fld>
            <a:endParaRPr lang="en-ZW"/>
          </a:p>
        </p:txBody>
      </p:sp>
      <p:sp>
        <p:nvSpPr>
          <p:cNvPr id="5" name="Footer Placeholder 4"/>
          <p:cNvSpPr>
            <a:spLocks noGrp="1"/>
          </p:cNvSpPr>
          <p:nvPr>
            <p:ph type="ftr" sz="quarter" idx="11"/>
          </p:nvPr>
        </p:nvSpPr>
        <p:spPr/>
        <p:txBody>
          <a:bodyPr/>
          <a:lstStyle/>
          <a:p>
            <a:endParaRPr lang="en-ZW"/>
          </a:p>
        </p:txBody>
      </p:sp>
      <p:sp>
        <p:nvSpPr>
          <p:cNvPr id="6" name="Slide Number Placeholder 5"/>
          <p:cNvSpPr>
            <a:spLocks noGrp="1"/>
          </p:cNvSpPr>
          <p:nvPr>
            <p:ph type="sldNum" sz="quarter" idx="12"/>
          </p:nvPr>
        </p:nvSpPr>
        <p:spPr/>
        <p:txBody>
          <a:bodyPr/>
          <a:lstStyle/>
          <a:p>
            <a:fld id="{B0F7051E-F6B3-44A9-A697-608B32091672}" type="slidenum">
              <a:rPr lang="en-ZW" smtClean="0"/>
              <a:pPr/>
              <a:t>‹#›</a:t>
            </a:fld>
            <a:endParaRPr lang="en-ZW"/>
          </a:p>
        </p:txBody>
      </p:sp>
    </p:spTree>
    <p:extLst>
      <p:ext uri="{BB962C8B-B14F-4D97-AF65-F5344CB8AC3E}">
        <p14:creationId xmlns:p14="http://schemas.microsoft.com/office/powerpoint/2010/main" val="28266323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W"/>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5" name="Date Placeholder 4"/>
          <p:cNvSpPr>
            <a:spLocks noGrp="1"/>
          </p:cNvSpPr>
          <p:nvPr>
            <p:ph type="dt" sz="half" idx="10"/>
          </p:nvPr>
        </p:nvSpPr>
        <p:spPr/>
        <p:txBody>
          <a:bodyPr/>
          <a:lstStyle/>
          <a:p>
            <a:fld id="{4FADAB43-ABB8-46B2-A72B-52E3CB9D4E8F}" type="datetimeFigureOut">
              <a:rPr lang="en-ZW" smtClean="0"/>
              <a:pPr/>
              <a:t>13/6/2019</a:t>
            </a:fld>
            <a:endParaRPr lang="en-ZW"/>
          </a:p>
        </p:txBody>
      </p:sp>
      <p:sp>
        <p:nvSpPr>
          <p:cNvPr id="6" name="Footer Placeholder 5"/>
          <p:cNvSpPr>
            <a:spLocks noGrp="1"/>
          </p:cNvSpPr>
          <p:nvPr>
            <p:ph type="ftr" sz="quarter" idx="11"/>
          </p:nvPr>
        </p:nvSpPr>
        <p:spPr/>
        <p:txBody>
          <a:bodyPr/>
          <a:lstStyle/>
          <a:p>
            <a:endParaRPr lang="en-ZW"/>
          </a:p>
        </p:txBody>
      </p:sp>
      <p:sp>
        <p:nvSpPr>
          <p:cNvPr id="7" name="Slide Number Placeholder 6"/>
          <p:cNvSpPr>
            <a:spLocks noGrp="1"/>
          </p:cNvSpPr>
          <p:nvPr>
            <p:ph type="sldNum" sz="quarter" idx="12"/>
          </p:nvPr>
        </p:nvSpPr>
        <p:spPr/>
        <p:txBody>
          <a:bodyPr/>
          <a:lstStyle/>
          <a:p>
            <a:fld id="{B0F7051E-F6B3-44A9-A697-608B32091672}" type="slidenum">
              <a:rPr lang="en-ZW" smtClean="0"/>
              <a:pPr/>
              <a:t>‹#›</a:t>
            </a:fld>
            <a:endParaRPr lang="en-ZW"/>
          </a:p>
        </p:txBody>
      </p:sp>
    </p:spTree>
    <p:extLst>
      <p:ext uri="{BB962C8B-B14F-4D97-AF65-F5344CB8AC3E}">
        <p14:creationId xmlns:p14="http://schemas.microsoft.com/office/powerpoint/2010/main" val="36376975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ZW"/>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7" name="Date Placeholder 6"/>
          <p:cNvSpPr>
            <a:spLocks noGrp="1"/>
          </p:cNvSpPr>
          <p:nvPr>
            <p:ph type="dt" sz="half" idx="10"/>
          </p:nvPr>
        </p:nvSpPr>
        <p:spPr/>
        <p:txBody>
          <a:bodyPr/>
          <a:lstStyle/>
          <a:p>
            <a:fld id="{4FADAB43-ABB8-46B2-A72B-52E3CB9D4E8F}" type="datetimeFigureOut">
              <a:rPr lang="en-ZW" smtClean="0"/>
              <a:pPr/>
              <a:t>13/6/2019</a:t>
            </a:fld>
            <a:endParaRPr lang="en-ZW"/>
          </a:p>
        </p:txBody>
      </p:sp>
      <p:sp>
        <p:nvSpPr>
          <p:cNvPr id="8" name="Footer Placeholder 7"/>
          <p:cNvSpPr>
            <a:spLocks noGrp="1"/>
          </p:cNvSpPr>
          <p:nvPr>
            <p:ph type="ftr" sz="quarter" idx="11"/>
          </p:nvPr>
        </p:nvSpPr>
        <p:spPr/>
        <p:txBody>
          <a:bodyPr/>
          <a:lstStyle/>
          <a:p>
            <a:endParaRPr lang="en-ZW"/>
          </a:p>
        </p:txBody>
      </p:sp>
      <p:sp>
        <p:nvSpPr>
          <p:cNvPr id="9" name="Slide Number Placeholder 8"/>
          <p:cNvSpPr>
            <a:spLocks noGrp="1"/>
          </p:cNvSpPr>
          <p:nvPr>
            <p:ph type="sldNum" sz="quarter" idx="12"/>
          </p:nvPr>
        </p:nvSpPr>
        <p:spPr/>
        <p:txBody>
          <a:bodyPr/>
          <a:lstStyle/>
          <a:p>
            <a:fld id="{B0F7051E-F6B3-44A9-A697-608B32091672}" type="slidenum">
              <a:rPr lang="en-ZW" smtClean="0"/>
              <a:pPr/>
              <a:t>‹#›</a:t>
            </a:fld>
            <a:endParaRPr lang="en-ZW"/>
          </a:p>
        </p:txBody>
      </p:sp>
    </p:spTree>
    <p:extLst>
      <p:ext uri="{BB962C8B-B14F-4D97-AF65-F5344CB8AC3E}">
        <p14:creationId xmlns:p14="http://schemas.microsoft.com/office/powerpoint/2010/main" val="22641865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W"/>
          </a:p>
        </p:txBody>
      </p:sp>
      <p:sp>
        <p:nvSpPr>
          <p:cNvPr id="3" name="Date Placeholder 2"/>
          <p:cNvSpPr>
            <a:spLocks noGrp="1"/>
          </p:cNvSpPr>
          <p:nvPr>
            <p:ph type="dt" sz="half" idx="10"/>
          </p:nvPr>
        </p:nvSpPr>
        <p:spPr/>
        <p:txBody>
          <a:bodyPr/>
          <a:lstStyle/>
          <a:p>
            <a:fld id="{4FADAB43-ABB8-46B2-A72B-52E3CB9D4E8F}" type="datetimeFigureOut">
              <a:rPr lang="en-ZW" smtClean="0"/>
              <a:pPr/>
              <a:t>13/6/2019</a:t>
            </a:fld>
            <a:endParaRPr lang="en-ZW"/>
          </a:p>
        </p:txBody>
      </p:sp>
      <p:sp>
        <p:nvSpPr>
          <p:cNvPr id="4" name="Footer Placeholder 3"/>
          <p:cNvSpPr>
            <a:spLocks noGrp="1"/>
          </p:cNvSpPr>
          <p:nvPr>
            <p:ph type="ftr" sz="quarter" idx="11"/>
          </p:nvPr>
        </p:nvSpPr>
        <p:spPr/>
        <p:txBody>
          <a:bodyPr/>
          <a:lstStyle/>
          <a:p>
            <a:endParaRPr lang="en-ZW"/>
          </a:p>
        </p:txBody>
      </p:sp>
      <p:sp>
        <p:nvSpPr>
          <p:cNvPr id="5" name="Slide Number Placeholder 4"/>
          <p:cNvSpPr>
            <a:spLocks noGrp="1"/>
          </p:cNvSpPr>
          <p:nvPr>
            <p:ph type="sldNum" sz="quarter" idx="12"/>
          </p:nvPr>
        </p:nvSpPr>
        <p:spPr/>
        <p:txBody>
          <a:bodyPr/>
          <a:lstStyle/>
          <a:p>
            <a:fld id="{B0F7051E-F6B3-44A9-A697-608B32091672}" type="slidenum">
              <a:rPr lang="en-ZW" smtClean="0"/>
              <a:pPr/>
              <a:t>‹#›</a:t>
            </a:fld>
            <a:endParaRPr lang="en-ZW"/>
          </a:p>
        </p:txBody>
      </p:sp>
    </p:spTree>
    <p:extLst>
      <p:ext uri="{BB962C8B-B14F-4D97-AF65-F5344CB8AC3E}">
        <p14:creationId xmlns:p14="http://schemas.microsoft.com/office/powerpoint/2010/main" val="37852321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ADAB43-ABB8-46B2-A72B-52E3CB9D4E8F}" type="datetimeFigureOut">
              <a:rPr lang="en-ZW" smtClean="0"/>
              <a:pPr/>
              <a:t>13/6/2019</a:t>
            </a:fld>
            <a:endParaRPr lang="en-ZW"/>
          </a:p>
        </p:txBody>
      </p:sp>
      <p:sp>
        <p:nvSpPr>
          <p:cNvPr id="3" name="Footer Placeholder 2"/>
          <p:cNvSpPr>
            <a:spLocks noGrp="1"/>
          </p:cNvSpPr>
          <p:nvPr>
            <p:ph type="ftr" sz="quarter" idx="11"/>
          </p:nvPr>
        </p:nvSpPr>
        <p:spPr/>
        <p:txBody>
          <a:bodyPr/>
          <a:lstStyle/>
          <a:p>
            <a:endParaRPr lang="en-ZW"/>
          </a:p>
        </p:txBody>
      </p:sp>
      <p:sp>
        <p:nvSpPr>
          <p:cNvPr id="4" name="Slide Number Placeholder 3"/>
          <p:cNvSpPr>
            <a:spLocks noGrp="1"/>
          </p:cNvSpPr>
          <p:nvPr>
            <p:ph type="sldNum" sz="quarter" idx="12"/>
          </p:nvPr>
        </p:nvSpPr>
        <p:spPr/>
        <p:txBody>
          <a:bodyPr/>
          <a:lstStyle/>
          <a:p>
            <a:fld id="{B0F7051E-F6B3-44A9-A697-608B32091672}" type="slidenum">
              <a:rPr lang="en-ZW" smtClean="0"/>
              <a:pPr/>
              <a:t>‹#›</a:t>
            </a:fld>
            <a:endParaRPr lang="en-ZW"/>
          </a:p>
        </p:txBody>
      </p:sp>
    </p:spTree>
    <p:extLst>
      <p:ext uri="{BB962C8B-B14F-4D97-AF65-F5344CB8AC3E}">
        <p14:creationId xmlns:p14="http://schemas.microsoft.com/office/powerpoint/2010/main" val="3925150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W"/>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FADAB43-ABB8-46B2-A72B-52E3CB9D4E8F}" type="datetimeFigureOut">
              <a:rPr lang="en-ZW" smtClean="0"/>
              <a:pPr/>
              <a:t>13/6/2019</a:t>
            </a:fld>
            <a:endParaRPr lang="en-ZW"/>
          </a:p>
        </p:txBody>
      </p:sp>
      <p:sp>
        <p:nvSpPr>
          <p:cNvPr id="6" name="Footer Placeholder 5"/>
          <p:cNvSpPr>
            <a:spLocks noGrp="1"/>
          </p:cNvSpPr>
          <p:nvPr>
            <p:ph type="ftr" sz="quarter" idx="11"/>
          </p:nvPr>
        </p:nvSpPr>
        <p:spPr/>
        <p:txBody>
          <a:bodyPr/>
          <a:lstStyle/>
          <a:p>
            <a:endParaRPr lang="en-ZW"/>
          </a:p>
        </p:txBody>
      </p:sp>
      <p:sp>
        <p:nvSpPr>
          <p:cNvPr id="7" name="Slide Number Placeholder 6"/>
          <p:cNvSpPr>
            <a:spLocks noGrp="1"/>
          </p:cNvSpPr>
          <p:nvPr>
            <p:ph type="sldNum" sz="quarter" idx="12"/>
          </p:nvPr>
        </p:nvSpPr>
        <p:spPr/>
        <p:txBody>
          <a:bodyPr/>
          <a:lstStyle/>
          <a:p>
            <a:fld id="{B0F7051E-F6B3-44A9-A697-608B32091672}" type="slidenum">
              <a:rPr lang="en-ZW" smtClean="0"/>
              <a:pPr/>
              <a:t>‹#›</a:t>
            </a:fld>
            <a:endParaRPr lang="en-ZW"/>
          </a:p>
        </p:txBody>
      </p:sp>
    </p:spTree>
    <p:extLst>
      <p:ext uri="{BB962C8B-B14F-4D97-AF65-F5344CB8AC3E}">
        <p14:creationId xmlns:p14="http://schemas.microsoft.com/office/powerpoint/2010/main" val="727499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W"/>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W"/>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FADAB43-ABB8-46B2-A72B-52E3CB9D4E8F}" type="datetimeFigureOut">
              <a:rPr lang="en-ZW" smtClean="0"/>
              <a:pPr/>
              <a:t>13/6/2019</a:t>
            </a:fld>
            <a:endParaRPr lang="en-ZW"/>
          </a:p>
        </p:txBody>
      </p:sp>
      <p:sp>
        <p:nvSpPr>
          <p:cNvPr id="6" name="Footer Placeholder 5"/>
          <p:cNvSpPr>
            <a:spLocks noGrp="1"/>
          </p:cNvSpPr>
          <p:nvPr>
            <p:ph type="ftr" sz="quarter" idx="11"/>
          </p:nvPr>
        </p:nvSpPr>
        <p:spPr/>
        <p:txBody>
          <a:bodyPr/>
          <a:lstStyle/>
          <a:p>
            <a:endParaRPr lang="en-ZW"/>
          </a:p>
        </p:txBody>
      </p:sp>
      <p:sp>
        <p:nvSpPr>
          <p:cNvPr id="7" name="Slide Number Placeholder 6"/>
          <p:cNvSpPr>
            <a:spLocks noGrp="1"/>
          </p:cNvSpPr>
          <p:nvPr>
            <p:ph type="sldNum" sz="quarter" idx="12"/>
          </p:nvPr>
        </p:nvSpPr>
        <p:spPr/>
        <p:txBody>
          <a:bodyPr/>
          <a:lstStyle/>
          <a:p>
            <a:fld id="{B0F7051E-F6B3-44A9-A697-608B32091672}" type="slidenum">
              <a:rPr lang="en-ZW" smtClean="0"/>
              <a:pPr/>
              <a:t>‹#›</a:t>
            </a:fld>
            <a:endParaRPr lang="en-ZW"/>
          </a:p>
        </p:txBody>
      </p:sp>
    </p:spTree>
    <p:extLst>
      <p:ext uri="{BB962C8B-B14F-4D97-AF65-F5344CB8AC3E}">
        <p14:creationId xmlns:p14="http://schemas.microsoft.com/office/powerpoint/2010/main" val="21110834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ZW"/>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ADAB43-ABB8-46B2-A72B-52E3CB9D4E8F}" type="datetimeFigureOut">
              <a:rPr lang="en-ZW" smtClean="0"/>
              <a:pPr/>
              <a:t>13/6/2019</a:t>
            </a:fld>
            <a:endParaRPr lang="en-ZW"/>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W"/>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F7051E-F6B3-44A9-A697-608B32091672}" type="slidenum">
              <a:rPr lang="en-ZW" smtClean="0"/>
              <a:pPr/>
              <a:t>‹#›</a:t>
            </a:fld>
            <a:endParaRPr lang="en-ZW"/>
          </a:p>
        </p:txBody>
      </p:sp>
    </p:spTree>
    <p:extLst>
      <p:ext uri="{BB962C8B-B14F-4D97-AF65-F5344CB8AC3E}">
        <p14:creationId xmlns:p14="http://schemas.microsoft.com/office/powerpoint/2010/main" val="13558944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K Mpandaguta\Documents\Coat_of_Arms_of_Zimbabwe.png"/>
          <p:cNvPicPr/>
          <p:nvPr/>
        </p:nvPicPr>
        <p:blipFill>
          <a:blip r:embed="rId2">
            <a:extLst>
              <a:ext uri="{28A0092B-C50C-407E-A947-70E740481C1C}">
                <a14:useLocalDpi xmlns:a14="http://schemas.microsoft.com/office/drawing/2010/main" val="0"/>
              </a:ext>
            </a:extLst>
          </a:blip>
          <a:srcRect/>
          <a:stretch>
            <a:fillRect/>
          </a:stretch>
        </p:blipFill>
        <p:spPr bwMode="auto">
          <a:xfrm>
            <a:off x="161365" y="115005"/>
            <a:ext cx="2040365" cy="1982736"/>
          </a:xfrm>
          <a:prstGeom prst="rect">
            <a:avLst/>
          </a:prstGeom>
          <a:noFill/>
          <a:ln>
            <a:noFill/>
          </a:ln>
        </p:spPr>
      </p:pic>
      <p:pic>
        <p:nvPicPr>
          <p:cNvPr id="5" name="Picture 9">
            <a:extLst>
              <a:ext uri="{FF2B5EF4-FFF2-40B4-BE49-F238E27FC236}">
                <a16:creationId xmlns:a16="http://schemas.microsoft.com/office/drawing/2014/main" id="{883F4648-35CA-1C44-9103-B7FE847CB94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04233" y="4546471"/>
            <a:ext cx="1805488" cy="1964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ubtitle 1">
            <a:extLst>
              <a:ext uri="{FF2B5EF4-FFF2-40B4-BE49-F238E27FC236}">
                <a16:creationId xmlns:a16="http://schemas.microsoft.com/office/drawing/2014/main" id="{3AC5D761-B554-944B-AB7E-9AD7B14426AD}"/>
              </a:ext>
            </a:extLst>
          </p:cNvPr>
          <p:cNvSpPr>
            <a:spLocks noGrp="1"/>
          </p:cNvSpPr>
          <p:nvPr>
            <p:ph type="subTitle" idx="1"/>
          </p:nvPr>
        </p:nvSpPr>
        <p:spPr>
          <a:xfrm>
            <a:off x="2201730" y="152947"/>
            <a:ext cx="7469393" cy="1275256"/>
          </a:xfrm>
        </p:spPr>
        <p:txBody>
          <a:bodyPr/>
          <a:lstStyle/>
          <a:p>
            <a:r>
              <a:rPr lang="en-ZW" sz="4000" b="1" dirty="0"/>
              <a:t>SADC TFCA SUMMIT</a:t>
            </a:r>
          </a:p>
          <a:p>
            <a:r>
              <a:rPr lang="en-ZW" b="1" dirty="0"/>
              <a:t>May 2020</a:t>
            </a:r>
          </a:p>
          <a:p>
            <a:endParaRPr lang="en-ZW" dirty="0"/>
          </a:p>
          <a:p>
            <a:endParaRPr lang="en-US" dirty="0"/>
          </a:p>
        </p:txBody>
      </p:sp>
      <p:sp>
        <p:nvSpPr>
          <p:cNvPr id="8" name="Rectangle 7">
            <a:extLst>
              <a:ext uri="{FF2B5EF4-FFF2-40B4-BE49-F238E27FC236}">
                <a16:creationId xmlns:a16="http://schemas.microsoft.com/office/drawing/2014/main" id="{CBCF88A7-6548-6847-8367-94D5C51E64AD}"/>
              </a:ext>
            </a:extLst>
          </p:cNvPr>
          <p:cNvSpPr/>
          <p:nvPr/>
        </p:nvSpPr>
        <p:spPr>
          <a:xfrm>
            <a:off x="1767388" y="2968163"/>
            <a:ext cx="10223573" cy="707886"/>
          </a:xfrm>
          <a:prstGeom prst="rect">
            <a:avLst/>
          </a:prstGeom>
        </p:spPr>
        <p:txBody>
          <a:bodyPr wrap="square">
            <a:spAutoFit/>
          </a:bodyPr>
          <a:lstStyle/>
          <a:p>
            <a:r>
              <a:rPr lang="en-ZW" sz="4000" b="1" dirty="0"/>
              <a:t>CONCEPT NOTE OVERVIEW &amp; REQUIREMENTS</a:t>
            </a:r>
            <a:endParaRPr lang="en-ZW" sz="4000" dirty="0"/>
          </a:p>
        </p:txBody>
      </p:sp>
      <p:pic>
        <p:nvPicPr>
          <p:cNvPr id="7" name="Picture 6">
            <a:extLst>
              <a:ext uri="{FF2B5EF4-FFF2-40B4-BE49-F238E27FC236}">
                <a16:creationId xmlns:a16="http://schemas.microsoft.com/office/drawing/2014/main" id="{959329BF-645B-7B4C-812F-EA27C0ECC61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8975" r="33563" b="48365"/>
          <a:stretch/>
        </p:blipFill>
        <p:spPr>
          <a:xfrm>
            <a:off x="9671123" y="115005"/>
            <a:ext cx="2319838" cy="1926737"/>
          </a:xfrm>
          <a:prstGeom prst="rect">
            <a:avLst/>
          </a:prstGeom>
        </p:spPr>
      </p:pic>
    </p:spTree>
    <p:extLst>
      <p:ext uri="{BB962C8B-B14F-4D97-AF65-F5344CB8AC3E}">
        <p14:creationId xmlns:p14="http://schemas.microsoft.com/office/powerpoint/2010/main" val="29072891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D867B1-1C78-B841-8CF5-C5180B148D83}"/>
              </a:ext>
            </a:extLst>
          </p:cNvPr>
          <p:cNvSpPr>
            <a:spLocks noGrp="1"/>
          </p:cNvSpPr>
          <p:nvPr>
            <p:ph type="title"/>
          </p:nvPr>
        </p:nvSpPr>
        <p:spPr>
          <a:xfrm>
            <a:off x="838199" y="114355"/>
            <a:ext cx="10515600" cy="789536"/>
          </a:xfrm>
        </p:spPr>
        <p:txBody>
          <a:bodyPr/>
          <a:lstStyle/>
          <a:p>
            <a:r>
              <a:rPr lang="en-ZW" b="1" cap="all" dirty="0"/>
              <a:t>Communication Strategy </a:t>
            </a:r>
            <a:endParaRPr lang="en-US" dirty="0"/>
          </a:p>
        </p:txBody>
      </p:sp>
      <p:sp>
        <p:nvSpPr>
          <p:cNvPr id="3" name="Content Placeholder 2">
            <a:extLst>
              <a:ext uri="{FF2B5EF4-FFF2-40B4-BE49-F238E27FC236}">
                <a16:creationId xmlns:a16="http://schemas.microsoft.com/office/drawing/2014/main" id="{3FEF60FF-58F6-6B43-81F6-CBA67D2FAB5D}"/>
              </a:ext>
            </a:extLst>
          </p:cNvPr>
          <p:cNvSpPr>
            <a:spLocks noGrp="1"/>
          </p:cNvSpPr>
          <p:nvPr>
            <p:ph idx="1"/>
          </p:nvPr>
        </p:nvSpPr>
        <p:spPr>
          <a:xfrm>
            <a:off x="838199" y="903891"/>
            <a:ext cx="11017469" cy="5770178"/>
          </a:xfrm>
        </p:spPr>
        <p:txBody>
          <a:bodyPr>
            <a:normAutofit fontScale="85000" lnSpcReduction="20000"/>
          </a:bodyPr>
          <a:lstStyle/>
          <a:p>
            <a:pPr algn="just"/>
            <a:r>
              <a:rPr lang="en-ZW" dirty="0"/>
              <a:t>The Publicity of the Summit will be undertaken through the traditional avenues of </a:t>
            </a:r>
            <a:r>
              <a:rPr lang="en-ZW" b="1" dirty="0"/>
              <a:t>infomercials</a:t>
            </a:r>
            <a:r>
              <a:rPr lang="en-ZW" dirty="0"/>
              <a:t> in the media (e.g. Print, Mass communication, electronic, social networks etc). Focussed roadshows to particular audiences to raise awareness of the summit, pitch relevant investment opportunities, and garner support for the Summit. </a:t>
            </a:r>
          </a:p>
          <a:p>
            <a:pPr algn="just"/>
            <a:endParaRPr lang="en-ZW" dirty="0"/>
          </a:p>
          <a:p>
            <a:pPr algn="just"/>
            <a:r>
              <a:rPr lang="en-ZW" dirty="0"/>
              <a:t>A </a:t>
            </a:r>
            <a:r>
              <a:rPr lang="en-ZW" b="1" dirty="0"/>
              <a:t>Communication and Marketing strategy </a:t>
            </a:r>
            <a:r>
              <a:rPr lang="en-ZW" dirty="0"/>
              <a:t>will be developed to raise awareness about the SADC TFCA Summit, raising international profile of the TFCA initiatives, providing information and increasing awareness about opportunities (and deal with myths, challenges and misconceptions). Specific activities will include identification of target audience, development of key messages, identification of communication medium, conference branding, development of relationship with key journalists in and outside the SADC region, and relevant capacity building for frontline investment promotion officers. Securing relevant media partners in Europe, United Kingdom, North America and Asia will be important. </a:t>
            </a:r>
          </a:p>
          <a:p>
            <a:pPr algn="just"/>
            <a:endParaRPr lang="en-ZW" dirty="0"/>
          </a:p>
          <a:p>
            <a:pPr algn="just"/>
            <a:r>
              <a:rPr lang="en-ZW" dirty="0"/>
              <a:t>A </a:t>
            </a:r>
            <a:r>
              <a:rPr lang="en-ZW" b="1" dirty="0"/>
              <a:t>communication campaign with well-prepared broadcast and published content </a:t>
            </a:r>
            <a:r>
              <a:rPr lang="en-ZW" dirty="0"/>
              <a:t>will be designed and launched by the Publicity and Communication Committee comprising selected Public Relations Experts (and Journalists) from SADC Member States and other interested partners need to be launched at least 8 months ahead of the Summit.</a:t>
            </a:r>
          </a:p>
          <a:p>
            <a:pPr algn="just"/>
            <a:endParaRPr lang="en-US" dirty="0"/>
          </a:p>
        </p:txBody>
      </p:sp>
    </p:spTree>
    <p:extLst>
      <p:ext uri="{BB962C8B-B14F-4D97-AF65-F5344CB8AC3E}">
        <p14:creationId xmlns:p14="http://schemas.microsoft.com/office/powerpoint/2010/main" val="11300958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512EC9-BFB0-EB41-89F6-DC9027DB6CA1}"/>
              </a:ext>
            </a:extLst>
          </p:cNvPr>
          <p:cNvSpPr>
            <a:spLocks noGrp="1"/>
          </p:cNvSpPr>
          <p:nvPr>
            <p:ph type="title"/>
          </p:nvPr>
        </p:nvSpPr>
        <p:spPr/>
        <p:txBody>
          <a:bodyPr/>
          <a:lstStyle/>
          <a:p>
            <a:r>
              <a:rPr lang="en-ZW" b="1" cap="all" dirty="0"/>
              <a:t>Preparation for the SUMMIT</a:t>
            </a:r>
            <a:endParaRPr lang="en-US" dirty="0"/>
          </a:p>
        </p:txBody>
      </p:sp>
      <p:sp>
        <p:nvSpPr>
          <p:cNvPr id="3" name="Content Placeholder 2">
            <a:extLst>
              <a:ext uri="{FF2B5EF4-FFF2-40B4-BE49-F238E27FC236}">
                <a16:creationId xmlns:a16="http://schemas.microsoft.com/office/drawing/2014/main" id="{DFD2BFFD-63CA-364B-96EA-01EBCF07130B}"/>
              </a:ext>
            </a:extLst>
          </p:cNvPr>
          <p:cNvSpPr>
            <a:spLocks noGrp="1"/>
          </p:cNvSpPr>
          <p:nvPr>
            <p:ph idx="1"/>
          </p:nvPr>
        </p:nvSpPr>
        <p:spPr/>
        <p:txBody>
          <a:bodyPr/>
          <a:lstStyle/>
          <a:p>
            <a:r>
              <a:rPr lang="en-ZW" dirty="0"/>
              <a:t>The preparations for the Summit will be conducted in three main phases: </a:t>
            </a:r>
          </a:p>
          <a:p>
            <a:r>
              <a:rPr lang="en-ZW" dirty="0"/>
              <a:t>(1) Pre-Summit</a:t>
            </a:r>
          </a:p>
          <a:p>
            <a:endParaRPr lang="en-ZW" dirty="0"/>
          </a:p>
          <a:p>
            <a:r>
              <a:rPr lang="en-ZW" dirty="0"/>
              <a:t>(2) The Summit </a:t>
            </a:r>
          </a:p>
          <a:p>
            <a:endParaRPr lang="en-ZW" dirty="0"/>
          </a:p>
          <a:p>
            <a:r>
              <a:rPr lang="en-ZW" dirty="0"/>
              <a:t>(3) Post-Summit activities </a:t>
            </a:r>
          </a:p>
          <a:p>
            <a:endParaRPr lang="en-US" dirty="0"/>
          </a:p>
        </p:txBody>
      </p:sp>
    </p:spTree>
    <p:extLst>
      <p:ext uri="{BB962C8B-B14F-4D97-AF65-F5344CB8AC3E}">
        <p14:creationId xmlns:p14="http://schemas.microsoft.com/office/powerpoint/2010/main" val="21328406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3F2556-D9DB-664A-9D52-EA2102DB1012}"/>
              </a:ext>
            </a:extLst>
          </p:cNvPr>
          <p:cNvSpPr>
            <a:spLocks noGrp="1"/>
          </p:cNvSpPr>
          <p:nvPr>
            <p:ph type="title"/>
          </p:nvPr>
        </p:nvSpPr>
        <p:spPr>
          <a:xfrm>
            <a:off x="817179" y="112877"/>
            <a:ext cx="10515600" cy="412641"/>
          </a:xfrm>
        </p:spPr>
        <p:txBody>
          <a:bodyPr>
            <a:normAutofit fontScale="90000"/>
          </a:bodyPr>
          <a:lstStyle/>
          <a:p>
            <a:r>
              <a:rPr lang="en-ZW" b="1" cap="all" dirty="0"/>
              <a:t>The Pre-Summit Phase </a:t>
            </a:r>
            <a:endParaRPr lang="en-US" dirty="0"/>
          </a:p>
        </p:txBody>
      </p:sp>
      <p:sp>
        <p:nvSpPr>
          <p:cNvPr id="3" name="Content Placeholder 2">
            <a:extLst>
              <a:ext uri="{FF2B5EF4-FFF2-40B4-BE49-F238E27FC236}">
                <a16:creationId xmlns:a16="http://schemas.microsoft.com/office/drawing/2014/main" id="{D4769C8A-FEE5-AF4B-A292-4380B2579B5F}"/>
              </a:ext>
            </a:extLst>
          </p:cNvPr>
          <p:cNvSpPr>
            <a:spLocks noGrp="1"/>
          </p:cNvSpPr>
          <p:nvPr>
            <p:ph idx="1"/>
          </p:nvPr>
        </p:nvSpPr>
        <p:spPr>
          <a:xfrm>
            <a:off x="147145" y="683172"/>
            <a:ext cx="11855669" cy="6053959"/>
          </a:xfrm>
        </p:spPr>
        <p:txBody>
          <a:bodyPr>
            <a:normAutofit fontScale="70000" lnSpcReduction="20000"/>
          </a:bodyPr>
          <a:lstStyle/>
          <a:p>
            <a:r>
              <a:rPr lang="en-ZW" dirty="0"/>
              <a:t>The main objective of Pre-summit activities is to prepare and plan for the up-coming summit. The key activities will include the following actions: </a:t>
            </a:r>
          </a:p>
          <a:p>
            <a:pPr lvl="1"/>
            <a:r>
              <a:rPr lang="en-ZW" dirty="0"/>
              <a:t>Establishment of a SADC TFCA </a:t>
            </a:r>
            <a:r>
              <a:rPr lang="en-ZW" b="1" dirty="0"/>
              <a:t>Summit Steering Committee (SSC)</a:t>
            </a:r>
            <a:r>
              <a:rPr lang="en-ZW" dirty="0"/>
              <a:t>. </a:t>
            </a:r>
            <a:r>
              <a:rPr lang="en-ZW" dirty="0">
                <a:solidFill>
                  <a:schemeClr val="bg1">
                    <a:lumMod val="50000"/>
                  </a:schemeClr>
                </a:solidFill>
              </a:rPr>
              <a:t>The </a:t>
            </a:r>
            <a:r>
              <a:rPr lang="en-ZW" b="1" dirty="0">
                <a:solidFill>
                  <a:schemeClr val="bg1">
                    <a:lumMod val="50000"/>
                  </a:schemeClr>
                </a:solidFill>
              </a:rPr>
              <a:t>SSC</a:t>
            </a:r>
            <a:r>
              <a:rPr lang="en-ZW" dirty="0">
                <a:solidFill>
                  <a:schemeClr val="bg1">
                    <a:lumMod val="50000"/>
                  </a:schemeClr>
                </a:solidFill>
              </a:rPr>
              <a:t> will comprise Senior representatives (TFCA Focal points) from the SADC Member States-Troika countries (Namibia, Tanzania and South Africa), SADC Secretariat, Development Partners supporting the SADC TFCA programme and the Host Country (Focal point for TFCAs). </a:t>
            </a:r>
          </a:p>
          <a:p>
            <a:pPr lvl="1"/>
            <a:endParaRPr lang="en-ZW" dirty="0"/>
          </a:p>
          <a:p>
            <a:pPr lvl="1"/>
            <a:r>
              <a:rPr lang="en-ZW" dirty="0"/>
              <a:t>At the working level, establishment of a joint secretariat , the SADC TFCA </a:t>
            </a:r>
            <a:r>
              <a:rPr lang="en-ZW" b="1" dirty="0"/>
              <a:t>Summit Secretariat Service (SSS) </a:t>
            </a:r>
            <a:r>
              <a:rPr lang="en-ZW" dirty="0">
                <a:solidFill>
                  <a:schemeClr val="bg1">
                    <a:lumMod val="50000"/>
                  </a:schemeClr>
                </a:solidFill>
              </a:rPr>
              <a:t>is necessary. The</a:t>
            </a:r>
            <a:r>
              <a:rPr lang="en-ZW" b="1" dirty="0">
                <a:solidFill>
                  <a:schemeClr val="bg1">
                    <a:lumMod val="50000"/>
                  </a:schemeClr>
                </a:solidFill>
              </a:rPr>
              <a:t> SSS</a:t>
            </a:r>
            <a:r>
              <a:rPr lang="en-ZW" dirty="0">
                <a:solidFill>
                  <a:schemeClr val="bg1">
                    <a:lumMod val="50000"/>
                  </a:schemeClr>
                </a:solidFill>
              </a:rPr>
              <a:t> is comprised of technical level focal points from SADC Secretariat, Kavango Zambezi Secretariat (Host TFCA), The Host Country and 2 Development Partners supporting the Summit. </a:t>
            </a:r>
          </a:p>
          <a:p>
            <a:pPr lvl="1"/>
            <a:r>
              <a:rPr lang="en-ZW" dirty="0"/>
              <a:t>Establishment of </a:t>
            </a:r>
            <a:r>
              <a:rPr lang="en-ZW" b="1" dirty="0"/>
              <a:t>a National Summit Organising Committee</a:t>
            </a:r>
            <a:r>
              <a:rPr lang="en-ZW" dirty="0"/>
              <a:t> </a:t>
            </a:r>
            <a:r>
              <a:rPr lang="en-ZW" dirty="0">
                <a:solidFill>
                  <a:schemeClr val="bg1">
                    <a:lumMod val="50000"/>
                  </a:schemeClr>
                </a:solidFill>
              </a:rPr>
              <a:t>by the Host Country, Zimbabwe </a:t>
            </a:r>
          </a:p>
          <a:p>
            <a:pPr lvl="1"/>
            <a:r>
              <a:rPr lang="en-ZW" b="1" dirty="0"/>
              <a:t>Processing the necessary endorsements, approvals</a:t>
            </a:r>
            <a:r>
              <a:rPr lang="en-ZW" dirty="0"/>
              <a:t> </a:t>
            </a:r>
            <a:r>
              <a:rPr lang="en-ZW" dirty="0">
                <a:solidFill>
                  <a:schemeClr val="bg1">
                    <a:lumMod val="50000"/>
                  </a:schemeClr>
                </a:solidFill>
              </a:rPr>
              <a:t>and decisions by the Host country and SADC Structures (Technical Committee on Wildlife, Ministers Meeting, Council of Ministers, etc)</a:t>
            </a:r>
          </a:p>
          <a:p>
            <a:pPr lvl="1"/>
            <a:r>
              <a:rPr lang="en-ZW" b="1" dirty="0"/>
              <a:t>Securing the Summit Venue and Provisional Booking</a:t>
            </a:r>
            <a:r>
              <a:rPr lang="en-ZW" dirty="0"/>
              <a:t> </a:t>
            </a:r>
            <a:r>
              <a:rPr lang="en-ZW" dirty="0">
                <a:solidFill>
                  <a:schemeClr val="bg1">
                    <a:lumMod val="50000"/>
                  </a:schemeClr>
                </a:solidFill>
              </a:rPr>
              <a:t>of Hotel Rooms, Negotiating for Summit Deals, Engagement of local service providers</a:t>
            </a:r>
          </a:p>
          <a:p>
            <a:pPr lvl="1"/>
            <a:r>
              <a:rPr lang="en-ZW" b="1" dirty="0"/>
              <a:t>Preparation of the Summit Budget and mobilisation of resources</a:t>
            </a:r>
            <a:r>
              <a:rPr lang="en-ZW" dirty="0"/>
              <a:t> </a:t>
            </a:r>
            <a:r>
              <a:rPr lang="en-ZW" dirty="0">
                <a:solidFill>
                  <a:schemeClr val="bg1">
                    <a:lumMod val="50000"/>
                  </a:schemeClr>
                </a:solidFill>
              </a:rPr>
              <a:t>to support the budget</a:t>
            </a:r>
          </a:p>
          <a:p>
            <a:pPr lvl="1"/>
            <a:r>
              <a:rPr lang="en-ZW" b="1" dirty="0"/>
              <a:t>Outreach and Awareness Campaign</a:t>
            </a:r>
            <a:r>
              <a:rPr lang="en-ZW" dirty="0"/>
              <a:t> - </a:t>
            </a:r>
            <a:r>
              <a:rPr lang="en-ZW" dirty="0">
                <a:solidFill>
                  <a:schemeClr val="bg1">
                    <a:lumMod val="50000"/>
                  </a:schemeClr>
                </a:solidFill>
              </a:rPr>
              <a:t>activities will include: Existing Investment Value Propositions across the SADC TFCA s` diverse Landscapes: A consultant can be contracted to distil (from the established TFCAs), value proposition information to facilitate stakeholder understanding of the opportunities in TFCAs and facilitate their decision-making process</a:t>
            </a:r>
            <a:r>
              <a:rPr lang="en-ZW" dirty="0"/>
              <a:t>. </a:t>
            </a:r>
          </a:p>
          <a:p>
            <a:pPr lvl="1"/>
            <a:r>
              <a:rPr lang="en-ZW" dirty="0"/>
              <a:t>Engagement of an </a:t>
            </a:r>
            <a:r>
              <a:rPr lang="en-ZW" b="1" dirty="0"/>
              <a:t>Events Management Company</a:t>
            </a:r>
            <a:r>
              <a:rPr lang="en-ZW" dirty="0"/>
              <a:t> </a:t>
            </a:r>
            <a:r>
              <a:rPr lang="en-ZW" dirty="0">
                <a:solidFill>
                  <a:schemeClr val="bg1">
                    <a:lumMod val="50000"/>
                  </a:schemeClr>
                </a:solidFill>
              </a:rPr>
              <a:t>may be engaged (if necessary) to assist with organization of the specific issues of the Summit, augmenting available staff compliment in the </a:t>
            </a:r>
            <a:r>
              <a:rPr lang="en-ZW" b="1" dirty="0">
                <a:solidFill>
                  <a:schemeClr val="bg1">
                    <a:lumMod val="50000"/>
                  </a:schemeClr>
                </a:solidFill>
              </a:rPr>
              <a:t>SSS.</a:t>
            </a:r>
            <a:r>
              <a:rPr lang="en-ZW" dirty="0">
                <a:solidFill>
                  <a:schemeClr val="bg1">
                    <a:lumMod val="50000"/>
                  </a:schemeClr>
                </a:solidFill>
              </a:rPr>
              <a:t> </a:t>
            </a:r>
          </a:p>
          <a:p>
            <a:pPr lvl="1"/>
            <a:r>
              <a:rPr lang="en-ZW" dirty="0"/>
              <a:t>Relevant-</a:t>
            </a:r>
            <a:r>
              <a:rPr lang="en-ZW" b="1" dirty="0"/>
              <a:t>High Quality Publicity materials</a:t>
            </a:r>
            <a:r>
              <a:rPr lang="en-ZW" dirty="0"/>
              <a:t> </a:t>
            </a:r>
            <a:r>
              <a:rPr lang="en-ZW" dirty="0">
                <a:solidFill>
                  <a:schemeClr val="bg1">
                    <a:lumMod val="50000"/>
                  </a:schemeClr>
                </a:solidFill>
              </a:rPr>
              <a:t>need to be developed (or pooled together from SADC Member States Tourism, PR and Marketing Departments) to facilitate outreach and marketing of the Summit to expected participants</a:t>
            </a:r>
          </a:p>
          <a:p>
            <a:pPr lvl="1"/>
            <a:r>
              <a:rPr lang="en-ZW" dirty="0"/>
              <a:t>Develop </a:t>
            </a:r>
            <a:r>
              <a:rPr lang="en-ZW" b="1" dirty="0"/>
              <a:t>a list of key stakeholders and targeted investors</a:t>
            </a:r>
            <a:r>
              <a:rPr lang="en-ZW" dirty="0"/>
              <a:t> </a:t>
            </a:r>
            <a:r>
              <a:rPr lang="en-ZW" b="1" dirty="0"/>
              <a:t>to be invited</a:t>
            </a:r>
            <a:r>
              <a:rPr lang="en-ZW" dirty="0"/>
              <a:t>/</a:t>
            </a:r>
            <a:r>
              <a:rPr lang="en-ZW" dirty="0">
                <a:solidFill>
                  <a:schemeClr val="bg1">
                    <a:lumMod val="50000"/>
                  </a:schemeClr>
                </a:solidFill>
              </a:rPr>
              <a:t>earmarked under the 7 TFCA components. The participating countries will share lists of relevant institutions and organisations or potential investors from their countries. The lists will identify key players in the various sectors; identify the specific individuals to be contacted, their phone numbers, </a:t>
            </a:r>
            <a:r>
              <a:rPr lang="en-ZW" dirty="0"/>
              <a:t>emails, etc</a:t>
            </a:r>
          </a:p>
          <a:p>
            <a:pPr lvl="1"/>
            <a:r>
              <a:rPr lang="en-ZW" b="1" dirty="0"/>
              <a:t>Outreach to Conservation NGOs, CBOs and the cooperate community</a:t>
            </a:r>
            <a:r>
              <a:rPr lang="en-ZW" dirty="0"/>
              <a:t>: </a:t>
            </a:r>
            <a:r>
              <a:rPr lang="en-ZW" dirty="0">
                <a:solidFill>
                  <a:schemeClr val="bg1">
                    <a:lumMod val="50000"/>
                  </a:schemeClr>
                </a:solidFill>
              </a:rPr>
              <a:t>The SSS will reach out by phone and email to targeted stakeholders with promotional and publicity materials</a:t>
            </a:r>
            <a:endParaRPr lang="en-US" dirty="0">
              <a:solidFill>
                <a:schemeClr val="bg1">
                  <a:lumMod val="50000"/>
                </a:schemeClr>
              </a:solidFill>
            </a:endParaRPr>
          </a:p>
        </p:txBody>
      </p:sp>
    </p:spTree>
    <p:extLst>
      <p:ext uri="{BB962C8B-B14F-4D97-AF65-F5344CB8AC3E}">
        <p14:creationId xmlns:p14="http://schemas.microsoft.com/office/powerpoint/2010/main" val="241040486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500"/>
                                        <p:tgtEl>
                                          <p:spTgt spid="3">
                                            <p:txEl>
                                              <p:pRg st="5" end="5"/>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500"/>
                                        <p:tgtEl>
                                          <p:spTgt spid="3">
                                            <p:txEl>
                                              <p:pRg st="6" end="6"/>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Effect transition="in" filter="fade">
                                      <p:cBhvr>
                                        <p:cTn id="25" dur="500"/>
                                        <p:tgtEl>
                                          <p:spTgt spid="3">
                                            <p:txEl>
                                              <p:pRg st="8" end="8"/>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9" end="9"/>
                                            </p:txEl>
                                          </p:spTgt>
                                        </p:tgtEl>
                                        <p:attrNameLst>
                                          <p:attrName>style.visibility</p:attrName>
                                        </p:attrNameLst>
                                      </p:cBhvr>
                                      <p:to>
                                        <p:strVal val="visible"/>
                                      </p:to>
                                    </p:set>
                                    <p:animEffect transition="in" filter="fade">
                                      <p:cBhvr>
                                        <p:cTn id="28" dur="500"/>
                                        <p:tgtEl>
                                          <p:spTgt spid="3">
                                            <p:txEl>
                                              <p:pRg st="9" end="9"/>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animEffect transition="in" filter="fade">
                                      <p:cBhvr>
                                        <p:cTn id="31" dur="500"/>
                                        <p:tgtEl>
                                          <p:spTgt spid="3">
                                            <p:txEl>
                                              <p:pRg st="10" end="10"/>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
                                            <p:txEl>
                                              <p:pRg st="11" end="11"/>
                                            </p:txEl>
                                          </p:spTgt>
                                        </p:tgtEl>
                                        <p:attrNameLst>
                                          <p:attrName>style.visibility</p:attrName>
                                        </p:attrNameLst>
                                      </p:cBhvr>
                                      <p:to>
                                        <p:strVal val="visible"/>
                                      </p:to>
                                    </p:set>
                                    <p:animEffect transition="in" filter="fade">
                                      <p:cBhvr>
                                        <p:cTn id="34" dur="500"/>
                                        <p:tgtEl>
                                          <p:spTgt spid="3">
                                            <p:txEl>
                                              <p:pRg st="11" end="11"/>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3">
                                            <p:txEl>
                                              <p:pRg st="12" end="12"/>
                                            </p:txEl>
                                          </p:spTgt>
                                        </p:tgtEl>
                                        <p:attrNameLst>
                                          <p:attrName>style.visibility</p:attrName>
                                        </p:attrNameLst>
                                      </p:cBhvr>
                                      <p:to>
                                        <p:strVal val="visible"/>
                                      </p:to>
                                    </p:set>
                                    <p:animEffect transition="in" filter="fade">
                                      <p:cBhvr>
                                        <p:cTn id="37"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8DC7F-3F45-0E4B-BD2F-705CF1476C7D}"/>
              </a:ext>
            </a:extLst>
          </p:cNvPr>
          <p:cNvSpPr>
            <a:spLocks noGrp="1"/>
          </p:cNvSpPr>
          <p:nvPr>
            <p:ph type="title"/>
          </p:nvPr>
        </p:nvSpPr>
        <p:spPr>
          <a:xfrm>
            <a:off x="782692" y="155575"/>
            <a:ext cx="10515600" cy="644525"/>
          </a:xfrm>
        </p:spPr>
        <p:txBody>
          <a:bodyPr>
            <a:normAutofit fontScale="90000"/>
          </a:bodyPr>
          <a:lstStyle/>
          <a:p>
            <a:r>
              <a:rPr lang="en-ZW" b="1" cap="all" dirty="0"/>
              <a:t>The SUMMIT Phase</a:t>
            </a:r>
            <a:r>
              <a:rPr lang="en-ZW" b="1" dirty="0"/>
              <a:t> </a:t>
            </a:r>
            <a:endParaRPr lang="en-US" dirty="0"/>
          </a:p>
        </p:txBody>
      </p:sp>
      <p:sp>
        <p:nvSpPr>
          <p:cNvPr id="3" name="Content Placeholder 2">
            <a:extLst>
              <a:ext uri="{FF2B5EF4-FFF2-40B4-BE49-F238E27FC236}">
                <a16:creationId xmlns:a16="http://schemas.microsoft.com/office/drawing/2014/main" id="{4402F43C-32DA-B340-A366-162A0E1C72CB}"/>
              </a:ext>
            </a:extLst>
          </p:cNvPr>
          <p:cNvSpPr>
            <a:spLocks noGrp="1"/>
          </p:cNvSpPr>
          <p:nvPr>
            <p:ph idx="1"/>
          </p:nvPr>
        </p:nvSpPr>
        <p:spPr>
          <a:xfrm>
            <a:off x="136634" y="800100"/>
            <a:ext cx="11807716" cy="5926521"/>
          </a:xfrm>
        </p:spPr>
        <p:txBody>
          <a:bodyPr>
            <a:normAutofit fontScale="62500" lnSpcReduction="20000"/>
          </a:bodyPr>
          <a:lstStyle/>
          <a:p>
            <a:r>
              <a:rPr lang="en-ZW" dirty="0"/>
              <a:t>The Summit is proposed to take place at the Elephant Hills Resort, on 12-14 May 2020. It will be spearheaded by the SSC and SSS, organized and presented in partnership with development partners of the SADC TFCA initiative. The key activities at the conference will include: </a:t>
            </a:r>
          </a:p>
          <a:p>
            <a:pPr lvl="0"/>
            <a:r>
              <a:rPr lang="en-ZW" b="1" dirty="0"/>
              <a:t>Presentation of 10-15 realistic value propositions on the 7 key components of the SADC TFCA programme</a:t>
            </a:r>
            <a:r>
              <a:rPr lang="en-ZW" dirty="0"/>
              <a:t> </a:t>
            </a:r>
            <a:r>
              <a:rPr lang="en-ZW" dirty="0">
                <a:solidFill>
                  <a:schemeClr val="bg1">
                    <a:lumMod val="50000"/>
                  </a:schemeClr>
                </a:solidFill>
              </a:rPr>
              <a:t>to a carefully targeted group of stakeholders and potential investors outlining the specific opportunities, viability of the transboundary landscape approach and linkages with the sustainable development goals and other higher-level commitments at national, regional and global level. These will include both packaged private investments and public-private-community partnerships (PPCPs). </a:t>
            </a:r>
          </a:p>
          <a:p>
            <a:pPr lvl="0"/>
            <a:r>
              <a:rPr lang="en-ZW" dirty="0">
                <a:solidFill>
                  <a:schemeClr val="bg1">
                    <a:lumMod val="50000"/>
                  </a:schemeClr>
                </a:solidFill>
              </a:rPr>
              <a:t>Due to the volume of content available (or that can be made available), it may not be possible to fit all important projects in the main Agenda, </a:t>
            </a:r>
            <a:r>
              <a:rPr lang="en-ZW" b="1" dirty="0"/>
              <a:t>other key projects of importance to individual stakeholders may be presented at the exhibition areas</a:t>
            </a:r>
            <a:r>
              <a:rPr lang="en-ZW" dirty="0"/>
              <a:t>. </a:t>
            </a:r>
          </a:p>
          <a:p>
            <a:pPr lvl="0"/>
            <a:r>
              <a:rPr lang="en-ZW" dirty="0">
                <a:solidFill>
                  <a:schemeClr val="bg1">
                    <a:lumMod val="50000"/>
                  </a:schemeClr>
                </a:solidFill>
              </a:rPr>
              <a:t>Provision of an opportunity for </a:t>
            </a:r>
            <a:r>
              <a:rPr lang="en-ZW" b="1" dirty="0"/>
              <a:t>expression of interest for potential partnerships and pledges</a:t>
            </a:r>
            <a:r>
              <a:rPr lang="en-ZW" dirty="0"/>
              <a:t> </a:t>
            </a:r>
            <a:r>
              <a:rPr lang="en-ZW" dirty="0">
                <a:solidFill>
                  <a:schemeClr val="bg1">
                    <a:lumMod val="50000"/>
                  </a:schemeClr>
                </a:solidFill>
              </a:rPr>
              <a:t>for support for the SADC TFCA programme by IGOs, NGOs, Diplomatic community and Captains of Industry</a:t>
            </a:r>
          </a:p>
          <a:p>
            <a:pPr lvl="0"/>
            <a:r>
              <a:rPr lang="en-ZW" dirty="0">
                <a:solidFill>
                  <a:schemeClr val="bg1">
                    <a:lumMod val="50000"/>
                  </a:schemeClr>
                </a:solidFill>
              </a:rPr>
              <a:t>SADC Secretariat communication about </a:t>
            </a:r>
            <a:r>
              <a:rPr lang="en-ZW" b="1" dirty="0"/>
              <a:t>key achievements/successes</a:t>
            </a:r>
            <a:r>
              <a:rPr lang="en-ZW" dirty="0"/>
              <a:t> </a:t>
            </a:r>
            <a:r>
              <a:rPr lang="en-ZW" dirty="0">
                <a:solidFill>
                  <a:schemeClr val="bg1">
                    <a:lumMod val="50000"/>
                  </a:schemeClr>
                </a:solidFill>
              </a:rPr>
              <a:t>of the SADC TFCA and a </a:t>
            </a:r>
            <a:r>
              <a:rPr lang="en-ZW" b="1" dirty="0">
                <a:solidFill>
                  <a:schemeClr val="bg1">
                    <a:lumMod val="50000"/>
                  </a:schemeClr>
                </a:solidFill>
              </a:rPr>
              <a:t>prioritized list of areas that require support </a:t>
            </a:r>
            <a:r>
              <a:rPr lang="en-ZW" dirty="0">
                <a:solidFill>
                  <a:schemeClr val="bg1">
                    <a:lumMod val="50000"/>
                  </a:schemeClr>
                </a:solidFill>
              </a:rPr>
              <a:t>(from policy to practice). This might be through a dialogue which can be broadcast- live with provision for interaction (callers-in) from stakeholders in the member States using various media tools. </a:t>
            </a:r>
          </a:p>
          <a:p>
            <a:pPr lvl="0"/>
            <a:r>
              <a:rPr lang="en-ZW" dirty="0"/>
              <a:t>A </a:t>
            </a:r>
            <a:r>
              <a:rPr lang="en-ZW" b="1" dirty="0"/>
              <a:t>summary of key recommendations/ messages</a:t>
            </a:r>
            <a:r>
              <a:rPr lang="en-ZW" dirty="0"/>
              <a:t> </a:t>
            </a:r>
            <a:r>
              <a:rPr lang="en-ZW" dirty="0">
                <a:solidFill>
                  <a:schemeClr val="bg1">
                    <a:lumMod val="50000"/>
                  </a:schemeClr>
                </a:solidFill>
              </a:rPr>
              <a:t>from various thematic parallel sessions</a:t>
            </a:r>
          </a:p>
          <a:p>
            <a:pPr lvl="0"/>
            <a:r>
              <a:rPr lang="en-ZW" b="1" dirty="0"/>
              <a:t>Active participation of local </a:t>
            </a:r>
            <a:r>
              <a:rPr lang="en-ZW" b="1" dirty="0">
                <a:solidFill>
                  <a:schemeClr val="bg1">
                    <a:lumMod val="50000"/>
                  </a:schemeClr>
                </a:solidFill>
              </a:rPr>
              <a:t>communities</a:t>
            </a:r>
            <a:r>
              <a:rPr lang="en-ZW" dirty="0">
                <a:solidFill>
                  <a:schemeClr val="bg1">
                    <a:lumMod val="50000"/>
                  </a:schemeClr>
                </a:solidFill>
              </a:rPr>
              <a:t>-sharing their views in discussions and cultural groups showcasing their rich cultural heritage in various ways</a:t>
            </a:r>
          </a:p>
          <a:p>
            <a:pPr lvl="0"/>
            <a:r>
              <a:rPr lang="en-ZW" dirty="0"/>
              <a:t>High-quality </a:t>
            </a:r>
            <a:r>
              <a:rPr lang="en-ZW" b="1" dirty="0"/>
              <a:t>presentations</a:t>
            </a:r>
            <a:r>
              <a:rPr lang="en-ZW" dirty="0"/>
              <a:t> and Key-note</a:t>
            </a:r>
            <a:r>
              <a:rPr lang="en-ZW" b="1" dirty="0"/>
              <a:t> speeches</a:t>
            </a:r>
            <a:endParaRPr lang="en-ZW" dirty="0"/>
          </a:p>
          <a:p>
            <a:pPr lvl="0"/>
            <a:r>
              <a:rPr lang="en-ZW" dirty="0"/>
              <a:t>A </a:t>
            </a:r>
            <a:r>
              <a:rPr lang="en-ZW" b="1" dirty="0"/>
              <a:t>policy dialogue</a:t>
            </a:r>
            <a:r>
              <a:rPr lang="en-ZW" dirty="0"/>
              <a:t> and </a:t>
            </a:r>
            <a:r>
              <a:rPr lang="en-ZW" b="1" dirty="0"/>
              <a:t>pledges for support</a:t>
            </a:r>
            <a:r>
              <a:rPr lang="en-ZW" dirty="0"/>
              <a:t> </a:t>
            </a:r>
            <a:r>
              <a:rPr lang="en-ZW" dirty="0">
                <a:solidFill>
                  <a:schemeClr val="bg1">
                    <a:lumMod val="50000"/>
                  </a:schemeClr>
                </a:solidFill>
              </a:rPr>
              <a:t>for the SADC TFCA programme by Heads of States, Development partners and various stakeholders</a:t>
            </a:r>
          </a:p>
          <a:p>
            <a:endParaRPr lang="en-US" dirty="0"/>
          </a:p>
        </p:txBody>
      </p:sp>
    </p:spTree>
    <p:extLst>
      <p:ext uri="{BB962C8B-B14F-4D97-AF65-F5344CB8AC3E}">
        <p14:creationId xmlns:p14="http://schemas.microsoft.com/office/powerpoint/2010/main" val="3797434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1EE91F-F39B-8041-862C-C8EEAD9A4746}"/>
              </a:ext>
            </a:extLst>
          </p:cNvPr>
          <p:cNvSpPr>
            <a:spLocks noGrp="1"/>
          </p:cNvSpPr>
          <p:nvPr>
            <p:ph type="title"/>
          </p:nvPr>
        </p:nvSpPr>
        <p:spPr>
          <a:xfrm>
            <a:off x="838200" y="365125"/>
            <a:ext cx="10515600" cy="663575"/>
          </a:xfrm>
        </p:spPr>
        <p:txBody>
          <a:bodyPr>
            <a:normAutofit fontScale="90000"/>
          </a:bodyPr>
          <a:lstStyle/>
          <a:p>
            <a:r>
              <a:rPr lang="en-ZW" b="1" cap="all" dirty="0"/>
              <a:t>Post-SUMMIT Activities </a:t>
            </a:r>
            <a:endParaRPr lang="en-US" dirty="0"/>
          </a:p>
        </p:txBody>
      </p:sp>
      <p:sp>
        <p:nvSpPr>
          <p:cNvPr id="3" name="Content Placeholder 2">
            <a:extLst>
              <a:ext uri="{FF2B5EF4-FFF2-40B4-BE49-F238E27FC236}">
                <a16:creationId xmlns:a16="http://schemas.microsoft.com/office/drawing/2014/main" id="{B13C3072-C549-C74D-8D19-051C518CF1F7}"/>
              </a:ext>
            </a:extLst>
          </p:cNvPr>
          <p:cNvSpPr>
            <a:spLocks noGrp="1"/>
          </p:cNvSpPr>
          <p:nvPr>
            <p:ph idx="1"/>
          </p:nvPr>
        </p:nvSpPr>
        <p:spPr>
          <a:xfrm>
            <a:off x="323850" y="1028700"/>
            <a:ext cx="11696700" cy="5543549"/>
          </a:xfrm>
        </p:spPr>
        <p:txBody>
          <a:bodyPr>
            <a:normAutofit lnSpcReduction="10000"/>
          </a:bodyPr>
          <a:lstStyle/>
          <a:p>
            <a:endParaRPr lang="en-ZW" dirty="0"/>
          </a:p>
          <a:p>
            <a:r>
              <a:rPr lang="en-ZW" dirty="0">
                <a:solidFill>
                  <a:schemeClr val="bg1">
                    <a:lumMod val="50000"/>
                  </a:schemeClr>
                </a:solidFill>
              </a:rPr>
              <a:t>The Summit Secretariat will prepare a </a:t>
            </a:r>
            <a:r>
              <a:rPr lang="en-ZW" b="1" dirty="0"/>
              <a:t>Summit report </a:t>
            </a:r>
            <a:r>
              <a:rPr lang="en-ZW" dirty="0">
                <a:solidFill>
                  <a:schemeClr val="bg1">
                    <a:lumMod val="50000"/>
                  </a:schemeClr>
                </a:solidFill>
              </a:rPr>
              <a:t>(Conference Proceedings) highlighting outcomes of the Summit. Subsequent reporting requirements and modalities will be agreed by the SSS and Development partners before disbanding the Summit Secretariat. </a:t>
            </a:r>
          </a:p>
          <a:p>
            <a:endParaRPr lang="en-ZW" dirty="0"/>
          </a:p>
          <a:p>
            <a:r>
              <a:rPr lang="en-ZW" dirty="0">
                <a:solidFill>
                  <a:schemeClr val="bg1">
                    <a:lumMod val="50000"/>
                  </a:schemeClr>
                </a:solidFill>
              </a:rPr>
              <a:t>The SADC Secretariat will handle </a:t>
            </a:r>
            <a:r>
              <a:rPr lang="en-ZW" b="1" dirty="0"/>
              <a:t>follow-ups on investment pledges, partnership deals and incubating ideas</a:t>
            </a:r>
            <a:r>
              <a:rPr lang="en-ZW" dirty="0"/>
              <a:t> </a:t>
            </a:r>
            <a:r>
              <a:rPr lang="en-ZW" dirty="0">
                <a:solidFill>
                  <a:schemeClr val="bg1">
                    <a:lumMod val="50000"/>
                  </a:schemeClr>
                </a:solidFill>
              </a:rPr>
              <a:t>shared at the Summit thorough relevant SADC structures. </a:t>
            </a:r>
          </a:p>
          <a:p>
            <a:endParaRPr lang="en-ZW" dirty="0"/>
          </a:p>
          <a:p>
            <a:r>
              <a:rPr lang="en-ZW" dirty="0">
                <a:solidFill>
                  <a:schemeClr val="bg1">
                    <a:lumMod val="50000"/>
                  </a:schemeClr>
                </a:solidFill>
              </a:rPr>
              <a:t>Constituencies captured by the outreach campaign and the Summit itself need</a:t>
            </a:r>
            <a:r>
              <a:rPr lang="en-ZW" dirty="0"/>
              <a:t> </a:t>
            </a:r>
            <a:r>
              <a:rPr lang="en-ZW" b="1" dirty="0"/>
              <a:t>timely and effective follow-up to ensure that any funding or investment leads are secured </a:t>
            </a:r>
            <a:r>
              <a:rPr lang="en-ZW" dirty="0">
                <a:solidFill>
                  <a:schemeClr val="bg1">
                    <a:lumMod val="50000"/>
                  </a:schemeClr>
                </a:solidFill>
              </a:rPr>
              <a:t>for the SADC TFCA initiative. </a:t>
            </a:r>
          </a:p>
          <a:p>
            <a:endParaRPr lang="en-US" dirty="0"/>
          </a:p>
        </p:txBody>
      </p:sp>
    </p:spTree>
    <p:extLst>
      <p:ext uri="{BB962C8B-B14F-4D97-AF65-F5344CB8AC3E}">
        <p14:creationId xmlns:p14="http://schemas.microsoft.com/office/powerpoint/2010/main" val="29431061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EE7CC5-B804-AE48-A6FC-53FD3996AFF9}"/>
              </a:ext>
            </a:extLst>
          </p:cNvPr>
          <p:cNvSpPr>
            <a:spLocks noGrp="1"/>
          </p:cNvSpPr>
          <p:nvPr>
            <p:ph type="title"/>
          </p:nvPr>
        </p:nvSpPr>
        <p:spPr>
          <a:xfrm>
            <a:off x="838200" y="365125"/>
            <a:ext cx="10515600" cy="701675"/>
          </a:xfrm>
        </p:spPr>
        <p:txBody>
          <a:bodyPr>
            <a:normAutofit/>
          </a:bodyPr>
          <a:lstStyle/>
          <a:p>
            <a:r>
              <a:rPr lang="en-ZW" b="1" dirty="0"/>
              <a:t>BUDGET</a:t>
            </a:r>
            <a:endParaRPr lang="en-US" b="1" dirty="0"/>
          </a:p>
        </p:txBody>
      </p:sp>
      <p:sp>
        <p:nvSpPr>
          <p:cNvPr id="3" name="Content Placeholder 2">
            <a:extLst>
              <a:ext uri="{FF2B5EF4-FFF2-40B4-BE49-F238E27FC236}">
                <a16:creationId xmlns:a16="http://schemas.microsoft.com/office/drawing/2014/main" id="{7D6FA2F3-749A-3645-BF06-D02D72AD1693}"/>
              </a:ext>
            </a:extLst>
          </p:cNvPr>
          <p:cNvSpPr>
            <a:spLocks noGrp="1"/>
          </p:cNvSpPr>
          <p:nvPr>
            <p:ph idx="1"/>
          </p:nvPr>
        </p:nvSpPr>
        <p:spPr>
          <a:xfrm>
            <a:off x="342900" y="1219200"/>
            <a:ext cx="11449050" cy="5448299"/>
          </a:xfrm>
        </p:spPr>
        <p:txBody>
          <a:bodyPr>
            <a:normAutofit lnSpcReduction="10000"/>
          </a:bodyPr>
          <a:lstStyle/>
          <a:p>
            <a:r>
              <a:rPr lang="en-ZW" dirty="0"/>
              <a:t>Cost items will mainly consist of airfares, road transfers, meals, accommodation and conference facilities, technical services such as sound, interpretation and translation services, communications, facilitation and more. </a:t>
            </a:r>
          </a:p>
          <a:p>
            <a:pPr marL="0" indent="0">
              <a:buNone/>
            </a:pPr>
            <a:endParaRPr lang="en-ZW" dirty="0"/>
          </a:p>
          <a:p>
            <a:r>
              <a:rPr lang="en-ZW" dirty="0"/>
              <a:t>A detailed draft budget estimated at </a:t>
            </a:r>
            <a:r>
              <a:rPr lang="en-US" b="1" dirty="0"/>
              <a:t>USD $3.2mil </a:t>
            </a:r>
            <a:r>
              <a:rPr lang="en-ZW" dirty="0"/>
              <a:t>was prepared and included in the concept note</a:t>
            </a:r>
          </a:p>
          <a:p>
            <a:endParaRPr lang="en-ZW" dirty="0"/>
          </a:p>
          <a:p>
            <a:r>
              <a:rPr lang="en-ZW" b="1" dirty="0">
                <a:solidFill>
                  <a:srgbClr val="0070C0"/>
                </a:solidFill>
              </a:rPr>
              <a:t>There is need for support with funding various activities in the presummit, summit and post summit phase to achieve the main objectives and desired impact.</a:t>
            </a:r>
          </a:p>
          <a:p>
            <a:r>
              <a:rPr lang="en-ZW" b="1" dirty="0">
                <a:solidFill>
                  <a:srgbClr val="0070C0"/>
                </a:solidFill>
              </a:rPr>
              <a:t>THE GOVERNMENT OF ZIMBABWE INVITES YOU ALL TO SUPPORT THE HOSTING OF THE SADC TFCA SUMMIT</a:t>
            </a:r>
            <a:endParaRPr lang="en-US" b="1" dirty="0">
              <a:solidFill>
                <a:srgbClr val="0070C0"/>
              </a:solidFill>
            </a:endParaRPr>
          </a:p>
        </p:txBody>
      </p:sp>
    </p:spTree>
    <p:extLst>
      <p:ext uri="{BB962C8B-B14F-4D97-AF65-F5344CB8AC3E}">
        <p14:creationId xmlns:p14="http://schemas.microsoft.com/office/powerpoint/2010/main" val="22174739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0" y="0"/>
            <a:ext cx="7498080" cy="1143000"/>
          </a:xfrm>
        </p:spPr>
        <p:txBody>
          <a:bodyPr>
            <a:noAutofit/>
          </a:bodyPr>
          <a:lstStyle/>
          <a:p>
            <a:pPr algn="ctr"/>
            <a:r>
              <a:rPr lang="en-US" sz="9600" dirty="0"/>
              <a:t>THANK YOU</a:t>
            </a:r>
          </a:p>
        </p:txBody>
      </p:sp>
      <p:pic>
        <p:nvPicPr>
          <p:cNvPr id="4" name="Picture 3" descr="team work_railroad"/>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4000" y="1844824"/>
            <a:ext cx="9144000" cy="4822676"/>
          </a:xfrm>
          <a:prstGeom prst="rect">
            <a:avLst/>
          </a:prstGeom>
          <a:noFill/>
          <a:ln w="9525">
            <a:noFill/>
            <a:miter lim="800000"/>
            <a:headEnd/>
            <a:tailEnd/>
          </a:ln>
          <a:effectLst/>
        </p:spPr>
      </p:pic>
      <p:sp>
        <p:nvSpPr>
          <p:cNvPr id="5" name="Title 1"/>
          <p:cNvSpPr txBox="1">
            <a:spLocks/>
          </p:cNvSpPr>
          <p:nvPr/>
        </p:nvSpPr>
        <p:spPr>
          <a:xfrm>
            <a:off x="2164080" y="1143000"/>
            <a:ext cx="7948464" cy="533400"/>
          </a:xfrm>
          <a:prstGeom prst="rect">
            <a:avLst/>
          </a:prstGeom>
        </p:spPr>
        <p:txBody>
          <a:bodyPr anchor="ctr">
            <a:noAutofit/>
          </a:bodyPr>
          <a:lstStyle/>
          <a:p>
            <a:pPr algn="ctr">
              <a:spcBef>
                <a:spcPct val="0"/>
              </a:spcBef>
              <a:defRPr/>
            </a:pPr>
            <a:r>
              <a:rPr lang="en-US" sz="3200" dirty="0">
                <a:solidFill>
                  <a:srgbClr val="0070C0"/>
                </a:solidFill>
                <a:effectLst>
                  <a:outerShdw blurRad="50000" dist="30000" dir="5400000" algn="tl" rotWithShape="0">
                    <a:srgbClr val="000000">
                      <a:alpha val="30000"/>
                    </a:srgbClr>
                  </a:outerShdw>
                </a:effectLst>
                <a:latin typeface="+mj-lt"/>
                <a:ea typeface="+mj-ea"/>
                <a:cs typeface="+mj-cs"/>
              </a:rPr>
              <a:t>“…</a:t>
            </a:r>
            <a:r>
              <a:rPr lang="en-US" sz="3200" i="1" dirty="0">
                <a:solidFill>
                  <a:srgbClr val="0070C0"/>
                </a:solidFill>
                <a:effectLst>
                  <a:outerShdw blurRad="50000" dist="30000" dir="5400000" algn="tl" rotWithShape="0">
                    <a:srgbClr val="000000">
                      <a:alpha val="30000"/>
                    </a:srgbClr>
                  </a:outerShdw>
                </a:effectLst>
                <a:latin typeface="+mj-lt"/>
                <a:ea typeface="+mj-ea"/>
                <a:cs typeface="+mj-cs"/>
              </a:rPr>
              <a:t>Team work and communication is key…</a:t>
            </a:r>
            <a:r>
              <a:rPr lang="en-US" sz="3200" dirty="0">
                <a:solidFill>
                  <a:srgbClr val="0070C0"/>
                </a:solidFill>
                <a:effectLst>
                  <a:outerShdw blurRad="50000" dist="30000" dir="5400000" algn="tl" rotWithShape="0">
                    <a:srgbClr val="000000">
                      <a:alpha val="30000"/>
                    </a:srgbClr>
                  </a:outerShdw>
                </a:effectLst>
                <a:latin typeface="+mj-lt"/>
                <a:ea typeface="+mj-ea"/>
                <a:cs typeface="+mj-cs"/>
              </a:rPr>
              <a:t>”</a:t>
            </a:r>
          </a:p>
        </p:txBody>
      </p:sp>
    </p:spTree>
    <p:extLst>
      <p:ext uri="{BB962C8B-B14F-4D97-AF65-F5344CB8AC3E}">
        <p14:creationId xmlns:p14="http://schemas.microsoft.com/office/powerpoint/2010/main" val="4060870367"/>
      </p:ext>
    </p:extLst>
  </p:cSld>
  <p:clrMapOvr>
    <a:masterClrMapping/>
  </p:clrMapOvr>
  <p:transition spd="slow">
    <p:dissolv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497BF3-8FCD-444A-AD7E-255437B4C019}"/>
              </a:ext>
            </a:extLst>
          </p:cNvPr>
          <p:cNvSpPr>
            <a:spLocks noGrp="1"/>
          </p:cNvSpPr>
          <p:nvPr>
            <p:ph type="title"/>
          </p:nvPr>
        </p:nvSpPr>
        <p:spPr>
          <a:xfrm>
            <a:off x="952500" y="2765425"/>
            <a:ext cx="10515600" cy="1325563"/>
          </a:xfrm>
        </p:spPr>
        <p:txBody>
          <a:bodyPr>
            <a:noAutofit/>
          </a:bodyPr>
          <a:lstStyle/>
          <a:p>
            <a:pPr algn="ctr"/>
            <a:r>
              <a:rPr lang="en-ZW" sz="9600" b="1" dirty="0">
                <a:latin typeface="Chalkduster" panose="03050602040202020205" pitchFamily="66" charset="77"/>
                <a:cs typeface="Diwan Kufi" pitchFamily="2" charset="-78"/>
              </a:rPr>
              <a:t>Reflections</a:t>
            </a:r>
            <a:endParaRPr lang="en-US" sz="9600" dirty="0">
              <a:latin typeface="Chalkduster" panose="03050602040202020205" pitchFamily="66" charset="77"/>
              <a:cs typeface="Diwan Kufi" pitchFamily="2" charset="-78"/>
            </a:endParaRPr>
          </a:p>
        </p:txBody>
      </p:sp>
      <p:sp>
        <p:nvSpPr>
          <p:cNvPr id="5" name="Title 1">
            <a:extLst>
              <a:ext uri="{FF2B5EF4-FFF2-40B4-BE49-F238E27FC236}">
                <a16:creationId xmlns:a16="http://schemas.microsoft.com/office/drawing/2014/main" id="{38CB845D-5368-ED45-B510-7AA514356A31}"/>
              </a:ext>
            </a:extLst>
          </p:cNvPr>
          <p:cNvSpPr txBox="1">
            <a:spLocks/>
          </p:cNvSpPr>
          <p:nvPr/>
        </p:nvSpPr>
        <p:spPr>
          <a:xfrm>
            <a:off x="952500" y="917575"/>
            <a:ext cx="105156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9600" dirty="0">
              <a:latin typeface="Chalkduster" panose="03050602040202020205" pitchFamily="66" charset="77"/>
              <a:cs typeface="Diwan Kufi" pitchFamily="2" charset="-78"/>
            </a:endParaRPr>
          </a:p>
        </p:txBody>
      </p:sp>
    </p:spTree>
    <p:extLst>
      <p:ext uri="{BB962C8B-B14F-4D97-AF65-F5344CB8AC3E}">
        <p14:creationId xmlns:p14="http://schemas.microsoft.com/office/powerpoint/2010/main" val="42701595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ZW" b="1" dirty="0"/>
              <a:t>Presentation Content</a:t>
            </a:r>
          </a:p>
        </p:txBody>
      </p:sp>
      <p:sp>
        <p:nvSpPr>
          <p:cNvPr id="3" name="Content Placeholder 2"/>
          <p:cNvSpPr>
            <a:spLocks noGrp="1"/>
          </p:cNvSpPr>
          <p:nvPr>
            <p:ph idx="1"/>
          </p:nvPr>
        </p:nvSpPr>
        <p:spPr>
          <a:xfrm>
            <a:off x="710006" y="2309719"/>
            <a:ext cx="11198710" cy="4241688"/>
          </a:xfrm>
        </p:spPr>
        <p:txBody>
          <a:bodyPr>
            <a:normAutofit/>
          </a:bodyPr>
          <a:lstStyle/>
          <a:p>
            <a:r>
              <a:rPr lang="en-ZW" sz="3200" b="1" dirty="0"/>
              <a:t>Acceptance of Hosting the SADC Summit by </a:t>
            </a:r>
            <a:r>
              <a:rPr lang="en-ZW" sz="3200" b="1" dirty="0" err="1"/>
              <a:t>GoZ</a:t>
            </a:r>
            <a:endParaRPr lang="en-ZW" sz="3200" b="1" dirty="0"/>
          </a:p>
          <a:p>
            <a:endParaRPr lang="en-ZW" sz="3200" b="1" dirty="0"/>
          </a:p>
          <a:p>
            <a:r>
              <a:rPr lang="en-ZW" sz="3200" b="1" dirty="0"/>
              <a:t>Concept Note Overview</a:t>
            </a:r>
          </a:p>
          <a:p>
            <a:endParaRPr lang="en-ZW" sz="3200" b="1" dirty="0"/>
          </a:p>
          <a:p>
            <a:r>
              <a:rPr lang="en-ZW" sz="3200" b="1" dirty="0"/>
              <a:t>Requirements</a:t>
            </a:r>
          </a:p>
          <a:p>
            <a:endParaRPr lang="en-ZW" sz="3200" b="1" dirty="0"/>
          </a:p>
          <a:p>
            <a:r>
              <a:rPr lang="en-ZW" sz="3200" b="1" dirty="0"/>
              <a:t>Reflections</a:t>
            </a:r>
          </a:p>
        </p:txBody>
      </p:sp>
    </p:spTree>
    <p:extLst>
      <p:ext uri="{BB962C8B-B14F-4D97-AF65-F5344CB8AC3E}">
        <p14:creationId xmlns:p14="http://schemas.microsoft.com/office/powerpoint/2010/main" val="39784349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9414" y="193676"/>
            <a:ext cx="10306722" cy="761310"/>
          </a:xfrm>
        </p:spPr>
        <p:txBody>
          <a:bodyPr>
            <a:normAutofit fontScale="90000"/>
          </a:bodyPr>
          <a:lstStyle/>
          <a:p>
            <a:r>
              <a:rPr lang="en-ZW" b="1" dirty="0"/>
              <a:t>Acceptance of Hosting the SADC Summit by </a:t>
            </a:r>
            <a:r>
              <a:rPr lang="en-ZW" b="1" dirty="0" err="1"/>
              <a:t>GoZ</a:t>
            </a:r>
            <a:endParaRPr lang="en-ZW" b="1" dirty="0"/>
          </a:p>
        </p:txBody>
      </p:sp>
      <p:pic>
        <p:nvPicPr>
          <p:cNvPr id="4" name="Content Placeholder 3">
            <a:extLst>
              <a:ext uri="{FF2B5EF4-FFF2-40B4-BE49-F238E27FC236}">
                <a16:creationId xmlns:a16="http://schemas.microsoft.com/office/drawing/2014/main" id="{675AA125-62C2-554D-A7A7-349E12475415}"/>
              </a:ext>
            </a:extLst>
          </p:cNvPr>
          <p:cNvPicPr>
            <a:picLocks noGrp="1" noChangeAspect="1"/>
          </p:cNvPicPr>
          <p:nvPr>
            <p:ph idx="1"/>
          </p:nvPr>
        </p:nvPicPr>
        <p:blipFill>
          <a:blip r:embed="rId2"/>
          <a:stretch>
            <a:fillRect/>
          </a:stretch>
        </p:blipFill>
        <p:spPr>
          <a:xfrm>
            <a:off x="1878652" y="1126436"/>
            <a:ext cx="4549266" cy="5629422"/>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5" name="Picture 8" descr="elephant.png">
            <a:extLst>
              <a:ext uri="{FF2B5EF4-FFF2-40B4-BE49-F238E27FC236}">
                <a16:creationId xmlns:a16="http://schemas.microsoft.com/office/drawing/2014/main" id="{EEEBC58C-C376-5F47-BEC1-A84105A5A1B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67156" y="1112486"/>
            <a:ext cx="5024844" cy="5643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706454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379F1-4622-294B-AA74-6B3E82C0CC79}"/>
              </a:ext>
            </a:extLst>
          </p:cNvPr>
          <p:cNvSpPr>
            <a:spLocks noGrp="1"/>
          </p:cNvSpPr>
          <p:nvPr>
            <p:ph type="title"/>
          </p:nvPr>
        </p:nvSpPr>
        <p:spPr/>
        <p:txBody>
          <a:bodyPr/>
          <a:lstStyle/>
          <a:p>
            <a:r>
              <a:rPr lang="en-ZW" b="1" dirty="0"/>
              <a:t>SADC TFCA Summit Concept Note Overview</a:t>
            </a:r>
            <a:endParaRPr lang="en-US" dirty="0"/>
          </a:p>
        </p:txBody>
      </p:sp>
      <p:sp>
        <p:nvSpPr>
          <p:cNvPr id="3" name="Content Placeholder 2">
            <a:extLst>
              <a:ext uri="{FF2B5EF4-FFF2-40B4-BE49-F238E27FC236}">
                <a16:creationId xmlns:a16="http://schemas.microsoft.com/office/drawing/2014/main" id="{4F4BA646-C2C3-8841-879C-1D0C066E1CE6}"/>
              </a:ext>
            </a:extLst>
          </p:cNvPr>
          <p:cNvSpPr>
            <a:spLocks noGrp="1"/>
          </p:cNvSpPr>
          <p:nvPr>
            <p:ph idx="1"/>
          </p:nvPr>
        </p:nvSpPr>
        <p:spPr/>
        <p:txBody>
          <a:bodyPr/>
          <a:lstStyle/>
          <a:p>
            <a:r>
              <a:rPr lang="en-ZW" b="1" dirty="0"/>
              <a:t>1. GENERAL INTRODUCTION AND BACKGROUND ON TFCAs</a:t>
            </a:r>
            <a:endParaRPr lang="en-ZW" dirty="0"/>
          </a:p>
          <a:p>
            <a:r>
              <a:rPr lang="en-ZW" dirty="0"/>
              <a:t>About the SADC TFCA Programme</a:t>
            </a:r>
          </a:p>
          <a:p>
            <a:endParaRPr lang="en-ZW" b="1" dirty="0"/>
          </a:p>
          <a:p>
            <a:endParaRPr lang="en-ZW" b="1" dirty="0"/>
          </a:p>
          <a:p>
            <a:endParaRPr lang="en-ZW" b="1" dirty="0"/>
          </a:p>
          <a:p>
            <a:r>
              <a:rPr lang="en-ZW" b="1" dirty="0"/>
              <a:t>2. RATIONALE</a:t>
            </a:r>
            <a:endParaRPr lang="en-ZW" dirty="0"/>
          </a:p>
          <a:p>
            <a:r>
              <a:rPr lang="en-US" dirty="0"/>
              <a:t>Motivation</a:t>
            </a:r>
          </a:p>
        </p:txBody>
      </p:sp>
      <p:pic>
        <p:nvPicPr>
          <p:cNvPr id="4" name="Picture 3">
            <a:extLst>
              <a:ext uri="{FF2B5EF4-FFF2-40B4-BE49-F238E27FC236}">
                <a16:creationId xmlns:a16="http://schemas.microsoft.com/office/drawing/2014/main" id="{4A77EAED-DD93-9A41-BC55-0B9CF433A9A3}"/>
              </a:ext>
            </a:extLst>
          </p:cNvPr>
          <p:cNvPicPr>
            <a:picLocks noChangeAspect="1"/>
          </p:cNvPicPr>
          <p:nvPr/>
        </p:nvPicPr>
        <p:blipFill rotWithShape="1">
          <a:blip r:embed="rId2">
            <a:extLst>
              <a:ext uri="{28A0092B-C50C-407E-A947-70E740481C1C}">
                <a14:useLocalDpi xmlns:a14="http://schemas.microsoft.com/office/drawing/2010/main" val="0"/>
              </a:ext>
            </a:extLst>
          </a:blip>
          <a:srcRect r="5469" b="9629"/>
          <a:stretch/>
        </p:blipFill>
        <p:spPr>
          <a:xfrm>
            <a:off x="7467600" y="2559664"/>
            <a:ext cx="3886200" cy="3617299"/>
          </a:xfrm>
          <a:prstGeom prst="rect">
            <a:avLst/>
          </a:prstGeom>
        </p:spPr>
      </p:pic>
    </p:spTree>
    <p:extLst>
      <p:ext uri="{BB962C8B-B14F-4D97-AF65-F5344CB8AC3E}">
        <p14:creationId xmlns:p14="http://schemas.microsoft.com/office/powerpoint/2010/main" val="27697085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FFC4F-5828-1D40-A4FE-4A45E1091438}"/>
              </a:ext>
            </a:extLst>
          </p:cNvPr>
          <p:cNvSpPr>
            <a:spLocks noGrp="1"/>
          </p:cNvSpPr>
          <p:nvPr>
            <p:ph type="title"/>
          </p:nvPr>
        </p:nvSpPr>
        <p:spPr>
          <a:xfrm>
            <a:off x="838200" y="40658"/>
            <a:ext cx="10515600" cy="1325563"/>
          </a:xfrm>
        </p:spPr>
        <p:txBody>
          <a:bodyPr/>
          <a:lstStyle/>
          <a:p>
            <a:r>
              <a:rPr lang="en-ZW" b="1" dirty="0"/>
              <a:t>3. OBJECTIVES OF THE SADC TFCA SUMMIT</a:t>
            </a:r>
            <a:endParaRPr lang="en-US" dirty="0"/>
          </a:p>
        </p:txBody>
      </p:sp>
      <p:sp>
        <p:nvSpPr>
          <p:cNvPr id="3" name="Content Placeholder 2">
            <a:extLst>
              <a:ext uri="{FF2B5EF4-FFF2-40B4-BE49-F238E27FC236}">
                <a16:creationId xmlns:a16="http://schemas.microsoft.com/office/drawing/2014/main" id="{6C3F218A-8E99-C746-85B2-C05A0A703F7A}"/>
              </a:ext>
            </a:extLst>
          </p:cNvPr>
          <p:cNvSpPr>
            <a:spLocks noGrp="1"/>
          </p:cNvSpPr>
          <p:nvPr>
            <p:ph idx="1"/>
          </p:nvPr>
        </p:nvSpPr>
        <p:spPr>
          <a:xfrm>
            <a:off x="838200" y="1366221"/>
            <a:ext cx="10515600" cy="4810742"/>
          </a:xfrm>
        </p:spPr>
        <p:txBody>
          <a:bodyPr>
            <a:normAutofit fontScale="85000" lnSpcReduction="20000"/>
          </a:bodyPr>
          <a:lstStyle/>
          <a:p>
            <a:r>
              <a:rPr lang="en-GB" b="1" dirty="0"/>
              <a:t>i)To strengthen political commitment for the SADC TFCA Programme</a:t>
            </a:r>
          </a:p>
          <a:p>
            <a:pPr lvl="1"/>
            <a:r>
              <a:rPr lang="en-GB" dirty="0"/>
              <a:t>Celebrate progress in TFCA development and promote expansion of the network;</a:t>
            </a:r>
            <a:endParaRPr lang="en-ZW" dirty="0"/>
          </a:p>
          <a:p>
            <a:pPr lvl="1"/>
            <a:r>
              <a:rPr lang="en-GB" dirty="0"/>
              <a:t>New commitments to TFCA development by Heads of State; and</a:t>
            </a:r>
            <a:endParaRPr lang="en-ZW" dirty="0"/>
          </a:p>
          <a:p>
            <a:pPr lvl="1"/>
            <a:r>
              <a:rPr lang="en-GB" dirty="0"/>
              <a:t>New commitments to TFCA development by international partners</a:t>
            </a:r>
          </a:p>
          <a:p>
            <a:pPr marL="457200" lvl="1" indent="0">
              <a:buNone/>
            </a:pPr>
            <a:endParaRPr lang="en-ZW" dirty="0"/>
          </a:p>
          <a:p>
            <a:r>
              <a:rPr lang="en-GB" b="1" dirty="0"/>
              <a:t>(ii)To promote sustainable investments in TFCA landscapes</a:t>
            </a:r>
          </a:p>
          <a:p>
            <a:pPr lvl="1"/>
            <a:r>
              <a:rPr lang="en-GB" dirty="0"/>
              <a:t>Set a common agenda to facilitate action towards greater investment in TFCA and contribute to attaining the Sustainable Development Goals; </a:t>
            </a:r>
            <a:endParaRPr lang="en-ZW" dirty="0"/>
          </a:p>
          <a:p>
            <a:pPr lvl="1"/>
            <a:r>
              <a:rPr lang="en-GB" dirty="0"/>
              <a:t>Investment forums/Public-private dialogue; and</a:t>
            </a:r>
            <a:endParaRPr lang="en-ZW" dirty="0"/>
          </a:p>
          <a:p>
            <a:pPr lvl="1"/>
            <a:r>
              <a:rPr lang="en-GB" dirty="0"/>
              <a:t>Opening up of more land and air access to and within TFCAs</a:t>
            </a:r>
          </a:p>
          <a:p>
            <a:pPr marL="457200" lvl="1" indent="0">
              <a:buNone/>
            </a:pPr>
            <a:endParaRPr lang="en-ZW" dirty="0"/>
          </a:p>
          <a:p>
            <a:r>
              <a:rPr lang="en-GB" b="1" dirty="0"/>
              <a:t>(iii)To enhance cross-sectoral integration for TFCA development  </a:t>
            </a:r>
            <a:endParaRPr lang="en-ZW" dirty="0"/>
          </a:p>
          <a:p>
            <a:pPr lvl="1"/>
            <a:r>
              <a:rPr lang="en-GB" dirty="0"/>
              <a:t>Demonstrating importance of TFCAs as key economic pillar in rural areas;</a:t>
            </a:r>
            <a:endParaRPr lang="en-ZW" dirty="0"/>
          </a:p>
          <a:p>
            <a:pPr lvl="1"/>
            <a:r>
              <a:rPr lang="en-GB" dirty="0"/>
              <a:t>Communities as a key stakeholder in TFCA development; and</a:t>
            </a:r>
            <a:endParaRPr lang="en-ZW" dirty="0"/>
          </a:p>
          <a:p>
            <a:pPr lvl="1"/>
            <a:r>
              <a:rPr lang="en-US" dirty="0"/>
              <a:t>Demonstrate that multi-sector/cross-sector approaches, and public-private partnerships are critical to reaching TFCA goals.</a:t>
            </a:r>
            <a:endParaRPr lang="en-ZW" dirty="0"/>
          </a:p>
          <a:p>
            <a:endParaRPr lang="en-US" dirty="0"/>
          </a:p>
        </p:txBody>
      </p:sp>
    </p:spTree>
    <p:extLst>
      <p:ext uri="{BB962C8B-B14F-4D97-AF65-F5344CB8AC3E}">
        <p14:creationId xmlns:p14="http://schemas.microsoft.com/office/powerpoint/2010/main" val="12749402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4E8C02-1C41-B94B-9797-0806B9977223}"/>
              </a:ext>
            </a:extLst>
          </p:cNvPr>
          <p:cNvSpPr>
            <a:spLocks noGrp="1"/>
          </p:cNvSpPr>
          <p:nvPr>
            <p:ph type="title"/>
          </p:nvPr>
        </p:nvSpPr>
        <p:spPr>
          <a:xfrm>
            <a:off x="838200" y="29901"/>
            <a:ext cx="10515600" cy="1325563"/>
          </a:xfrm>
        </p:spPr>
        <p:txBody>
          <a:bodyPr/>
          <a:lstStyle/>
          <a:p>
            <a:r>
              <a:rPr lang="en-US" b="1" dirty="0"/>
              <a:t>Motivation</a:t>
            </a:r>
          </a:p>
        </p:txBody>
      </p:sp>
      <p:sp>
        <p:nvSpPr>
          <p:cNvPr id="3" name="Content Placeholder 2">
            <a:extLst>
              <a:ext uri="{FF2B5EF4-FFF2-40B4-BE49-F238E27FC236}">
                <a16:creationId xmlns:a16="http://schemas.microsoft.com/office/drawing/2014/main" id="{D4141AC7-E8B2-774F-A661-E5C486C435B9}"/>
              </a:ext>
            </a:extLst>
          </p:cNvPr>
          <p:cNvSpPr>
            <a:spLocks noGrp="1"/>
          </p:cNvSpPr>
          <p:nvPr>
            <p:ph idx="1"/>
          </p:nvPr>
        </p:nvSpPr>
        <p:spPr>
          <a:xfrm>
            <a:off x="838200" y="1355464"/>
            <a:ext cx="10515600" cy="5400337"/>
          </a:xfrm>
        </p:spPr>
        <p:txBody>
          <a:bodyPr>
            <a:normAutofit fontScale="85000" lnSpcReduction="20000"/>
          </a:bodyPr>
          <a:lstStyle/>
          <a:p>
            <a:pPr lvl="0"/>
            <a:r>
              <a:rPr lang="en-ZW" dirty="0"/>
              <a:t>Providing a platform for stakeholders (private sector actors and policy makers) at national and regional levels to </a:t>
            </a:r>
            <a:r>
              <a:rPr lang="en-ZW" b="1" dirty="0"/>
              <a:t>meet and exchange knowledge, and articulate commitments </a:t>
            </a:r>
            <a:r>
              <a:rPr lang="en-ZW" dirty="0"/>
              <a:t>to improve the effectiveness of the SADC TFCA Programme; </a:t>
            </a:r>
          </a:p>
          <a:p>
            <a:pPr lvl="0"/>
            <a:r>
              <a:rPr lang="en-ZW" b="1" dirty="0"/>
              <a:t>Enhancing regional cooperation for conservation and tourism </a:t>
            </a:r>
            <a:r>
              <a:rPr lang="en-ZW" dirty="0"/>
              <a:t>sector integration, and establish inclusive Stakeholder Forums for TFCA development; </a:t>
            </a:r>
          </a:p>
          <a:p>
            <a:pPr lvl="0"/>
            <a:r>
              <a:rPr lang="en-ZW" dirty="0"/>
              <a:t>Providing </a:t>
            </a:r>
            <a:r>
              <a:rPr lang="en-ZW" b="1" dirty="0"/>
              <a:t>guidance and practical examples </a:t>
            </a:r>
            <a:r>
              <a:rPr lang="en-ZW" dirty="0"/>
              <a:t>for ways in which private investment can lead to achieving TFCA development goals such as transboundary conservation, cross-border tourism, peace and stability amongst partner countries; </a:t>
            </a:r>
          </a:p>
          <a:p>
            <a:pPr lvl="0"/>
            <a:r>
              <a:rPr lang="en-ZW" dirty="0"/>
              <a:t>Preparing the ground for </a:t>
            </a:r>
            <a:r>
              <a:rPr lang="en-ZW" b="1" dirty="0"/>
              <a:t>potential investments and articulating opportunities</a:t>
            </a:r>
            <a:r>
              <a:rPr lang="en-ZW" dirty="0"/>
              <a:t>, across a range of specific thematic areas, that can create jobs and livelihood alternatives for local communities; </a:t>
            </a:r>
          </a:p>
          <a:p>
            <a:pPr lvl="0"/>
            <a:r>
              <a:rPr lang="en-ZW" dirty="0"/>
              <a:t>Providing </a:t>
            </a:r>
            <a:r>
              <a:rPr lang="en-ZW" b="1" dirty="0"/>
              <a:t>greater awareness and exposure of bankable projects </a:t>
            </a:r>
            <a:r>
              <a:rPr lang="en-ZW" dirty="0"/>
              <a:t>in the SADC TFCAs to interested  and potential investors </a:t>
            </a:r>
          </a:p>
          <a:p>
            <a:pPr lvl="0"/>
            <a:r>
              <a:rPr lang="en-ZW" b="1" dirty="0"/>
              <a:t>Showcasing TFCA initiatives </a:t>
            </a:r>
            <a:r>
              <a:rPr lang="en-ZW" dirty="0"/>
              <a:t>as crucibles for achieving Sustainable Development Goals for the partner countries </a:t>
            </a:r>
          </a:p>
          <a:p>
            <a:endParaRPr lang="en-US" dirty="0"/>
          </a:p>
        </p:txBody>
      </p:sp>
    </p:spTree>
    <p:extLst>
      <p:ext uri="{BB962C8B-B14F-4D97-AF65-F5344CB8AC3E}">
        <p14:creationId xmlns:p14="http://schemas.microsoft.com/office/powerpoint/2010/main" val="36822042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7F308-CA52-9D44-A910-CD63787317F6}"/>
              </a:ext>
            </a:extLst>
          </p:cNvPr>
          <p:cNvSpPr>
            <a:spLocks noGrp="1"/>
          </p:cNvSpPr>
          <p:nvPr>
            <p:ph type="title"/>
          </p:nvPr>
        </p:nvSpPr>
        <p:spPr/>
        <p:txBody>
          <a:bodyPr/>
          <a:lstStyle/>
          <a:p>
            <a:endParaRPr lang="en-US"/>
          </a:p>
        </p:txBody>
      </p:sp>
      <p:graphicFrame>
        <p:nvGraphicFramePr>
          <p:cNvPr id="4" name="Content Placeholder 3">
            <a:extLst>
              <a:ext uri="{FF2B5EF4-FFF2-40B4-BE49-F238E27FC236}">
                <a16:creationId xmlns:a16="http://schemas.microsoft.com/office/drawing/2014/main" id="{E6AD677B-6925-F745-9483-48955EA1915B}"/>
              </a:ext>
            </a:extLst>
          </p:cNvPr>
          <p:cNvGraphicFramePr>
            <a:graphicFrameLocks noGrp="1"/>
          </p:cNvGraphicFramePr>
          <p:nvPr>
            <p:ph idx="1"/>
            <p:extLst>
              <p:ext uri="{D42A27DB-BD31-4B8C-83A1-F6EECF244321}">
                <p14:modId xmlns:p14="http://schemas.microsoft.com/office/powerpoint/2010/main" val="2717655997"/>
              </p:ext>
            </p:extLst>
          </p:nvPr>
        </p:nvGraphicFramePr>
        <p:xfrm>
          <a:off x="117437" y="93644"/>
          <a:ext cx="11811803" cy="6588760"/>
        </p:xfrm>
        <a:graphic>
          <a:graphicData uri="http://schemas.openxmlformats.org/drawingml/2006/table">
            <a:tbl>
              <a:tblPr firstRow="1" bandRow="1">
                <a:tableStyleId>{5C22544A-7EE6-4342-B048-85BDC9FD1C3A}</a:tableStyleId>
              </a:tblPr>
              <a:tblGrid>
                <a:gridCol w="593107">
                  <a:extLst>
                    <a:ext uri="{9D8B030D-6E8A-4147-A177-3AD203B41FA5}">
                      <a16:colId xmlns:a16="http://schemas.microsoft.com/office/drawing/2014/main" val="3233126909"/>
                    </a:ext>
                  </a:extLst>
                </a:gridCol>
                <a:gridCol w="1706994">
                  <a:extLst>
                    <a:ext uri="{9D8B030D-6E8A-4147-A177-3AD203B41FA5}">
                      <a16:colId xmlns:a16="http://schemas.microsoft.com/office/drawing/2014/main" val="3453873075"/>
                    </a:ext>
                  </a:extLst>
                </a:gridCol>
                <a:gridCol w="4273736">
                  <a:extLst>
                    <a:ext uri="{9D8B030D-6E8A-4147-A177-3AD203B41FA5}">
                      <a16:colId xmlns:a16="http://schemas.microsoft.com/office/drawing/2014/main" val="3815740034"/>
                    </a:ext>
                  </a:extLst>
                </a:gridCol>
                <a:gridCol w="5237966">
                  <a:extLst>
                    <a:ext uri="{9D8B030D-6E8A-4147-A177-3AD203B41FA5}">
                      <a16:colId xmlns:a16="http://schemas.microsoft.com/office/drawing/2014/main" val="3047259449"/>
                    </a:ext>
                  </a:extLst>
                </a:gridCol>
              </a:tblGrid>
              <a:tr h="370840">
                <a:tc>
                  <a:txBody>
                    <a:bodyPr/>
                    <a:lstStyle/>
                    <a:p>
                      <a:r>
                        <a:rPr lang="en-ZW" sz="12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ZW" sz="1200" dirty="0">
                        <a:effectLst/>
                        <a:latin typeface="Calibri" panose="020F0502020204030204" pitchFamily="34" charset="0"/>
                        <a:cs typeface="Times New Roman" panose="02020603050405020304" pitchFamily="18" charset="0"/>
                      </a:endParaRPr>
                    </a:p>
                  </a:txBody>
                  <a:tcPr marL="68580" marR="68580" marT="0" marB="0"/>
                </a:tc>
                <a:tc>
                  <a:txBody>
                    <a:bodyPr/>
                    <a:lstStyle/>
                    <a:p>
                      <a:pPr algn="ctr"/>
                      <a:r>
                        <a:rPr lang="en-ZW" sz="1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TFCA Component </a:t>
                      </a:r>
                      <a:endParaRPr lang="en-ZW" sz="1200" dirty="0">
                        <a:solidFill>
                          <a:schemeClr val="tx1"/>
                        </a:solidFill>
                        <a:effectLst/>
                        <a:latin typeface="Calibri" panose="020F0502020204030204" pitchFamily="34" charset="0"/>
                        <a:cs typeface="Times New Roman" panose="02020603050405020304" pitchFamily="18" charset="0"/>
                      </a:endParaRPr>
                    </a:p>
                  </a:txBody>
                  <a:tcPr marL="68580" marR="68580" marT="0" marB="0"/>
                </a:tc>
                <a:tc>
                  <a:txBody>
                    <a:bodyPr/>
                    <a:lstStyle/>
                    <a:p>
                      <a:pPr algn="ctr"/>
                      <a:r>
                        <a:rPr lang="en-ZW" sz="1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Priority Sector Participants</a:t>
                      </a:r>
                      <a:endParaRPr lang="en-ZW" sz="1200" dirty="0">
                        <a:solidFill>
                          <a:schemeClr val="tx1"/>
                        </a:solidFill>
                        <a:effectLst/>
                        <a:latin typeface="Calibri" panose="020F0502020204030204" pitchFamily="34" charset="0"/>
                        <a:cs typeface="Times New Roman" panose="02020603050405020304" pitchFamily="18" charset="0"/>
                      </a:endParaRPr>
                    </a:p>
                  </a:txBody>
                  <a:tcPr marL="68580" marR="68580" marT="0" marB="0"/>
                </a:tc>
                <a:tc>
                  <a:txBody>
                    <a:bodyPr/>
                    <a:lstStyle/>
                    <a:p>
                      <a:pPr algn="ctr"/>
                      <a:r>
                        <a:rPr lang="en-ZW" sz="1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Remarks</a:t>
                      </a:r>
                      <a:endParaRPr lang="en-ZW" sz="1200" dirty="0">
                        <a:solidFill>
                          <a:schemeClr val="tx1"/>
                        </a:solidFill>
                        <a:effectLst/>
                        <a:latin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00660077"/>
                  </a:ext>
                </a:extLst>
              </a:tr>
              <a:tr h="370840">
                <a:tc>
                  <a:txBody>
                    <a:bodyPr/>
                    <a:lstStyle/>
                    <a:p>
                      <a:r>
                        <a:rPr lang="en-ZW" sz="1200">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ZW" sz="1200">
                        <a:effectLst/>
                        <a:latin typeface="Calibri" panose="020F0502020204030204" pitchFamily="34" charset="0"/>
                        <a:cs typeface="Times New Roman" panose="02020603050405020304" pitchFamily="18" charset="0"/>
                      </a:endParaRPr>
                    </a:p>
                  </a:txBody>
                  <a:tcPr marL="68580" marR="68580" marT="0" marB="0"/>
                </a:tc>
                <a:tc>
                  <a:txBody>
                    <a:bodyPr/>
                    <a:lstStyle/>
                    <a:p>
                      <a:r>
                        <a:rPr lang="en-ZW" sz="1200">
                          <a:effectLst/>
                          <a:latin typeface="Times New Roman" panose="02020603050405020304" pitchFamily="18" charset="0"/>
                          <a:ea typeface="Times New Roman" panose="02020603050405020304" pitchFamily="18" charset="0"/>
                          <a:cs typeface="Times New Roman" panose="02020603050405020304" pitchFamily="18" charset="0"/>
                        </a:rPr>
                        <a:t>Development of TFCAs into marketable regional tourism products</a:t>
                      </a:r>
                      <a:endParaRPr lang="en-ZW" sz="1200">
                        <a:effectLst/>
                        <a:latin typeface="Calibri" panose="020F0502020204030204" pitchFamily="34" charset="0"/>
                        <a:cs typeface="Times New Roman" panose="02020603050405020304" pitchFamily="18" charset="0"/>
                      </a:endParaRPr>
                    </a:p>
                  </a:txBody>
                  <a:tcPr marL="68580" marR="68580" marT="0" marB="0"/>
                </a:tc>
                <a:tc>
                  <a:txBody>
                    <a:bodyPr/>
                    <a:lstStyle/>
                    <a:p>
                      <a:pPr marL="342900" lvl="0" indent="-342900">
                        <a:spcAft>
                          <a:spcPts val="0"/>
                        </a:spcAft>
                        <a:buSzPts val="1000"/>
                        <a:buFont typeface="Courier New" panose="02070309020205020404" pitchFamily="49" charset="0"/>
                        <a:buChar char="o"/>
                      </a:pPr>
                      <a:r>
                        <a:rPr lang="en-ZW" sz="1200" dirty="0">
                          <a:effectLst/>
                          <a:latin typeface="Times New Roman" panose="02020603050405020304" pitchFamily="18" charset="0"/>
                          <a:ea typeface="Times New Roman" panose="02020603050405020304" pitchFamily="18" charset="0"/>
                          <a:cs typeface="Times New Roman" panose="02020603050405020304" pitchFamily="18" charset="0"/>
                        </a:rPr>
                        <a:t>Tourism, Marketing</a:t>
                      </a:r>
                      <a:r>
                        <a:rPr lang="en-ZW" sz="1200" dirty="0">
                          <a:effectLst/>
                          <a:latin typeface="Calibri" panose="020F0502020204030204" pitchFamily="34" charset="0"/>
                          <a:ea typeface="Times New Roman" panose="02020603050405020304" pitchFamily="18" charset="0"/>
                          <a:cs typeface="Times New Roman" panose="02020603050405020304" pitchFamily="18" charset="0"/>
                        </a:rPr>
                        <a:t>, </a:t>
                      </a:r>
                      <a:r>
                        <a:rPr lang="en-ZW" sz="1200" dirty="0">
                          <a:effectLst/>
                          <a:latin typeface="Times New Roman" panose="02020603050405020304" pitchFamily="18" charset="0"/>
                          <a:ea typeface="Times New Roman" panose="02020603050405020304" pitchFamily="18" charset="0"/>
                          <a:cs typeface="Times New Roman" panose="02020603050405020304" pitchFamily="18" charset="0"/>
                        </a:rPr>
                        <a:t>Advertising</a:t>
                      </a:r>
                      <a:r>
                        <a:rPr lang="en-ZW" sz="1200" dirty="0">
                          <a:effectLst/>
                          <a:latin typeface="Calibri" panose="020F0502020204030204" pitchFamily="34" charset="0"/>
                          <a:ea typeface="Times New Roman" panose="02020603050405020304" pitchFamily="18" charset="0"/>
                          <a:cs typeface="Times New Roman" panose="02020603050405020304" pitchFamily="18" charset="0"/>
                        </a:rPr>
                        <a:t>, </a:t>
                      </a:r>
                      <a:r>
                        <a:rPr lang="en-ZW" sz="1200" dirty="0">
                          <a:effectLst/>
                          <a:latin typeface="Times New Roman" panose="02020603050405020304" pitchFamily="18" charset="0"/>
                          <a:ea typeface="Times New Roman" panose="02020603050405020304" pitchFamily="18" charset="0"/>
                          <a:cs typeface="Times New Roman" panose="02020603050405020304" pitchFamily="18" charset="0"/>
                        </a:rPr>
                        <a:t>Media</a:t>
                      </a:r>
                      <a:endParaRPr lang="en-ZW"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SzPts val="1000"/>
                        <a:buFont typeface="Courier New" panose="02070309020205020404" pitchFamily="49" charset="0"/>
                        <a:buChar char="o"/>
                      </a:pPr>
                      <a:r>
                        <a:rPr lang="en-ZW" sz="1200" dirty="0">
                          <a:effectLst/>
                          <a:latin typeface="Times New Roman" panose="02020603050405020304" pitchFamily="18" charset="0"/>
                          <a:ea typeface="Times New Roman" panose="02020603050405020304" pitchFamily="18" charset="0"/>
                          <a:cs typeface="Times New Roman" panose="02020603050405020304" pitchFamily="18" charset="0"/>
                        </a:rPr>
                        <a:t>NGOs/IGOs</a:t>
                      </a:r>
                      <a:r>
                        <a:rPr lang="en-ZW" sz="1200" dirty="0">
                          <a:effectLst/>
                          <a:latin typeface="Calibri" panose="020F0502020204030204" pitchFamily="34" charset="0"/>
                          <a:ea typeface="Times New Roman" panose="02020603050405020304" pitchFamily="18" charset="0"/>
                          <a:cs typeface="Times New Roman" panose="02020603050405020304" pitchFamily="18" charset="0"/>
                        </a:rPr>
                        <a:t>, </a:t>
                      </a:r>
                      <a:r>
                        <a:rPr lang="en-ZW" sz="1200" dirty="0">
                          <a:effectLst/>
                          <a:latin typeface="Times New Roman" panose="02020603050405020304" pitchFamily="18" charset="0"/>
                          <a:ea typeface="Times New Roman" panose="02020603050405020304" pitchFamily="18" charset="0"/>
                          <a:cs typeface="Times New Roman" panose="02020603050405020304" pitchFamily="18" charset="0"/>
                        </a:rPr>
                        <a:t>Pan- African Chamber of Commerce and Industry</a:t>
                      </a:r>
                      <a:endParaRPr lang="en-ZW"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lvl="0" indent="-342900">
                        <a:spcAft>
                          <a:spcPts val="0"/>
                        </a:spcAft>
                        <a:buFont typeface="Symbol" pitchFamily="2" charset="2"/>
                        <a:buChar char=""/>
                      </a:pPr>
                      <a:r>
                        <a:rPr lang="en-ZW" sz="1200">
                          <a:effectLst/>
                          <a:latin typeface="Times New Roman" panose="02020603050405020304" pitchFamily="18" charset="0"/>
                          <a:ea typeface="Times New Roman" panose="02020603050405020304" pitchFamily="18" charset="0"/>
                          <a:cs typeface="Times New Roman" panose="02020603050405020304" pitchFamily="18" charset="0"/>
                        </a:rPr>
                        <a:t>Showcasing SADC TFCA cross border Tourism products and opportunities for development of more products and initiatives.</a:t>
                      </a:r>
                      <a:endParaRPr lang="en-ZW" sz="12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Symbol" pitchFamily="2" charset="2"/>
                        <a:buChar char=""/>
                      </a:pPr>
                      <a:r>
                        <a:rPr lang="en-ZW" sz="1200">
                          <a:effectLst/>
                          <a:latin typeface="Times New Roman" panose="02020603050405020304" pitchFamily="18" charset="0"/>
                          <a:ea typeface="Times New Roman" panose="02020603050405020304" pitchFamily="18" charset="0"/>
                          <a:cs typeface="Times New Roman" panose="02020603050405020304" pitchFamily="18" charset="0"/>
                        </a:rPr>
                        <a:t>Potential of the KAZA TFCA UNIVISA in destination promotion</a:t>
                      </a:r>
                      <a:endParaRPr lang="en-ZW"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70608753"/>
                  </a:ext>
                </a:extLst>
              </a:tr>
              <a:tr h="370840">
                <a:tc>
                  <a:txBody>
                    <a:bodyPr/>
                    <a:lstStyle/>
                    <a:p>
                      <a:r>
                        <a:rPr lang="en-ZW" sz="1200">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ZW" sz="1200">
                        <a:effectLst/>
                        <a:latin typeface="Calibri" panose="020F0502020204030204" pitchFamily="34" charset="0"/>
                        <a:cs typeface="Times New Roman" panose="02020603050405020304" pitchFamily="18" charset="0"/>
                      </a:endParaRPr>
                    </a:p>
                  </a:txBody>
                  <a:tcPr marL="68580" marR="68580" marT="0" marB="0"/>
                </a:tc>
                <a:tc>
                  <a:txBody>
                    <a:bodyPr/>
                    <a:lstStyle/>
                    <a:p>
                      <a:r>
                        <a:rPr lang="en-ZW" sz="1200">
                          <a:effectLst/>
                          <a:latin typeface="Times New Roman" panose="02020603050405020304" pitchFamily="18" charset="0"/>
                          <a:ea typeface="Times New Roman" panose="02020603050405020304" pitchFamily="18" charset="0"/>
                          <a:cs typeface="Times New Roman" panose="02020603050405020304" pitchFamily="18" charset="0"/>
                        </a:rPr>
                        <a:t>Reducing vulnerability of ecosystems and people to the effects of climate change</a:t>
                      </a:r>
                      <a:endParaRPr lang="en-ZW" sz="1200">
                        <a:effectLst/>
                        <a:latin typeface="Calibri" panose="020F0502020204030204" pitchFamily="34" charset="0"/>
                        <a:cs typeface="Times New Roman" panose="02020603050405020304" pitchFamily="18" charset="0"/>
                      </a:endParaRPr>
                    </a:p>
                  </a:txBody>
                  <a:tcPr marL="68580" marR="68580" marT="0" marB="0"/>
                </a:tc>
                <a:tc>
                  <a:txBody>
                    <a:bodyPr/>
                    <a:lstStyle/>
                    <a:p>
                      <a:pPr marL="342900" lvl="0" indent="-342900">
                        <a:spcAft>
                          <a:spcPts val="0"/>
                        </a:spcAft>
                        <a:buSzPts val="1000"/>
                        <a:buFont typeface="Courier New" panose="02070309020205020404" pitchFamily="49" charset="0"/>
                        <a:buChar char="o"/>
                      </a:pPr>
                      <a:r>
                        <a:rPr lang="en-ZW" sz="1200" dirty="0">
                          <a:effectLst/>
                          <a:latin typeface="Times New Roman" panose="02020603050405020304" pitchFamily="18" charset="0"/>
                          <a:ea typeface="Times New Roman" panose="02020603050405020304" pitchFamily="18" charset="0"/>
                          <a:cs typeface="Times New Roman" panose="02020603050405020304" pitchFamily="18" charset="0"/>
                        </a:rPr>
                        <a:t>Conservation, Energy (Green energy solutions)</a:t>
                      </a:r>
                      <a:r>
                        <a:rPr lang="en-ZW" sz="1200" dirty="0">
                          <a:effectLst/>
                          <a:latin typeface="Calibri" panose="020F0502020204030204" pitchFamily="34" charset="0"/>
                          <a:ea typeface="Times New Roman" panose="02020603050405020304" pitchFamily="18" charset="0"/>
                          <a:cs typeface="Times New Roman" panose="02020603050405020304" pitchFamily="18" charset="0"/>
                        </a:rPr>
                        <a:t>, </a:t>
                      </a:r>
                      <a:r>
                        <a:rPr lang="en-ZW" sz="1200" dirty="0" err="1">
                          <a:effectLst/>
                          <a:latin typeface="Times New Roman" panose="02020603050405020304" pitchFamily="18" charset="0"/>
                          <a:ea typeface="Times New Roman" panose="02020603050405020304" pitchFamily="18" charset="0"/>
                          <a:cs typeface="Times New Roman" panose="02020603050405020304" pitchFamily="18" charset="0"/>
                        </a:rPr>
                        <a:t>Agro</a:t>
                      </a:r>
                      <a:r>
                        <a:rPr lang="en-ZW" sz="1200" dirty="0">
                          <a:effectLst/>
                          <a:latin typeface="Times New Roman" panose="02020603050405020304" pitchFamily="18" charset="0"/>
                          <a:ea typeface="Times New Roman" panose="02020603050405020304" pitchFamily="18" charset="0"/>
                          <a:cs typeface="Times New Roman" panose="02020603050405020304" pitchFamily="18" charset="0"/>
                        </a:rPr>
                        <a:t>-industry</a:t>
                      </a:r>
                      <a:r>
                        <a:rPr lang="en-ZW" sz="1200" dirty="0">
                          <a:effectLst/>
                          <a:latin typeface="Calibri" panose="020F0502020204030204" pitchFamily="34" charset="0"/>
                          <a:ea typeface="Times New Roman" panose="02020603050405020304" pitchFamily="18" charset="0"/>
                          <a:cs typeface="Times New Roman" panose="02020603050405020304" pitchFamily="18" charset="0"/>
                        </a:rPr>
                        <a:t>, </a:t>
                      </a:r>
                      <a:r>
                        <a:rPr lang="en-ZW" sz="1200" dirty="0">
                          <a:effectLst/>
                          <a:latin typeface="Times New Roman" panose="02020603050405020304" pitchFamily="18" charset="0"/>
                          <a:ea typeface="Times New Roman" panose="02020603050405020304" pitchFamily="18" charset="0"/>
                          <a:cs typeface="Times New Roman" panose="02020603050405020304" pitchFamily="18" charset="0"/>
                        </a:rPr>
                        <a:t>Meteorology</a:t>
                      </a:r>
                      <a:r>
                        <a:rPr lang="en-ZW" sz="1200" dirty="0">
                          <a:effectLst/>
                          <a:latin typeface="Calibri" panose="020F0502020204030204" pitchFamily="34" charset="0"/>
                          <a:ea typeface="Times New Roman" panose="02020603050405020304" pitchFamily="18" charset="0"/>
                          <a:cs typeface="Times New Roman" panose="02020603050405020304" pitchFamily="18" charset="0"/>
                        </a:rPr>
                        <a:t>, </a:t>
                      </a:r>
                      <a:r>
                        <a:rPr lang="en-ZW" sz="1200" dirty="0">
                          <a:effectLst/>
                          <a:latin typeface="Times New Roman" panose="02020603050405020304" pitchFamily="18" charset="0"/>
                          <a:ea typeface="Times New Roman" panose="02020603050405020304" pitchFamily="18" charset="0"/>
                          <a:cs typeface="Times New Roman" panose="02020603050405020304" pitchFamily="18" charset="0"/>
                        </a:rPr>
                        <a:t>Water</a:t>
                      </a:r>
                      <a:r>
                        <a:rPr lang="en-ZW" sz="1200" dirty="0">
                          <a:effectLst/>
                          <a:latin typeface="Calibri" panose="020F0502020204030204" pitchFamily="34" charset="0"/>
                          <a:ea typeface="Times New Roman" panose="02020603050405020304" pitchFamily="18" charset="0"/>
                          <a:cs typeface="Times New Roman" panose="02020603050405020304" pitchFamily="18" charset="0"/>
                        </a:rPr>
                        <a:t>, </a:t>
                      </a:r>
                      <a:r>
                        <a:rPr lang="en-ZW" sz="1200" dirty="0">
                          <a:effectLst/>
                          <a:latin typeface="Times New Roman" panose="02020603050405020304" pitchFamily="18" charset="0"/>
                          <a:ea typeface="Times New Roman" panose="02020603050405020304" pitchFamily="18" charset="0"/>
                          <a:cs typeface="Times New Roman" panose="02020603050405020304" pitchFamily="18" charset="0"/>
                        </a:rPr>
                        <a:t>Finance</a:t>
                      </a:r>
                      <a:r>
                        <a:rPr lang="en-ZW" sz="1200" dirty="0">
                          <a:effectLst/>
                          <a:latin typeface="Calibri" panose="020F0502020204030204" pitchFamily="34" charset="0"/>
                          <a:ea typeface="Times New Roman" panose="02020603050405020304" pitchFamily="18" charset="0"/>
                          <a:cs typeface="Times New Roman" panose="02020603050405020304" pitchFamily="18" charset="0"/>
                        </a:rPr>
                        <a:t>, </a:t>
                      </a:r>
                      <a:r>
                        <a:rPr lang="en-ZW" sz="1200" dirty="0">
                          <a:effectLst/>
                          <a:latin typeface="Times New Roman" panose="02020603050405020304" pitchFamily="18" charset="0"/>
                          <a:ea typeface="Times New Roman" panose="02020603050405020304" pitchFamily="18" charset="0"/>
                          <a:cs typeface="Times New Roman" panose="02020603050405020304" pitchFamily="18" charset="0"/>
                        </a:rPr>
                        <a:t>Forestry</a:t>
                      </a:r>
                      <a:r>
                        <a:rPr lang="en-ZW" sz="1200" dirty="0">
                          <a:effectLst/>
                          <a:latin typeface="Calibri" panose="020F0502020204030204" pitchFamily="34" charset="0"/>
                          <a:ea typeface="Times New Roman" panose="02020603050405020304" pitchFamily="18" charset="0"/>
                          <a:cs typeface="Times New Roman" panose="02020603050405020304" pitchFamily="18" charset="0"/>
                        </a:rPr>
                        <a:t>, </a:t>
                      </a:r>
                      <a:r>
                        <a:rPr lang="en-ZW" sz="1200" dirty="0">
                          <a:effectLst/>
                          <a:latin typeface="Times New Roman" panose="02020603050405020304" pitchFamily="18" charset="0"/>
                          <a:ea typeface="Times New Roman" panose="02020603050405020304" pitchFamily="18" charset="0"/>
                          <a:cs typeface="Times New Roman" panose="02020603050405020304" pitchFamily="18" charset="0"/>
                        </a:rPr>
                        <a:t>NGOs/ IGOs</a:t>
                      </a:r>
                      <a:r>
                        <a:rPr lang="en-ZW" sz="1200" dirty="0">
                          <a:effectLst/>
                          <a:latin typeface="Calibri" panose="020F0502020204030204" pitchFamily="34" charset="0"/>
                          <a:ea typeface="Times New Roman" panose="02020603050405020304" pitchFamily="18" charset="0"/>
                          <a:cs typeface="Times New Roman" panose="02020603050405020304" pitchFamily="18" charset="0"/>
                        </a:rPr>
                        <a:t>, </a:t>
                      </a:r>
                      <a:r>
                        <a:rPr lang="en-ZW" sz="1200" dirty="0">
                          <a:effectLst/>
                          <a:latin typeface="Times New Roman" panose="02020603050405020304" pitchFamily="18" charset="0"/>
                          <a:ea typeface="Times New Roman" panose="02020603050405020304" pitchFamily="18" charset="0"/>
                          <a:cs typeface="Times New Roman" panose="02020603050405020304" pitchFamily="18" charset="0"/>
                        </a:rPr>
                        <a:t>UN Agencies e.g. United Nations Environment Programme (UNEP), United Nations Development Programme (UNDP), United Nations Economic Commission for Africa (UNECA)</a:t>
                      </a:r>
                      <a:endParaRPr lang="en-ZW"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lvl="0" indent="-342900">
                        <a:spcAft>
                          <a:spcPts val="0"/>
                        </a:spcAft>
                        <a:buFont typeface="Symbol" pitchFamily="2" charset="2"/>
                        <a:buChar char=""/>
                      </a:pPr>
                      <a:r>
                        <a:rPr lang="en-ZW" sz="1200">
                          <a:effectLst/>
                          <a:latin typeface="Times New Roman" panose="02020603050405020304" pitchFamily="18" charset="0"/>
                          <a:ea typeface="Times New Roman" panose="02020603050405020304" pitchFamily="18" charset="0"/>
                          <a:cs typeface="Times New Roman" panose="02020603050405020304" pitchFamily="18" charset="0"/>
                        </a:rPr>
                        <a:t>Presenting opportunities for investment in transboundary ecosystems and communities living with wildlife.</a:t>
                      </a:r>
                      <a:endParaRPr lang="en-ZW" sz="12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Symbol" pitchFamily="2" charset="2"/>
                        <a:buChar char=""/>
                      </a:pPr>
                      <a:r>
                        <a:rPr lang="en-ZW" sz="1200">
                          <a:effectLst/>
                          <a:latin typeface="Times New Roman" panose="02020603050405020304" pitchFamily="18" charset="0"/>
                          <a:ea typeface="Times New Roman" panose="02020603050405020304" pitchFamily="18" charset="0"/>
                          <a:cs typeface="Times New Roman" panose="02020603050405020304" pitchFamily="18" charset="0"/>
                        </a:rPr>
                        <a:t>Best Practices in Management of Human-Wildlife Conflicts and Opportunities for Innovation in finding lasting solutions.</a:t>
                      </a:r>
                      <a:endParaRPr lang="en-ZW"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71165256"/>
                  </a:ext>
                </a:extLst>
              </a:tr>
              <a:tr h="370840">
                <a:tc>
                  <a:txBody>
                    <a:bodyPr/>
                    <a:lstStyle/>
                    <a:p>
                      <a:r>
                        <a:rPr lang="en-ZW" sz="1200">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ZW" sz="1200">
                        <a:effectLst/>
                        <a:latin typeface="Calibri" panose="020F0502020204030204" pitchFamily="34" charset="0"/>
                        <a:cs typeface="Times New Roman" panose="02020603050405020304" pitchFamily="18" charset="0"/>
                      </a:endParaRPr>
                    </a:p>
                  </a:txBody>
                  <a:tcPr marL="68580" marR="68580" marT="0" marB="0"/>
                </a:tc>
                <a:tc>
                  <a:txBody>
                    <a:bodyPr/>
                    <a:lstStyle/>
                    <a:p>
                      <a:r>
                        <a:rPr lang="en-ZW" sz="1200">
                          <a:effectLst/>
                          <a:latin typeface="Times New Roman" panose="02020603050405020304" pitchFamily="18" charset="0"/>
                          <a:ea typeface="Times New Roman" panose="02020603050405020304" pitchFamily="18" charset="0"/>
                          <a:cs typeface="Times New Roman" panose="02020603050405020304" pitchFamily="18" charset="0"/>
                        </a:rPr>
                        <a:t>Enhancement of local livelihoods</a:t>
                      </a:r>
                      <a:endParaRPr lang="en-ZW" sz="1200">
                        <a:effectLst/>
                        <a:latin typeface="Calibri" panose="020F0502020204030204" pitchFamily="34" charset="0"/>
                        <a:cs typeface="Times New Roman" panose="02020603050405020304" pitchFamily="18" charset="0"/>
                      </a:endParaRPr>
                    </a:p>
                  </a:txBody>
                  <a:tcPr marL="68580" marR="68580" marT="0" marB="0"/>
                </a:tc>
                <a:tc>
                  <a:txBody>
                    <a:bodyPr/>
                    <a:lstStyle/>
                    <a:p>
                      <a:pPr marL="342900" lvl="0" indent="-342900">
                        <a:spcAft>
                          <a:spcPts val="0"/>
                        </a:spcAft>
                        <a:buSzPts val="1000"/>
                        <a:buFont typeface="Courier New" panose="02070309020205020404" pitchFamily="49" charset="0"/>
                        <a:buChar char="o"/>
                      </a:pPr>
                      <a:r>
                        <a:rPr lang="en-ZW" sz="1200" dirty="0">
                          <a:effectLst/>
                          <a:latin typeface="Times New Roman" panose="02020603050405020304" pitchFamily="18" charset="0"/>
                          <a:ea typeface="Times New Roman" panose="02020603050405020304" pitchFamily="18" charset="0"/>
                          <a:cs typeface="Times New Roman" panose="02020603050405020304" pitchFamily="18" charset="0"/>
                        </a:rPr>
                        <a:t>Conservation</a:t>
                      </a:r>
                      <a:r>
                        <a:rPr lang="en-ZW" sz="1200" dirty="0">
                          <a:effectLst/>
                          <a:latin typeface="Calibri" panose="020F0502020204030204" pitchFamily="34" charset="0"/>
                          <a:ea typeface="Times New Roman" panose="02020603050405020304" pitchFamily="18" charset="0"/>
                          <a:cs typeface="Times New Roman" panose="02020603050405020304" pitchFamily="18" charset="0"/>
                        </a:rPr>
                        <a:t>, </a:t>
                      </a:r>
                      <a:r>
                        <a:rPr lang="en-ZW" sz="1200" dirty="0">
                          <a:effectLst/>
                          <a:latin typeface="Times New Roman" panose="02020603050405020304" pitchFamily="18" charset="0"/>
                          <a:ea typeface="Times New Roman" panose="02020603050405020304" pitchFamily="18" charset="0"/>
                          <a:cs typeface="Times New Roman" panose="02020603050405020304" pitchFamily="18" charset="0"/>
                        </a:rPr>
                        <a:t>Energy</a:t>
                      </a:r>
                      <a:r>
                        <a:rPr lang="en-ZW" sz="1200" dirty="0">
                          <a:effectLst/>
                          <a:latin typeface="Calibri" panose="020F0502020204030204" pitchFamily="34" charset="0"/>
                          <a:ea typeface="Times New Roman" panose="02020603050405020304" pitchFamily="18" charset="0"/>
                          <a:cs typeface="Times New Roman" panose="02020603050405020304" pitchFamily="18" charset="0"/>
                        </a:rPr>
                        <a:t>, </a:t>
                      </a:r>
                      <a:r>
                        <a:rPr lang="fr-CH" sz="1200" dirty="0">
                          <a:effectLst/>
                          <a:latin typeface="Times New Roman" panose="02020603050405020304" pitchFamily="18" charset="0"/>
                          <a:ea typeface="Times New Roman" panose="02020603050405020304" pitchFamily="18" charset="0"/>
                          <a:cs typeface="Times New Roman" panose="02020603050405020304" pitchFamily="18" charset="0"/>
                        </a:rPr>
                        <a:t>Agriculture (conservation agriculture, irrigation and </a:t>
                      </a:r>
                      <a:r>
                        <a:rPr lang="fr-CH" sz="1200" dirty="0" err="1">
                          <a:effectLst/>
                          <a:latin typeface="Times New Roman" panose="02020603050405020304" pitchFamily="18" charset="0"/>
                          <a:ea typeface="Times New Roman" panose="02020603050405020304" pitchFamily="18" charset="0"/>
                          <a:cs typeface="Times New Roman" panose="02020603050405020304" pitchFamily="18" charset="0"/>
                        </a:rPr>
                        <a:t>mechanisation</a:t>
                      </a:r>
                      <a:r>
                        <a:rPr lang="fr-CH" sz="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fr-CH" sz="1200" dirty="0" err="1">
                          <a:effectLst/>
                          <a:latin typeface="Times New Roman" panose="02020603050405020304" pitchFamily="18" charset="0"/>
                          <a:ea typeface="Times New Roman" panose="02020603050405020304" pitchFamily="18" charset="0"/>
                          <a:cs typeface="Times New Roman" panose="02020603050405020304" pitchFamily="18" charset="0"/>
                        </a:rPr>
                        <a:t>livestock</a:t>
                      </a:r>
                      <a:r>
                        <a:rPr lang="fr-CH" sz="1200" dirty="0">
                          <a:effectLst/>
                          <a:latin typeface="Times New Roman" panose="02020603050405020304" pitchFamily="18" charset="0"/>
                          <a:ea typeface="Times New Roman" panose="02020603050405020304" pitchFamily="18" charset="0"/>
                          <a:cs typeface="Times New Roman" panose="02020603050405020304" pitchFamily="18" charset="0"/>
                        </a:rPr>
                        <a:t>, aquaculture, sylviculture, apiculture </a:t>
                      </a:r>
                      <a:r>
                        <a:rPr lang="fr-CH" sz="1200" dirty="0" err="1">
                          <a:effectLst/>
                          <a:latin typeface="Times New Roman" panose="02020603050405020304" pitchFamily="18" charset="0"/>
                          <a:ea typeface="Times New Roman" panose="02020603050405020304" pitchFamily="18" charset="0"/>
                          <a:cs typeface="Times New Roman" panose="02020603050405020304" pitchFamily="18" charset="0"/>
                        </a:rPr>
                        <a:t>etc</a:t>
                      </a:r>
                      <a:r>
                        <a:rPr lang="fr-CH" sz="12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ZW"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SzPts val="1000"/>
                        <a:buFont typeface="Courier New" panose="02070309020205020404" pitchFamily="49" charset="0"/>
                        <a:buChar char="o"/>
                      </a:pPr>
                      <a:r>
                        <a:rPr lang="fr-CH" sz="1200" dirty="0" err="1">
                          <a:effectLst/>
                          <a:latin typeface="Times New Roman" panose="02020603050405020304" pitchFamily="18" charset="0"/>
                          <a:ea typeface="Times New Roman" panose="02020603050405020304" pitchFamily="18" charset="0"/>
                          <a:cs typeface="Times New Roman" panose="02020603050405020304" pitchFamily="18" charset="0"/>
                        </a:rPr>
                        <a:t>Fisheries</a:t>
                      </a:r>
                      <a:r>
                        <a:rPr lang="en-ZW" sz="1200" dirty="0">
                          <a:effectLst/>
                          <a:latin typeface="Calibri" panose="020F0502020204030204" pitchFamily="34" charset="0"/>
                          <a:ea typeface="Times New Roman" panose="02020603050405020304" pitchFamily="18" charset="0"/>
                          <a:cs typeface="Times New Roman" panose="02020603050405020304" pitchFamily="18" charset="0"/>
                        </a:rPr>
                        <a:t>, </a:t>
                      </a:r>
                      <a:r>
                        <a:rPr lang="en-ZW" sz="1200" dirty="0">
                          <a:effectLst/>
                          <a:latin typeface="Times New Roman" panose="02020603050405020304" pitchFamily="18" charset="0"/>
                          <a:ea typeface="Times New Roman" panose="02020603050405020304" pitchFamily="18" charset="0"/>
                          <a:cs typeface="Times New Roman" panose="02020603050405020304" pitchFamily="18" charset="0"/>
                        </a:rPr>
                        <a:t>Commerce, Micro, Small and Medium Enterprises</a:t>
                      </a:r>
                      <a:r>
                        <a:rPr lang="en-ZW" sz="1200" dirty="0">
                          <a:effectLst/>
                          <a:latin typeface="Calibri" panose="020F0502020204030204" pitchFamily="34" charset="0"/>
                          <a:ea typeface="Times New Roman" panose="02020603050405020304" pitchFamily="18" charset="0"/>
                          <a:cs typeface="Times New Roman" panose="02020603050405020304" pitchFamily="18" charset="0"/>
                        </a:rPr>
                        <a:t>, </a:t>
                      </a:r>
                      <a:r>
                        <a:rPr lang="en-ZW" sz="1200" dirty="0">
                          <a:effectLst/>
                          <a:latin typeface="Times New Roman" panose="02020603050405020304" pitchFamily="18" charset="0"/>
                          <a:ea typeface="Times New Roman" panose="02020603050405020304" pitchFamily="18" charset="0"/>
                          <a:cs typeface="Times New Roman" panose="02020603050405020304" pitchFamily="18" charset="0"/>
                        </a:rPr>
                        <a:t>Community cooperatives</a:t>
                      </a:r>
                      <a:r>
                        <a:rPr lang="en-ZW" sz="1200" dirty="0">
                          <a:effectLst/>
                          <a:latin typeface="Calibri" panose="020F0502020204030204" pitchFamily="34" charset="0"/>
                          <a:ea typeface="Times New Roman" panose="02020603050405020304" pitchFamily="18" charset="0"/>
                          <a:cs typeface="Times New Roman" panose="02020603050405020304" pitchFamily="18" charset="0"/>
                        </a:rPr>
                        <a:t>, </a:t>
                      </a:r>
                      <a:r>
                        <a:rPr lang="en-ZW" sz="1200" dirty="0">
                          <a:effectLst/>
                          <a:latin typeface="Times New Roman" panose="02020603050405020304" pitchFamily="18" charset="0"/>
                          <a:ea typeface="Times New Roman" panose="02020603050405020304" pitchFamily="18" charset="0"/>
                          <a:cs typeface="Times New Roman" panose="02020603050405020304" pitchFamily="18" charset="0"/>
                        </a:rPr>
                        <a:t>Community Based Development Institutions</a:t>
                      </a:r>
                      <a:r>
                        <a:rPr lang="en-ZW" sz="1200" dirty="0">
                          <a:effectLst/>
                          <a:latin typeface="Calibri" panose="020F0502020204030204" pitchFamily="34" charset="0"/>
                          <a:ea typeface="Times New Roman" panose="02020603050405020304" pitchFamily="18" charset="0"/>
                          <a:cs typeface="Times New Roman" panose="02020603050405020304" pitchFamily="18" charset="0"/>
                        </a:rPr>
                        <a:t>, </a:t>
                      </a:r>
                      <a:r>
                        <a:rPr lang="en-ZW" sz="1200" dirty="0">
                          <a:effectLst/>
                          <a:latin typeface="Times New Roman" panose="02020603050405020304" pitchFamily="18" charset="0"/>
                          <a:ea typeface="Times New Roman" panose="02020603050405020304" pitchFamily="18" charset="0"/>
                          <a:cs typeface="Times New Roman" panose="02020603050405020304" pitchFamily="18" charset="0"/>
                        </a:rPr>
                        <a:t>NGOs/IGOs</a:t>
                      </a:r>
                      <a:endParaRPr lang="en-ZW"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SzPts val="1000"/>
                        <a:buFont typeface="Courier New" panose="02070309020205020404" pitchFamily="49" charset="0"/>
                        <a:buChar char="o"/>
                      </a:pPr>
                      <a:r>
                        <a:rPr lang="en-ZW" sz="1200" dirty="0">
                          <a:effectLst/>
                          <a:latin typeface="Times New Roman" panose="02020603050405020304" pitchFamily="18" charset="0"/>
                          <a:ea typeface="Times New Roman" panose="02020603050405020304" pitchFamily="18" charset="0"/>
                          <a:cs typeface="Times New Roman" panose="02020603050405020304" pitchFamily="18" charset="0"/>
                        </a:rPr>
                        <a:t>Representatives of Local Communities</a:t>
                      </a:r>
                      <a:endParaRPr lang="en-ZW"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lvl="0" indent="-342900">
                        <a:spcAft>
                          <a:spcPts val="0"/>
                        </a:spcAft>
                        <a:buFont typeface="Symbol" pitchFamily="2" charset="2"/>
                        <a:buChar char=""/>
                      </a:pPr>
                      <a:r>
                        <a:rPr lang="en-ZW" sz="1200">
                          <a:effectLst/>
                          <a:latin typeface="Times New Roman" panose="02020603050405020304" pitchFamily="18" charset="0"/>
                          <a:ea typeface="Times New Roman" panose="02020603050405020304" pitchFamily="18" charset="0"/>
                          <a:cs typeface="Times New Roman" panose="02020603050405020304" pitchFamily="18" charset="0"/>
                        </a:rPr>
                        <a:t>Joint wildlife conservation initiatives, protection of habitat, dispersal areas and wildlife corridors</a:t>
                      </a:r>
                      <a:endParaRPr lang="en-ZW" sz="12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Symbol" pitchFamily="2" charset="2"/>
                        <a:buChar char=""/>
                      </a:pPr>
                      <a:r>
                        <a:rPr lang="en-ZW" sz="1200">
                          <a:effectLst/>
                          <a:latin typeface="Times New Roman" panose="02020603050405020304" pitchFamily="18" charset="0"/>
                          <a:ea typeface="Times New Roman" panose="02020603050405020304" pitchFamily="18" charset="0"/>
                          <a:cs typeface="Times New Roman" panose="02020603050405020304" pitchFamily="18" charset="0"/>
                        </a:rPr>
                        <a:t>Promotion of pilot projects and potential of Commodity-based Trade</a:t>
                      </a:r>
                      <a:endParaRPr lang="en-ZW" sz="12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Symbol" pitchFamily="2" charset="2"/>
                        <a:buChar char=""/>
                      </a:pPr>
                      <a:r>
                        <a:rPr lang="en-ZW" sz="1200">
                          <a:effectLst/>
                          <a:latin typeface="Times New Roman" panose="02020603050405020304" pitchFamily="18" charset="0"/>
                          <a:ea typeface="Times New Roman" panose="02020603050405020304" pitchFamily="18" charset="0"/>
                          <a:cs typeface="Times New Roman" panose="02020603050405020304" pitchFamily="18" charset="0"/>
                        </a:rPr>
                        <a:t>Successful case studies of ongoing initiatives from SADC and other regions</a:t>
                      </a:r>
                      <a:endParaRPr lang="en-ZW"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37431201"/>
                  </a:ext>
                </a:extLst>
              </a:tr>
              <a:tr h="370840">
                <a:tc>
                  <a:txBody>
                    <a:bodyPr/>
                    <a:lstStyle/>
                    <a:p>
                      <a:r>
                        <a:rPr lang="en-ZW" sz="1200" dirty="0">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n-ZW" sz="1200" dirty="0">
                        <a:effectLst/>
                        <a:latin typeface="Calibri" panose="020F0502020204030204" pitchFamily="34" charset="0"/>
                        <a:cs typeface="Times New Roman" panose="02020603050405020304" pitchFamily="18" charset="0"/>
                      </a:endParaRPr>
                    </a:p>
                  </a:txBody>
                  <a:tcPr marL="68580" marR="68580" marT="0" marB="0"/>
                </a:tc>
                <a:tc>
                  <a:txBody>
                    <a:bodyPr/>
                    <a:lstStyle/>
                    <a:p>
                      <a:r>
                        <a:rPr lang="en-ZW" sz="1200" dirty="0">
                          <a:effectLst/>
                          <a:latin typeface="Times New Roman" panose="02020603050405020304" pitchFamily="18" charset="0"/>
                          <a:ea typeface="Times New Roman" panose="02020603050405020304" pitchFamily="18" charset="0"/>
                          <a:cs typeface="Times New Roman" panose="02020603050405020304" pitchFamily="18" charset="0"/>
                        </a:rPr>
                        <a:t>Establishment of data and knowledge management systems</a:t>
                      </a:r>
                      <a:endParaRPr lang="en-ZW" sz="1200" dirty="0">
                        <a:effectLst/>
                        <a:latin typeface="Calibri" panose="020F0502020204030204" pitchFamily="34" charset="0"/>
                        <a:cs typeface="Times New Roman" panose="02020603050405020304" pitchFamily="18" charset="0"/>
                      </a:endParaRPr>
                    </a:p>
                  </a:txBody>
                  <a:tcPr marL="68580" marR="68580" marT="0" marB="0"/>
                </a:tc>
                <a:tc>
                  <a:txBody>
                    <a:bodyPr/>
                    <a:lstStyle/>
                    <a:p>
                      <a:pPr marL="342900" lvl="0" indent="-342900">
                        <a:spcAft>
                          <a:spcPts val="0"/>
                        </a:spcAft>
                        <a:buFont typeface="Courier New" panose="02070309020205020404" pitchFamily="49" charset="0"/>
                        <a:buChar char="o"/>
                      </a:pPr>
                      <a:r>
                        <a:rPr lang="en-ZW" sz="1200" dirty="0">
                          <a:effectLst/>
                          <a:latin typeface="Times New Roman" panose="02020603050405020304" pitchFamily="18" charset="0"/>
                          <a:ea typeface="Times New Roman" panose="02020603050405020304" pitchFamily="18" charset="0"/>
                          <a:cs typeface="Times New Roman" panose="02020603050405020304" pitchFamily="18" charset="0"/>
                        </a:rPr>
                        <a:t>SADC TFCA Network members</a:t>
                      </a:r>
                      <a:r>
                        <a:rPr lang="en-ZW" sz="1200" dirty="0">
                          <a:effectLst/>
                          <a:latin typeface="Calibri" panose="020F0502020204030204" pitchFamily="34" charset="0"/>
                          <a:ea typeface="Times New Roman" panose="02020603050405020304" pitchFamily="18" charset="0"/>
                          <a:cs typeface="Times New Roman" panose="02020603050405020304" pitchFamily="18" charset="0"/>
                        </a:rPr>
                        <a:t>, </a:t>
                      </a:r>
                      <a:r>
                        <a:rPr lang="en-ZW" sz="1200" dirty="0">
                          <a:effectLst/>
                          <a:latin typeface="Times New Roman" panose="02020603050405020304" pitchFamily="18" charset="0"/>
                          <a:ea typeface="Times New Roman" panose="02020603050405020304" pitchFamily="18" charset="0"/>
                          <a:cs typeface="Times New Roman" panose="02020603050405020304" pitchFamily="18" charset="0"/>
                        </a:rPr>
                        <a:t>SADC TFCA Communities of Practice</a:t>
                      </a:r>
                      <a:r>
                        <a:rPr lang="en-ZW" sz="1200" dirty="0">
                          <a:effectLst/>
                          <a:latin typeface="Calibri" panose="020F0502020204030204" pitchFamily="34" charset="0"/>
                          <a:ea typeface="Times New Roman" panose="02020603050405020304" pitchFamily="18" charset="0"/>
                          <a:cs typeface="Times New Roman" panose="02020603050405020304" pitchFamily="18" charset="0"/>
                        </a:rPr>
                        <a:t>, </a:t>
                      </a:r>
                      <a:r>
                        <a:rPr lang="en-ZW" sz="1200" dirty="0">
                          <a:effectLst/>
                          <a:latin typeface="Times New Roman" panose="02020603050405020304" pitchFamily="18" charset="0"/>
                          <a:ea typeface="Times New Roman" panose="02020603050405020304" pitchFamily="18" charset="0"/>
                          <a:cs typeface="Times New Roman" panose="02020603050405020304" pitchFamily="18" charset="0"/>
                        </a:rPr>
                        <a:t>Academia</a:t>
                      </a:r>
                      <a:r>
                        <a:rPr lang="en-ZW" sz="1200" dirty="0">
                          <a:effectLst/>
                          <a:latin typeface="Calibri" panose="020F0502020204030204" pitchFamily="34" charset="0"/>
                          <a:ea typeface="Times New Roman" panose="02020603050405020304" pitchFamily="18" charset="0"/>
                          <a:cs typeface="Times New Roman" panose="02020603050405020304" pitchFamily="18" charset="0"/>
                        </a:rPr>
                        <a:t>, </a:t>
                      </a:r>
                      <a:r>
                        <a:rPr lang="en-ZW" sz="1200" dirty="0">
                          <a:effectLst/>
                          <a:latin typeface="Times New Roman" panose="02020603050405020304" pitchFamily="18" charset="0"/>
                          <a:ea typeface="Times New Roman" panose="02020603050405020304" pitchFamily="18" charset="0"/>
                          <a:cs typeface="Times New Roman" panose="02020603050405020304" pitchFamily="18" charset="0"/>
                        </a:rPr>
                        <a:t>Research Institutions</a:t>
                      </a:r>
                      <a:r>
                        <a:rPr lang="en-ZW" sz="1200" dirty="0">
                          <a:effectLst/>
                          <a:latin typeface="Calibri" panose="020F0502020204030204" pitchFamily="34" charset="0"/>
                          <a:ea typeface="Times New Roman" panose="02020603050405020304" pitchFamily="18" charset="0"/>
                          <a:cs typeface="Times New Roman" panose="02020603050405020304" pitchFamily="18" charset="0"/>
                        </a:rPr>
                        <a:t>, </a:t>
                      </a:r>
                      <a:r>
                        <a:rPr lang="en-ZW" sz="1200" dirty="0">
                          <a:effectLst/>
                          <a:latin typeface="Times New Roman" panose="02020603050405020304" pitchFamily="18" charset="0"/>
                          <a:ea typeface="Times New Roman" panose="02020603050405020304" pitchFamily="18" charset="0"/>
                          <a:cs typeface="Times New Roman" panose="02020603050405020304" pitchFamily="18" charset="0"/>
                        </a:rPr>
                        <a:t>NGOs/IGOs</a:t>
                      </a:r>
                      <a:r>
                        <a:rPr lang="en-ZW" sz="1200" dirty="0">
                          <a:effectLst/>
                          <a:latin typeface="Calibri" panose="020F0502020204030204" pitchFamily="34" charset="0"/>
                          <a:ea typeface="Times New Roman" panose="02020603050405020304" pitchFamily="18" charset="0"/>
                          <a:cs typeface="Times New Roman" panose="02020603050405020304" pitchFamily="18" charset="0"/>
                        </a:rPr>
                        <a:t>, </a:t>
                      </a:r>
                      <a:r>
                        <a:rPr lang="en-ZW" sz="1200" dirty="0">
                          <a:effectLst/>
                          <a:latin typeface="Times New Roman" panose="02020603050405020304" pitchFamily="18" charset="0"/>
                          <a:ea typeface="Times New Roman" panose="02020603050405020304" pitchFamily="18" charset="0"/>
                          <a:cs typeface="Times New Roman" panose="02020603050405020304" pitchFamily="18" charset="0"/>
                        </a:rPr>
                        <a:t>UNEP-WCMC, IUCN BIOPAMA</a:t>
                      </a:r>
                      <a:endParaRPr lang="en-ZW" sz="1200" dirty="0">
                        <a:effectLst/>
                        <a:latin typeface="Calibri" panose="020F0502020204030204" pitchFamily="34" charset="0"/>
                        <a:ea typeface="Calibri" panose="020F0502020204030204" pitchFamily="34" charset="0"/>
                        <a:cs typeface="Times New Roman" panose="02020603050405020304" pitchFamily="18" charset="0"/>
                      </a:endParaRPr>
                    </a:p>
                    <a:p>
                      <a:r>
                        <a:rPr lang="en-ZW" sz="12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ZW" sz="1200" dirty="0">
                        <a:effectLst/>
                        <a:latin typeface="Calibri" panose="020F0502020204030204" pitchFamily="34" charset="0"/>
                        <a:cs typeface="Times New Roman" panose="02020603050405020304" pitchFamily="18" charset="0"/>
                      </a:endParaRPr>
                    </a:p>
                  </a:txBody>
                  <a:tcPr marL="68580" marR="68580" marT="0" marB="0"/>
                </a:tc>
                <a:tc>
                  <a:txBody>
                    <a:bodyPr/>
                    <a:lstStyle/>
                    <a:p>
                      <a:pPr marL="171450" indent="-171450">
                        <a:buFont typeface="Arial" panose="020B0604020202020204" pitchFamily="34" charset="0"/>
                        <a:buChar char="•"/>
                      </a:pPr>
                      <a:r>
                        <a:rPr lang="en-ZW" sz="1200" dirty="0">
                          <a:effectLst/>
                          <a:latin typeface="Times New Roman" panose="02020603050405020304" pitchFamily="18" charset="0"/>
                          <a:ea typeface="Times New Roman" panose="02020603050405020304" pitchFamily="18" charset="0"/>
                          <a:cs typeface="Times New Roman" panose="02020603050405020304" pitchFamily="18" charset="0"/>
                        </a:rPr>
                        <a:t>SADC TFCA Network membership invitation </a:t>
                      </a:r>
                      <a:endParaRPr lang="en-ZW" sz="1200" dirty="0">
                        <a:effectLst/>
                        <a:latin typeface="Calibri" panose="020F0502020204030204" pitchFamily="34" charset="0"/>
                        <a:cs typeface="Times New Roman" panose="02020603050405020304" pitchFamily="18" charset="0"/>
                      </a:endParaRPr>
                    </a:p>
                    <a:p>
                      <a:pPr marL="171450" indent="-171450">
                        <a:buFont typeface="Arial" panose="020B0604020202020204" pitchFamily="34" charset="0"/>
                        <a:buChar char="•"/>
                      </a:pPr>
                      <a:r>
                        <a:rPr lang="en-ZW" sz="1200" dirty="0">
                          <a:effectLst/>
                          <a:latin typeface="Times New Roman" panose="02020603050405020304" pitchFamily="18" charset="0"/>
                          <a:ea typeface="Times New Roman" panose="02020603050405020304" pitchFamily="18" charset="0"/>
                          <a:cs typeface="Times New Roman" panose="02020603050405020304" pitchFamily="18" charset="0"/>
                        </a:rPr>
                        <a:t>Encouraging more practitioners to affiliate to the various Communities of Practice under the SADC TFCA Network</a:t>
                      </a:r>
                      <a:r>
                        <a:rPr lang="en-ZW" sz="1200" dirty="0">
                          <a:effectLst/>
                          <a:latin typeface="Calibri" panose="020F0502020204030204" pitchFamily="34" charset="0"/>
                          <a:ea typeface="+mn-ea"/>
                          <a:cs typeface="Times New Roman" panose="02020603050405020304" pitchFamily="18" charset="0"/>
                        </a:rPr>
                        <a:t>, </a:t>
                      </a:r>
                      <a:r>
                        <a:rPr lang="en-ZW" sz="1200" dirty="0">
                          <a:effectLst/>
                          <a:latin typeface="Times New Roman" panose="02020603050405020304" pitchFamily="18" charset="0"/>
                          <a:ea typeface="Times New Roman" panose="02020603050405020304" pitchFamily="18" charset="0"/>
                          <a:cs typeface="Times New Roman" panose="02020603050405020304" pitchFamily="18" charset="0"/>
                        </a:rPr>
                        <a:t>Showcasing research output and research gaps in TFCAs</a:t>
                      </a:r>
                      <a:endParaRPr lang="en-ZW" sz="1200" dirty="0">
                        <a:effectLst/>
                        <a:latin typeface="Calibri" panose="020F0502020204030204" pitchFamily="34" charset="0"/>
                        <a:cs typeface="Times New Roman" panose="02020603050405020304" pitchFamily="18" charset="0"/>
                      </a:endParaRPr>
                    </a:p>
                    <a:p>
                      <a:pPr marL="171450" indent="-171450">
                        <a:buFont typeface="Arial" panose="020B0604020202020204" pitchFamily="34" charset="0"/>
                        <a:buChar char="•"/>
                      </a:pPr>
                      <a:r>
                        <a:rPr lang="en-ZW" sz="1200" dirty="0">
                          <a:effectLst/>
                          <a:latin typeface="Times New Roman" panose="02020603050405020304" pitchFamily="18" charset="0"/>
                          <a:ea typeface="Times New Roman" panose="02020603050405020304" pitchFamily="18" charset="0"/>
                          <a:cs typeface="Times New Roman" panose="02020603050405020304" pitchFamily="18" charset="0"/>
                        </a:rPr>
                        <a:t>Cultivating interest for enhancing transboundary cooperation including research, surveys and ecological monitoring</a:t>
                      </a:r>
                      <a:endParaRPr lang="en-ZW" sz="1200" dirty="0">
                        <a:effectLst/>
                        <a:latin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19189201"/>
                  </a:ext>
                </a:extLst>
              </a:tr>
              <a:tr h="370840">
                <a:tc>
                  <a:txBody>
                    <a:bodyPr/>
                    <a:lstStyle/>
                    <a:p>
                      <a:r>
                        <a:rPr lang="en-ZW" sz="1200">
                          <a:effectLst/>
                          <a:latin typeface="Times New Roman" panose="02020603050405020304" pitchFamily="18" charset="0"/>
                          <a:ea typeface="Times New Roman" panose="02020603050405020304" pitchFamily="18" charset="0"/>
                          <a:cs typeface="Times New Roman" panose="02020603050405020304" pitchFamily="18" charset="0"/>
                        </a:rPr>
                        <a:t>5.</a:t>
                      </a:r>
                      <a:endParaRPr lang="en-ZW" sz="1200">
                        <a:effectLst/>
                        <a:latin typeface="Calibri" panose="020F0502020204030204" pitchFamily="34" charset="0"/>
                        <a:cs typeface="Times New Roman" panose="02020603050405020304" pitchFamily="18" charset="0"/>
                      </a:endParaRPr>
                    </a:p>
                  </a:txBody>
                  <a:tcPr marL="68580" marR="68580" marT="0" marB="0"/>
                </a:tc>
                <a:tc>
                  <a:txBody>
                    <a:bodyPr/>
                    <a:lstStyle/>
                    <a:p>
                      <a:r>
                        <a:rPr lang="en-ZW" sz="1200">
                          <a:effectLst/>
                          <a:latin typeface="Times New Roman" panose="02020603050405020304" pitchFamily="18" charset="0"/>
                          <a:ea typeface="Times New Roman" panose="02020603050405020304" pitchFamily="18" charset="0"/>
                          <a:cs typeface="Times New Roman" panose="02020603050405020304" pitchFamily="18" charset="0"/>
                        </a:rPr>
                        <a:t>Capacity building for TFCA stakeholders</a:t>
                      </a:r>
                      <a:endParaRPr lang="en-ZW" sz="1200">
                        <a:effectLst/>
                        <a:latin typeface="Calibri" panose="020F0502020204030204" pitchFamily="34" charset="0"/>
                        <a:cs typeface="Times New Roman" panose="02020603050405020304" pitchFamily="18" charset="0"/>
                      </a:endParaRPr>
                    </a:p>
                  </a:txBody>
                  <a:tcPr marL="68580" marR="68580" marT="0" marB="0"/>
                </a:tc>
                <a:tc>
                  <a:txBody>
                    <a:bodyPr/>
                    <a:lstStyle/>
                    <a:p>
                      <a:pPr marL="342900" lvl="0" indent="-342900">
                        <a:spcAft>
                          <a:spcPts val="0"/>
                        </a:spcAft>
                        <a:buFont typeface="Courier New" panose="02070309020205020404" pitchFamily="49" charset="0"/>
                        <a:buChar char="o"/>
                      </a:pPr>
                      <a:r>
                        <a:rPr lang="en-ZW" sz="1200" dirty="0">
                          <a:effectLst/>
                          <a:latin typeface="Times New Roman" panose="02020603050405020304" pitchFamily="18" charset="0"/>
                          <a:ea typeface="Times New Roman" panose="02020603050405020304" pitchFamily="18" charset="0"/>
                          <a:cs typeface="Times New Roman" panose="02020603050405020304" pitchFamily="18" charset="0"/>
                        </a:rPr>
                        <a:t>Training Institutions</a:t>
                      </a:r>
                      <a:endParaRPr lang="en-ZW" sz="1200" dirty="0">
                        <a:effectLst/>
                        <a:latin typeface="Calibri" panose="020F0502020204030204" pitchFamily="34" charset="0"/>
                        <a:ea typeface="Calibri" panose="020F0502020204030204" pitchFamily="34" charset="0"/>
                        <a:cs typeface="Times New Roman" panose="02020603050405020304" pitchFamily="18" charset="0"/>
                      </a:endParaRPr>
                    </a:p>
                    <a:p>
                      <a:pPr marL="228600">
                        <a:spcAft>
                          <a:spcPts val="0"/>
                        </a:spcAft>
                      </a:pPr>
                      <a:r>
                        <a:rPr lang="en-ZW" sz="1200" dirty="0" err="1">
                          <a:effectLst/>
                          <a:latin typeface="Times New Roman" panose="02020603050405020304" pitchFamily="18" charset="0"/>
                          <a:ea typeface="Times New Roman" panose="02020603050405020304" pitchFamily="18" charset="0"/>
                          <a:cs typeface="Times New Roman" panose="02020603050405020304" pitchFamily="18" charset="0"/>
                        </a:rPr>
                        <a:t>e.g</a:t>
                      </a:r>
                      <a:r>
                        <a:rPr lang="en-ZW" sz="1200" dirty="0">
                          <a:effectLst/>
                          <a:latin typeface="Times New Roman" panose="02020603050405020304" pitchFamily="18" charset="0"/>
                          <a:ea typeface="Times New Roman" panose="02020603050405020304" pitchFamily="18" charset="0"/>
                          <a:cs typeface="Times New Roman" panose="02020603050405020304" pitchFamily="18" charset="0"/>
                        </a:rPr>
                        <a:t> Wildlife Colleges, Tourism Colleges and Universities </a:t>
                      </a:r>
                      <a:r>
                        <a:rPr lang="en-ZW" sz="1200" dirty="0">
                          <a:effectLst/>
                          <a:latin typeface="Calibri" panose="020F0502020204030204" pitchFamily="34" charset="0"/>
                          <a:ea typeface="Times New Roman" panose="02020603050405020304" pitchFamily="18" charset="0"/>
                          <a:cs typeface="Times New Roman" panose="02020603050405020304" pitchFamily="18" charset="0"/>
                        </a:rPr>
                        <a:t>, </a:t>
                      </a:r>
                      <a:r>
                        <a:rPr lang="fr-CH" sz="1200" dirty="0" err="1">
                          <a:effectLst/>
                          <a:latin typeface="Times New Roman" panose="02020603050405020304" pitchFamily="18" charset="0"/>
                          <a:ea typeface="Times New Roman" panose="02020603050405020304" pitchFamily="18" charset="0"/>
                          <a:cs typeface="Times New Roman" panose="02020603050405020304" pitchFamily="18" charset="0"/>
                        </a:rPr>
                        <a:t>NGOs</a:t>
                      </a:r>
                      <a:r>
                        <a:rPr lang="fr-CH" sz="1200" dirty="0">
                          <a:effectLst/>
                          <a:latin typeface="Times New Roman" panose="02020603050405020304" pitchFamily="18" charset="0"/>
                          <a:ea typeface="Times New Roman" panose="02020603050405020304" pitchFamily="18" charset="0"/>
                          <a:cs typeface="Times New Roman" panose="02020603050405020304" pitchFamily="18" charset="0"/>
                        </a:rPr>
                        <a:t>/IGOS, </a:t>
                      </a:r>
                      <a:r>
                        <a:rPr lang="fr-CH" sz="1200" dirty="0" err="1">
                          <a:effectLst/>
                          <a:latin typeface="Times New Roman" panose="02020603050405020304" pitchFamily="18" charset="0"/>
                          <a:ea typeface="Times New Roman" panose="02020603050405020304" pitchFamily="18" charset="0"/>
                          <a:cs typeface="Times New Roman" panose="02020603050405020304" pitchFamily="18" charset="0"/>
                        </a:rPr>
                        <a:t>Independant</a:t>
                      </a:r>
                      <a:r>
                        <a:rPr lang="fr-CH" sz="1200" dirty="0">
                          <a:effectLst/>
                          <a:latin typeface="Times New Roman" panose="02020603050405020304" pitchFamily="18" charset="0"/>
                          <a:ea typeface="Times New Roman" panose="02020603050405020304" pitchFamily="18" charset="0"/>
                          <a:cs typeface="Times New Roman" panose="02020603050405020304" pitchFamily="18" charset="0"/>
                        </a:rPr>
                        <a:t> Experts</a:t>
                      </a:r>
                      <a:endParaRPr lang="en-ZW"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171450" indent="-171450">
                        <a:buFont typeface="Arial" panose="020B0604020202020204" pitchFamily="34" charset="0"/>
                        <a:buChar char="•"/>
                      </a:pPr>
                      <a:r>
                        <a:rPr lang="en-ZW" sz="1200" dirty="0">
                          <a:effectLst/>
                          <a:latin typeface="Times New Roman" panose="02020603050405020304" pitchFamily="18" charset="0"/>
                          <a:ea typeface="Times New Roman" panose="02020603050405020304" pitchFamily="18" charset="0"/>
                          <a:cs typeface="Times New Roman" panose="02020603050405020304" pitchFamily="18" charset="0"/>
                        </a:rPr>
                        <a:t>Showcasing the impact of Training programmes that have been conducted in TFCAs</a:t>
                      </a:r>
                      <a:endParaRPr lang="en-ZW" sz="1200" dirty="0">
                        <a:effectLst/>
                        <a:latin typeface="Calibri" panose="020F0502020204030204" pitchFamily="34" charset="0"/>
                        <a:cs typeface="Times New Roman" panose="02020603050405020304" pitchFamily="18" charset="0"/>
                      </a:endParaRPr>
                    </a:p>
                    <a:p>
                      <a:pPr marL="171450" indent="-171450">
                        <a:buFont typeface="Arial" panose="020B0604020202020204" pitchFamily="34" charset="0"/>
                        <a:buChar char="•"/>
                      </a:pPr>
                      <a:r>
                        <a:rPr lang="en-ZW" sz="1200" dirty="0">
                          <a:effectLst/>
                          <a:latin typeface="Times New Roman" panose="02020603050405020304" pitchFamily="18" charset="0"/>
                          <a:ea typeface="Times New Roman" panose="02020603050405020304" pitchFamily="18" charset="0"/>
                          <a:cs typeface="Times New Roman" panose="02020603050405020304" pitchFamily="18" charset="0"/>
                        </a:rPr>
                        <a:t>Presenting Opportunities for capacity building, skills gaps </a:t>
                      </a:r>
                      <a:endParaRPr lang="en-ZW" sz="1200" dirty="0">
                        <a:effectLst/>
                        <a:latin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37124292"/>
                  </a:ext>
                </a:extLst>
              </a:tr>
              <a:tr h="370840">
                <a:tc>
                  <a:txBody>
                    <a:bodyPr/>
                    <a:lstStyle/>
                    <a:p>
                      <a:r>
                        <a:rPr lang="en-ZW" sz="1200">
                          <a:effectLst/>
                          <a:latin typeface="Times New Roman" panose="02020603050405020304" pitchFamily="18" charset="0"/>
                          <a:ea typeface="Times New Roman" panose="02020603050405020304" pitchFamily="18" charset="0"/>
                          <a:cs typeface="Times New Roman" panose="02020603050405020304" pitchFamily="18" charset="0"/>
                        </a:rPr>
                        <a:t>6.</a:t>
                      </a:r>
                      <a:endParaRPr lang="en-ZW" sz="1200">
                        <a:effectLst/>
                        <a:latin typeface="Calibri" panose="020F0502020204030204" pitchFamily="34" charset="0"/>
                        <a:cs typeface="Times New Roman" panose="02020603050405020304" pitchFamily="18" charset="0"/>
                      </a:endParaRPr>
                    </a:p>
                  </a:txBody>
                  <a:tcPr marL="68580" marR="68580" marT="0" marB="0"/>
                </a:tc>
                <a:tc>
                  <a:txBody>
                    <a:bodyPr/>
                    <a:lstStyle/>
                    <a:p>
                      <a:r>
                        <a:rPr lang="en-ZW" sz="1200">
                          <a:effectLst/>
                          <a:latin typeface="Times New Roman" panose="02020603050405020304" pitchFamily="18" charset="0"/>
                          <a:ea typeface="Times New Roman" panose="02020603050405020304" pitchFamily="18" charset="0"/>
                          <a:cs typeface="Times New Roman" panose="02020603050405020304" pitchFamily="18" charset="0"/>
                        </a:rPr>
                        <a:t>Enhancement of financing mechanisms for TFCAs</a:t>
                      </a:r>
                      <a:endParaRPr lang="en-ZW" sz="1200">
                        <a:effectLst/>
                        <a:latin typeface="Calibri" panose="020F0502020204030204" pitchFamily="34" charset="0"/>
                        <a:cs typeface="Times New Roman" panose="02020603050405020304" pitchFamily="18" charset="0"/>
                      </a:endParaRPr>
                    </a:p>
                  </a:txBody>
                  <a:tcPr marL="68580" marR="68580" marT="0" marB="0"/>
                </a:tc>
                <a:tc>
                  <a:txBody>
                    <a:bodyPr/>
                    <a:lstStyle/>
                    <a:p>
                      <a:pPr marL="342900" lvl="0" indent="-342900">
                        <a:spcAft>
                          <a:spcPts val="0"/>
                        </a:spcAft>
                        <a:buFont typeface="Courier New" panose="02070309020205020404" pitchFamily="49" charset="0"/>
                        <a:buChar char="o"/>
                      </a:pPr>
                      <a:r>
                        <a:rPr lang="en-ZW" sz="1200" dirty="0">
                          <a:effectLst/>
                          <a:latin typeface="Times New Roman" panose="02020603050405020304" pitchFamily="18" charset="0"/>
                          <a:ea typeface="Times New Roman" panose="02020603050405020304" pitchFamily="18" charset="0"/>
                          <a:cs typeface="Times New Roman" panose="02020603050405020304" pitchFamily="18" charset="0"/>
                        </a:rPr>
                        <a:t>IGOs/NGOs</a:t>
                      </a:r>
                      <a:r>
                        <a:rPr lang="en-ZW" sz="1200" dirty="0">
                          <a:effectLst/>
                          <a:latin typeface="Calibri" panose="020F0502020204030204" pitchFamily="34" charset="0"/>
                          <a:ea typeface="Times New Roman" panose="02020603050405020304" pitchFamily="18" charset="0"/>
                          <a:cs typeface="Times New Roman" panose="02020603050405020304" pitchFamily="18" charset="0"/>
                        </a:rPr>
                        <a:t>, </a:t>
                      </a:r>
                      <a:r>
                        <a:rPr lang="en-ZW" sz="1200" dirty="0">
                          <a:effectLst/>
                          <a:latin typeface="Times New Roman" panose="02020603050405020304" pitchFamily="18" charset="0"/>
                          <a:ea typeface="Times New Roman" panose="02020603050405020304" pitchFamily="18" charset="0"/>
                          <a:cs typeface="Times New Roman" panose="02020603050405020304" pitchFamily="18" charset="0"/>
                        </a:rPr>
                        <a:t>Finance, Mining</a:t>
                      </a:r>
                      <a:r>
                        <a:rPr lang="en-ZW" sz="1200" dirty="0">
                          <a:effectLst/>
                          <a:latin typeface="Calibri" panose="020F0502020204030204" pitchFamily="34" charset="0"/>
                          <a:ea typeface="Times New Roman" panose="02020603050405020304" pitchFamily="18" charset="0"/>
                          <a:cs typeface="Times New Roman" panose="02020603050405020304" pitchFamily="18" charset="0"/>
                        </a:rPr>
                        <a:t>, </a:t>
                      </a:r>
                      <a:r>
                        <a:rPr lang="en-ZW" sz="1200" dirty="0">
                          <a:effectLst/>
                          <a:latin typeface="Times New Roman" panose="02020603050405020304" pitchFamily="18" charset="0"/>
                          <a:ea typeface="Times New Roman" panose="02020603050405020304" pitchFamily="18" charset="0"/>
                          <a:cs typeface="Times New Roman" panose="02020603050405020304" pitchFamily="18" charset="0"/>
                        </a:rPr>
                        <a:t>Energy</a:t>
                      </a:r>
                      <a:r>
                        <a:rPr lang="en-ZW" sz="1200" dirty="0">
                          <a:effectLst/>
                          <a:latin typeface="Calibri" panose="020F0502020204030204" pitchFamily="34" charset="0"/>
                          <a:ea typeface="Times New Roman" panose="02020603050405020304" pitchFamily="18" charset="0"/>
                          <a:cs typeface="Times New Roman" panose="02020603050405020304" pitchFamily="18" charset="0"/>
                        </a:rPr>
                        <a:t>, </a:t>
                      </a:r>
                      <a:r>
                        <a:rPr lang="en-ZW" sz="1200" dirty="0">
                          <a:effectLst/>
                          <a:latin typeface="Times New Roman" panose="02020603050405020304" pitchFamily="18" charset="0"/>
                          <a:ea typeface="Times New Roman" panose="02020603050405020304" pitchFamily="18" charset="0"/>
                          <a:cs typeface="Times New Roman" panose="02020603050405020304" pitchFamily="18" charset="0"/>
                        </a:rPr>
                        <a:t>Transport</a:t>
                      </a:r>
                      <a:endParaRPr lang="en-ZW"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Courier New" panose="02070309020205020404" pitchFamily="49" charset="0"/>
                        <a:buChar char="o"/>
                      </a:pPr>
                      <a:r>
                        <a:rPr lang="en-ZW" sz="1200" dirty="0">
                          <a:effectLst/>
                          <a:latin typeface="Times New Roman" panose="02020603050405020304" pitchFamily="18" charset="0"/>
                          <a:ea typeface="Times New Roman" panose="02020603050405020304" pitchFamily="18" charset="0"/>
                          <a:cs typeface="Times New Roman" panose="02020603050405020304" pitchFamily="18" charset="0"/>
                        </a:rPr>
                        <a:t>Infrastructure</a:t>
                      </a:r>
                      <a:r>
                        <a:rPr lang="en-ZW" sz="1200" dirty="0">
                          <a:effectLst/>
                          <a:latin typeface="Calibri" panose="020F0502020204030204" pitchFamily="34" charset="0"/>
                          <a:ea typeface="Times New Roman" panose="02020603050405020304" pitchFamily="18" charset="0"/>
                          <a:cs typeface="Times New Roman" panose="02020603050405020304" pitchFamily="18" charset="0"/>
                        </a:rPr>
                        <a:t>, </a:t>
                      </a:r>
                      <a:r>
                        <a:rPr lang="en-ZW" sz="1200" dirty="0">
                          <a:effectLst/>
                          <a:latin typeface="Times New Roman" panose="02020603050405020304" pitchFamily="18" charset="0"/>
                          <a:ea typeface="Times New Roman" panose="02020603050405020304" pitchFamily="18" charset="0"/>
                          <a:cs typeface="Times New Roman" panose="02020603050405020304" pitchFamily="18" charset="0"/>
                        </a:rPr>
                        <a:t>Tourism</a:t>
                      </a:r>
                      <a:r>
                        <a:rPr lang="en-ZW" sz="1200" dirty="0">
                          <a:effectLst/>
                          <a:latin typeface="Calibri" panose="020F0502020204030204" pitchFamily="34" charset="0"/>
                          <a:ea typeface="Times New Roman" panose="02020603050405020304" pitchFamily="18" charset="0"/>
                          <a:cs typeface="Times New Roman" panose="02020603050405020304" pitchFamily="18" charset="0"/>
                        </a:rPr>
                        <a:t>, </a:t>
                      </a:r>
                      <a:r>
                        <a:rPr lang="en-ZW" sz="1200" dirty="0">
                          <a:effectLst/>
                          <a:latin typeface="Times New Roman" panose="02020603050405020304" pitchFamily="18" charset="0"/>
                          <a:ea typeface="Times New Roman" panose="02020603050405020304" pitchFamily="18" charset="0"/>
                          <a:cs typeface="Times New Roman" panose="02020603050405020304" pitchFamily="18" charset="0"/>
                        </a:rPr>
                        <a:t>International Finance Corporations</a:t>
                      </a:r>
                      <a:r>
                        <a:rPr lang="en-ZW" sz="1200" dirty="0">
                          <a:effectLst/>
                          <a:latin typeface="Calibri" panose="020F0502020204030204" pitchFamily="34" charset="0"/>
                          <a:ea typeface="Times New Roman" panose="02020603050405020304" pitchFamily="18" charset="0"/>
                          <a:cs typeface="Times New Roman" panose="02020603050405020304" pitchFamily="18" charset="0"/>
                        </a:rPr>
                        <a:t>, </a:t>
                      </a:r>
                      <a:r>
                        <a:rPr lang="en-ZW" sz="1200" dirty="0">
                          <a:effectLst/>
                          <a:latin typeface="Times New Roman" panose="02020603050405020304" pitchFamily="18" charset="0"/>
                          <a:ea typeface="Times New Roman" panose="02020603050405020304" pitchFamily="18" charset="0"/>
                          <a:cs typeface="Times New Roman" panose="02020603050405020304" pitchFamily="18" charset="0"/>
                        </a:rPr>
                        <a:t>NEPAD</a:t>
                      </a:r>
                      <a:endParaRPr lang="en-ZW"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171450" indent="-171450">
                        <a:buFont typeface="Arial" panose="020B0604020202020204" pitchFamily="34" charset="0"/>
                        <a:buChar char="•"/>
                      </a:pPr>
                      <a:r>
                        <a:rPr lang="en-ZW" sz="1200" dirty="0">
                          <a:effectLst/>
                          <a:latin typeface="Times New Roman" panose="02020603050405020304" pitchFamily="18" charset="0"/>
                          <a:ea typeface="Times New Roman" panose="02020603050405020304" pitchFamily="18" charset="0"/>
                          <a:cs typeface="Times New Roman" panose="02020603050405020304" pitchFamily="18" charset="0"/>
                        </a:rPr>
                        <a:t>Demonstrating impact and potential of pilot projects funded under the SADC TFCA Financing Facility </a:t>
                      </a:r>
                      <a:endParaRPr lang="en-ZW" sz="1200" dirty="0">
                        <a:effectLst/>
                        <a:latin typeface="Calibri" panose="020F0502020204030204" pitchFamily="34" charset="0"/>
                        <a:cs typeface="Times New Roman" panose="02020603050405020304" pitchFamily="18" charset="0"/>
                      </a:endParaRPr>
                    </a:p>
                    <a:p>
                      <a:pPr marL="171450" indent="-171450">
                        <a:buFont typeface="Arial" panose="020B0604020202020204" pitchFamily="34" charset="0"/>
                        <a:buChar char="•"/>
                      </a:pPr>
                      <a:r>
                        <a:rPr lang="en-ZW" sz="1200" dirty="0">
                          <a:effectLst/>
                          <a:latin typeface="Times New Roman" panose="02020603050405020304" pitchFamily="18" charset="0"/>
                          <a:ea typeface="Times New Roman" panose="02020603050405020304" pitchFamily="18" charset="0"/>
                          <a:cs typeface="Times New Roman" panose="02020603050405020304" pitchFamily="18" charset="0"/>
                        </a:rPr>
                        <a:t>Inviting Stakeholders to share innovative Financing Mechanisms for TFCA development</a:t>
                      </a:r>
                      <a:endParaRPr lang="en-ZW" sz="1200" dirty="0">
                        <a:effectLst/>
                        <a:latin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05800387"/>
                  </a:ext>
                </a:extLst>
              </a:tr>
              <a:tr h="370840">
                <a:tc>
                  <a:txBody>
                    <a:bodyPr/>
                    <a:lstStyle/>
                    <a:p>
                      <a:r>
                        <a:rPr lang="en-ZW" sz="1200">
                          <a:effectLst/>
                          <a:latin typeface="Times New Roman" panose="02020603050405020304" pitchFamily="18" charset="0"/>
                          <a:ea typeface="Times New Roman" panose="02020603050405020304" pitchFamily="18" charset="0"/>
                          <a:cs typeface="Times New Roman" panose="02020603050405020304" pitchFamily="18" charset="0"/>
                        </a:rPr>
                        <a:t>7.</a:t>
                      </a:r>
                      <a:endParaRPr lang="en-ZW" sz="1200">
                        <a:effectLst/>
                        <a:latin typeface="Calibri" panose="020F0502020204030204" pitchFamily="34" charset="0"/>
                        <a:cs typeface="Times New Roman" panose="02020603050405020304" pitchFamily="18" charset="0"/>
                      </a:endParaRPr>
                    </a:p>
                  </a:txBody>
                  <a:tcPr marL="68580" marR="68580" marT="0" marB="0"/>
                </a:tc>
                <a:tc>
                  <a:txBody>
                    <a:bodyPr/>
                    <a:lstStyle/>
                    <a:p>
                      <a:r>
                        <a:rPr lang="en-ZW" sz="1200">
                          <a:effectLst/>
                          <a:latin typeface="Times New Roman" panose="02020603050405020304" pitchFamily="18" charset="0"/>
                          <a:ea typeface="Times New Roman" panose="02020603050405020304" pitchFamily="18" charset="0"/>
                          <a:cs typeface="Times New Roman" panose="02020603050405020304" pitchFamily="18" charset="0"/>
                        </a:rPr>
                        <a:t>Advocacy and Harmonization</a:t>
                      </a:r>
                      <a:endParaRPr lang="en-ZW" sz="1200">
                        <a:effectLst/>
                        <a:latin typeface="Calibri" panose="020F0502020204030204" pitchFamily="34" charset="0"/>
                        <a:cs typeface="Times New Roman" panose="02020603050405020304" pitchFamily="18" charset="0"/>
                      </a:endParaRPr>
                    </a:p>
                  </a:txBody>
                  <a:tcPr marL="68580" marR="68580" marT="0" marB="0"/>
                </a:tc>
                <a:tc>
                  <a:txBody>
                    <a:bodyPr/>
                    <a:lstStyle/>
                    <a:p>
                      <a:pPr marL="342900" lvl="0" indent="-342900">
                        <a:spcAft>
                          <a:spcPts val="0"/>
                        </a:spcAft>
                        <a:buFont typeface="Courier New" panose="02070309020205020404" pitchFamily="49" charset="0"/>
                        <a:buChar char="o"/>
                      </a:pPr>
                      <a:r>
                        <a:rPr lang="en-ZW" sz="1200" dirty="0">
                          <a:effectLst/>
                          <a:latin typeface="Times New Roman" panose="02020603050405020304" pitchFamily="18" charset="0"/>
                          <a:ea typeface="Times New Roman" panose="02020603050405020304" pitchFamily="18" charset="0"/>
                          <a:cs typeface="Times New Roman" panose="02020603050405020304" pitchFamily="18" charset="0"/>
                        </a:rPr>
                        <a:t>Media (Print, Electronic)</a:t>
                      </a:r>
                      <a:r>
                        <a:rPr lang="en-ZW" sz="1200" dirty="0">
                          <a:effectLst/>
                          <a:latin typeface="Calibri" panose="020F0502020204030204" pitchFamily="34" charset="0"/>
                          <a:ea typeface="Times New Roman" panose="02020603050405020304" pitchFamily="18" charset="0"/>
                          <a:cs typeface="Times New Roman" panose="02020603050405020304" pitchFamily="18" charset="0"/>
                        </a:rPr>
                        <a:t>, </a:t>
                      </a:r>
                      <a:r>
                        <a:rPr lang="en-ZW" sz="1200" dirty="0">
                          <a:effectLst/>
                          <a:latin typeface="Times New Roman" panose="02020603050405020304" pitchFamily="18" charset="0"/>
                          <a:ea typeface="Times New Roman" panose="02020603050405020304" pitchFamily="18" charset="0"/>
                          <a:cs typeface="Times New Roman" panose="02020603050405020304" pitchFamily="18" charset="0"/>
                        </a:rPr>
                        <a:t>Entertainment and Visual Arts</a:t>
                      </a:r>
                      <a:r>
                        <a:rPr lang="en-ZW" sz="1200" dirty="0">
                          <a:effectLst/>
                          <a:latin typeface="Calibri" panose="020F0502020204030204" pitchFamily="34" charset="0"/>
                          <a:ea typeface="Times New Roman" panose="02020603050405020304" pitchFamily="18" charset="0"/>
                          <a:cs typeface="Times New Roman" panose="02020603050405020304" pitchFamily="18" charset="0"/>
                        </a:rPr>
                        <a:t>, </a:t>
                      </a:r>
                      <a:r>
                        <a:rPr lang="en-ZW" sz="1200" dirty="0">
                          <a:effectLst/>
                          <a:latin typeface="Times New Roman" panose="02020603050405020304" pitchFamily="18" charset="0"/>
                          <a:ea typeface="Times New Roman" panose="02020603050405020304" pitchFamily="18" charset="0"/>
                          <a:cs typeface="Times New Roman" panose="02020603050405020304" pitchFamily="18" charset="0"/>
                        </a:rPr>
                        <a:t>Information Communication Technology</a:t>
                      </a:r>
                      <a:endParaRPr lang="en-ZW"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Courier New" panose="02070309020205020404" pitchFamily="49" charset="0"/>
                        <a:buChar char="o"/>
                      </a:pPr>
                      <a:r>
                        <a:rPr lang="en-ZW" sz="1200" dirty="0">
                          <a:effectLst/>
                          <a:latin typeface="Times New Roman" panose="02020603050405020304" pitchFamily="18" charset="0"/>
                          <a:ea typeface="Times New Roman" panose="02020603050405020304" pitchFamily="18" charset="0"/>
                          <a:cs typeface="Times New Roman" panose="02020603050405020304" pitchFamily="18" charset="0"/>
                        </a:rPr>
                        <a:t>Local communities</a:t>
                      </a:r>
                      <a:r>
                        <a:rPr lang="en-ZW" sz="1200" dirty="0">
                          <a:effectLst/>
                          <a:latin typeface="Calibri" panose="020F0502020204030204" pitchFamily="34" charset="0"/>
                          <a:ea typeface="Times New Roman" panose="02020603050405020304" pitchFamily="18" charset="0"/>
                          <a:cs typeface="Times New Roman" panose="02020603050405020304" pitchFamily="18" charset="0"/>
                        </a:rPr>
                        <a:t>, </a:t>
                      </a:r>
                      <a:r>
                        <a:rPr lang="en-ZW" sz="1200" dirty="0">
                          <a:effectLst/>
                          <a:latin typeface="Times New Roman" panose="02020603050405020304" pitchFamily="18" charset="0"/>
                          <a:ea typeface="Times New Roman" panose="02020603050405020304" pitchFamily="18" charset="0"/>
                          <a:cs typeface="Times New Roman" panose="02020603050405020304" pitchFamily="18" charset="0"/>
                        </a:rPr>
                        <a:t>IGOs/NGOs</a:t>
                      </a:r>
                      <a:r>
                        <a:rPr lang="en-ZW" sz="1200" dirty="0">
                          <a:effectLst/>
                          <a:latin typeface="Calibri" panose="020F0502020204030204" pitchFamily="34" charset="0"/>
                          <a:ea typeface="Times New Roman" panose="02020603050405020304" pitchFamily="18" charset="0"/>
                          <a:cs typeface="Times New Roman" panose="02020603050405020304" pitchFamily="18" charset="0"/>
                        </a:rPr>
                        <a:t>, </a:t>
                      </a:r>
                      <a:r>
                        <a:rPr lang="en-ZW" sz="1200" dirty="0">
                          <a:effectLst/>
                          <a:latin typeface="Times New Roman" panose="02020603050405020304" pitchFamily="18" charset="0"/>
                          <a:ea typeface="Times New Roman" panose="02020603050405020304" pitchFamily="18" charset="0"/>
                          <a:cs typeface="Times New Roman" panose="02020603050405020304" pitchFamily="18" charset="0"/>
                        </a:rPr>
                        <a:t>Independent Experts</a:t>
                      </a:r>
                      <a:r>
                        <a:rPr lang="en-ZW" sz="1200" dirty="0">
                          <a:effectLst/>
                          <a:latin typeface="Calibri" panose="020F0502020204030204" pitchFamily="34" charset="0"/>
                          <a:ea typeface="Times New Roman" panose="02020603050405020304" pitchFamily="18" charset="0"/>
                          <a:cs typeface="Times New Roman" panose="02020603050405020304" pitchFamily="18" charset="0"/>
                        </a:rPr>
                        <a:t>, </a:t>
                      </a:r>
                      <a:r>
                        <a:rPr lang="en-ZW" sz="1200" dirty="0">
                          <a:effectLst/>
                          <a:latin typeface="Times New Roman" panose="02020603050405020304" pitchFamily="18" charset="0"/>
                          <a:ea typeface="Times New Roman" panose="02020603050405020304" pitchFamily="18" charset="0"/>
                          <a:cs typeface="Times New Roman" panose="02020603050405020304" pitchFamily="18" charset="0"/>
                        </a:rPr>
                        <a:t>TFCA Ambassadors</a:t>
                      </a:r>
                      <a:endParaRPr lang="en-ZW" sz="1200" dirty="0">
                        <a:effectLst/>
                        <a:latin typeface="Calibri" panose="020F0502020204030204" pitchFamily="34" charset="0"/>
                        <a:ea typeface="Calibri" panose="020F0502020204030204" pitchFamily="34" charset="0"/>
                        <a:cs typeface="Times New Roman" panose="02020603050405020304" pitchFamily="18" charset="0"/>
                      </a:endParaRPr>
                    </a:p>
                    <a:p>
                      <a:pPr marL="228600">
                        <a:spcAft>
                          <a:spcPts val="0"/>
                        </a:spcAft>
                      </a:pPr>
                      <a:r>
                        <a:rPr lang="en-ZW" sz="12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ZW"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ZW" sz="1200" dirty="0">
                          <a:effectLst/>
                          <a:latin typeface="Times New Roman" panose="02020603050405020304" pitchFamily="18" charset="0"/>
                          <a:ea typeface="Times New Roman" panose="02020603050405020304" pitchFamily="18" charset="0"/>
                          <a:cs typeface="Times New Roman" panose="02020603050405020304" pitchFamily="18" charset="0"/>
                        </a:rPr>
                        <a:t>Improving understanding of the SADC TFCA programme objectives to various sectors and constituencies</a:t>
                      </a:r>
                      <a:endParaRPr lang="en-ZW" sz="1200" dirty="0">
                        <a:effectLst/>
                        <a:latin typeface="Calibri" panose="020F0502020204030204" pitchFamily="34" charset="0"/>
                        <a:cs typeface="Times New Roman" panose="02020603050405020304" pitchFamily="18" charset="0"/>
                      </a:endParaRPr>
                    </a:p>
                    <a:p>
                      <a:r>
                        <a:rPr lang="en-ZW" sz="12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ZW" sz="1200" dirty="0">
                        <a:effectLst/>
                        <a:latin typeface="Calibri" panose="020F0502020204030204" pitchFamily="34" charset="0"/>
                        <a:cs typeface="Times New Roman" panose="02020603050405020304" pitchFamily="18" charset="0"/>
                      </a:endParaRPr>
                    </a:p>
                    <a:p>
                      <a:r>
                        <a:rPr lang="en-ZW" sz="1200" dirty="0">
                          <a:effectLst/>
                          <a:latin typeface="Times New Roman" panose="02020603050405020304" pitchFamily="18" charset="0"/>
                          <a:ea typeface="Times New Roman" panose="02020603050405020304" pitchFamily="18" charset="0"/>
                          <a:cs typeface="Times New Roman" panose="02020603050405020304" pitchFamily="18" charset="0"/>
                        </a:rPr>
                        <a:t>Local communities playing a more active role in advocacy for developmental initiatives affecting their destiny</a:t>
                      </a:r>
                      <a:endParaRPr lang="en-ZW" sz="1200" dirty="0">
                        <a:effectLst/>
                        <a:latin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33377430"/>
                  </a:ext>
                </a:extLst>
              </a:tr>
            </a:tbl>
          </a:graphicData>
        </a:graphic>
      </p:graphicFrame>
    </p:spTree>
    <p:extLst>
      <p:ext uri="{BB962C8B-B14F-4D97-AF65-F5344CB8AC3E}">
        <p14:creationId xmlns:p14="http://schemas.microsoft.com/office/powerpoint/2010/main" val="19935315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0840DE-A267-7E49-B4DC-4F6435A21F6E}"/>
              </a:ext>
            </a:extLst>
          </p:cNvPr>
          <p:cNvSpPr>
            <a:spLocks noGrp="1"/>
          </p:cNvSpPr>
          <p:nvPr>
            <p:ph type="title"/>
          </p:nvPr>
        </p:nvSpPr>
        <p:spPr>
          <a:xfrm>
            <a:off x="733095" y="0"/>
            <a:ext cx="10515600" cy="756745"/>
          </a:xfrm>
        </p:spPr>
        <p:txBody>
          <a:bodyPr/>
          <a:lstStyle/>
          <a:p>
            <a:r>
              <a:rPr lang="en-ZW" b="1" cap="all" dirty="0"/>
              <a:t>EXPECTED Participants</a:t>
            </a:r>
            <a:r>
              <a:rPr lang="en-ZW" b="1" dirty="0"/>
              <a:t> </a:t>
            </a:r>
            <a:endParaRPr lang="en-US" dirty="0"/>
          </a:p>
        </p:txBody>
      </p:sp>
      <p:sp>
        <p:nvSpPr>
          <p:cNvPr id="3" name="Content Placeholder 2">
            <a:extLst>
              <a:ext uri="{FF2B5EF4-FFF2-40B4-BE49-F238E27FC236}">
                <a16:creationId xmlns:a16="http://schemas.microsoft.com/office/drawing/2014/main" id="{F1E7413B-715E-DF41-B877-6ACAF5884A3E}"/>
              </a:ext>
            </a:extLst>
          </p:cNvPr>
          <p:cNvSpPr>
            <a:spLocks noGrp="1"/>
          </p:cNvSpPr>
          <p:nvPr>
            <p:ph idx="1"/>
          </p:nvPr>
        </p:nvSpPr>
        <p:spPr>
          <a:xfrm>
            <a:off x="126123" y="1229710"/>
            <a:ext cx="11729545" cy="5444359"/>
          </a:xfrm>
        </p:spPr>
        <p:txBody>
          <a:bodyPr>
            <a:normAutofit fontScale="32500" lnSpcReduction="20000"/>
          </a:bodyPr>
          <a:lstStyle/>
          <a:p>
            <a:r>
              <a:rPr lang="en-ZW" sz="5500" dirty="0">
                <a:sym typeface="Symbol" pitchFamily="2" charset="2"/>
              </a:rPr>
              <a:t></a:t>
            </a:r>
            <a:r>
              <a:rPr lang="en-ZW" sz="5500" dirty="0"/>
              <a:t>Key policy makers and government representatives from the SADC region as well as other regional blocks beyond the African Continent </a:t>
            </a:r>
          </a:p>
          <a:p>
            <a:r>
              <a:rPr lang="en-ZW" sz="5500" dirty="0">
                <a:sym typeface="Symbol" pitchFamily="2" charset="2"/>
              </a:rPr>
              <a:t></a:t>
            </a:r>
            <a:r>
              <a:rPr lang="en-ZW" sz="5500" dirty="0"/>
              <a:t>National and regional conservation organisations; </a:t>
            </a:r>
          </a:p>
          <a:p>
            <a:r>
              <a:rPr lang="en-ZW" sz="5500" dirty="0">
                <a:sym typeface="Symbol" pitchFamily="2" charset="2"/>
              </a:rPr>
              <a:t></a:t>
            </a:r>
            <a:r>
              <a:rPr lang="en-ZW" sz="5500" dirty="0"/>
              <a:t>International Governmental Organisations investing and operating in the SADC region; </a:t>
            </a:r>
          </a:p>
          <a:p>
            <a:r>
              <a:rPr lang="en-ZW" sz="5500" dirty="0">
                <a:sym typeface="Symbol" pitchFamily="2" charset="2"/>
              </a:rPr>
              <a:t></a:t>
            </a:r>
            <a:r>
              <a:rPr lang="en-ZW" sz="5500" dirty="0"/>
              <a:t>Chambers of Commerce</a:t>
            </a:r>
          </a:p>
          <a:p>
            <a:r>
              <a:rPr lang="en-ZW" sz="5500" dirty="0">
                <a:sym typeface="Symbol" pitchFamily="2" charset="2"/>
              </a:rPr>
              <a:t></a:t>
            </a:r>
            <a:r>
              <a:rPr lang="en-ZW" sz="5500" dirty="0"/>
              <a:t>Tourism Business Councils </a:t>
            </a:r>
          </a:p>
          <a:p>
            <a:r>
              <a:rPr lang="en-ZW" sz="5500" dirty="0">
                <a:sym typeface="Symbol" pitchFamily="2" charset="2"/>
              </a:rPr>
              <a:t></a:t>
            </a:r>
            <a:r>
              <a:rPr lang="en-ZW" sz="5500" dirty="0"/>
              <a:t>Investment Promotion Agencies (IPAs) </a:t>
            </a:r>
          </a:p>
          <a:p>
            <a:r>
              <a:rPr lang="en-ZW" sz="5500" dirty="0">
                <a:sym typeface="Symbol" pitchFamily="2" charset="2"/>
              </a:rPr>
              <a:t></a:t>
            </a:r>
            <a:r>
              <a:rPr lang="en-ZW" sz="5500" dirty="0"/>
              <a:t>Bilateral and multilateral development institutions</a:t>
            </a:r>
          </a:p>
          <a:p>
            <a:r>
              <a:rPr lang="en-ZW" sz="5500" dirty="0">
                <a:sym typeface="Symbol" pitchFamily="2" charset="2"/>
              </a:rPr>
              <a:t></a:t>
            </a:r>
            <a:r>
              <a:rPr lang="en-ZW" sz="5500" dirty="0"/>
              <a:t>Equity Firms and Banking institutions </a:t>
            </a:r>
          </a:p>
          <a:p>
            <a:r>
              <a:rPr lang="en-ZW" sz="5500" dirty="0">
                <a:sym typeface="Symbol" pitchFamily="2" charset="2"/>
              </a:rPr>
              <a:t></a:t>
            </a:r>
            <a:r>
              <a:rPr lang="en-ZW" sz="5500" dirty="0"/>
              <a:t>Representatives of Sovereign wealth funds </a:t>
            </a:r>
          </a:p>
          <a:p>
            <a:r>
              <a:rPr lang="en-ZW" sz="5500" dirty="0">
                <a:sym typeface="Symbol" pitchFamily="2" charset="2"/>
              </a:rPr>
              <a:t></a:t>
            </a:r>
            <a:r>
              <a:rPr lang="en-ZW" sz="5500" dirty="0"/>
              <a:t>Representatives of Capital Markets </a:t>
            </a:r>
          </a:p>
          <a:p>
            <a:r>
              <a:rPr lang="en-ZW" sz="5500" dirty="0">
                <a:sym typeface="Symbol" pitchFamily="2" charset="2"/>
              </a:rPr>
              <a:t></a:t>
            </a:r>
            <a:r>
              <a:rPr lang="en-ZW" sz="5500" dirty="0"/>
              <a:t>Representatives of Local communities from TFCAs in the region and beyond</a:t>
            </a:r>
          </a:p>
          <a:p>
            <a:r>
              <a:rPr lang="en-ZW" sz="5500" dirty="0">
                <a:sym typeface="Symbol" pitchFamily="2" charset="2"/>
              </a:rPr>
              <a:t></a:t>
            </a:r>
            <a:r>
              <a:rPr lang="en-ZW" sz="5500" dirty="0"/>
              <a:t>Captains of the Industry</a:t>
            </a:r>
          </a:p>
          <a:p>
            <a:r>
              <a:rPr lang="en-ZW" sz="5500" dirty="0">
                <a:sym typeface="Symbol" pitchFamily="2" charset="2"/>
              </a:rPr>
              <a:t></a:t>
            </a:r>
            <a:r>
              <a:rPr lang="en-ZW" sz="5500" dirty="0"/>
              <a:t>CEOs of companies</a:t>
            </a:r>
          </a:p>
          <a:p>
            <a:r>
              <a:rPr lang="en-ZW" sz="5500" dirty="0">
                <a:sym typeface="Symbol" pitchFamily="2" charset="2"/>
              </a:rPr>
              <a:t></a:t>
            </a:r>
            <a:r>
              <a:rPr lang="en-ZW" sz="5500" dirty="0"/>
              <a:t>Universities and Research Institutions</a:t>
            </a:r>
          </a:p>
          <a:p>
            <a:r>
              <a:rPr lang="en-ZW" sz="5500" b="1" dirty="0">
                <a:sym typeface="Symbol" pitchFamily="2" charset="2"/>
              </a:rPr>
              <a:t></a:t>
            </a:r>
            <a:r>
              <a:rPr lang="en-ZW" sz="5500" dirty="0"/>
              <a:t>International Cooperation Agencies</a:t>
            </a:r>
          </a:p>
          <a:p>
            <a:r>
              <a:rPr lang="en-ZW" sz="5500" dirty="0">
                <a:sym typeface="Symbol" pitchFamily="2" charset="2"/>
              </a:rPr>
              <a:t></a:t>
            </a:r>
            <a:r>
              <a:rPr lang="en-ZW" sz="5500" dirty="0"/>
              <a:t>Diplomatic Community (Embassies)</a:t>
            </a:r>
          </a:p>
          <a:p>
            <a:endParaRPr lang="en-US" dirty="0"/>
          </a:p>
        </p:txBody>
      </p:sp>
    </p:spTree>
    <p:extLst>
      <p:ext uri="{BB962C8B-B14F-4D97-AF65-F5344CB8AC3E}">
        <p14:creationId xmlns:p14="http://schemas.microsoft.com/office/powerpoint/2010/main" val="17285170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F0094-B5F6-2747-BE56-B5B7F8279978}"/>
              </a:ext>
            </a:extLst>
          </p:cNvPr>
          <p:cNvSpPr>
            <a:spLocks noGrp="1"/>
          </p:cNvSpPr>
          <p:nvPr>
            <p:ph type="title"/>
          </p:nvPr>
        </p:nvSpPr>
        <p:spPr/>
        <p:txBody>
          <a:bodyPr/>
          <a:lstStyle/>
          <a:p>
            <a:r>
              <a:rPr lang="en-ZW" b="1" cap="all" dirty="0"/>
              <a:t>Structure of the SADC TFCA Summit </a:t>
            </a:r>
            <a:endParaRPr lang="en-US" dirty="0"/>
          </a:p>
        </p:txBody>
      </p:sp>
      <p:sp>
        <p:nvSpPr>
          <p:cNvPr id="3" name="Content Placeholder 2">
            <a:extLst>
              <a:ext uri="{FF2B5EF4-FFF2-40B4-BE49-F238E27FC236}">
                <a16:creationId xmlns:a16="http://schemas.microsoft.com/office/drawing/2014/main" id="{E01CAE7C-5850-2549-9B1C-ADB6AD83545C}"/>
              </a:ext>
            </a:extLst>
          </p:cNvPr>
          <p:cNvSpPr>
            <a:spLocks noGrp="1"/>
          </p:cNvSpPr>
          <p:nvPr>
            <p:ph idx="1"/>
          </p:nvPr>
        </p:nvSpPr>
        <p:spPr>
          <a:xfrm>
            <a:off x="838200" y="1825624"/>
            <a:ext cx="10912366" cy="4827423"/>
          </a:xfrm>
        </p:spPr>
        <p:txBody>
          <a:bodyPr>
            <a:normAutofit fontScale="77500" lnSpcReduction="20000"/>
          </a:bodyPr>
          <a:lstStyle/>
          <a:p>
            <a:pPr algn="just"/>
            <a:r>
              <a:rPr lang="en-ZW" dirty="0"/>
              <a:t>The Summit is </a:t>
            </a:r>
            <a:r>
              <a:rPr lang="en-ZW" b="1" dirty="0"/>
              <a:t>designed to foster interaction at all levels </a:t>
            </a:r>
            <a:r>
              <a:rPr lang="en-ZW" dirty="0"/>
              <a:t>(from policy to grassroots), learning best practices between TFCAs and crystallisation of potential investment opportunities. With a view to achieving the key objectives, the Summit will be structured to include plenary settings and wrap-up sessions with </a:t>
            </a:r>
            <a:r>
              <a:rPr lang="en-ZW" b="1" dirty="0"/>
              <a:t>high level speakers </a:t>
            </a:r>
            <a:r>
              <a:rPr lang="en-ZW" dirty="0"/>
              <a:t>from the public and private sectors, as well as parallel </a:t>
            </a:r>
            <a:r>
              <a:rPr lang="en-ZW" b="1" dirty="0"/>
              <a:t>dialogue/interactive sessions </a:t>
            </a:r>
            <a:r>
              <a:rPr lang="en-ZW" dirty="0"/>
              <a:t>around the TFCA priority components, </a:t>
            </a:r>
            <a:r>
              <a:rPr lang="en-ZW" b="1" dirty="0"/>
              <a:t>Keynote addresses</a:t>
            </a:r>
            <a:r>
              <a:rPr lang="en-ZW" dirty="0"/>
              <a:t>, contextualised </a:t>
            </a:r>
            <a:r>
              <a:rPr lang="en-ZW" b="1" dirty="0"/>
              <a:t>presentations</a:t>
            </a:r>
            <a:r>
              <a:rPr lang="en-ZW" dirty="0"/>
              <a:t> and </a:t>
            </a:r>
            <a:r>
              <a:rPr lang="en-ZW" b="1" dirty="0"/>
              <a:t>brainstorming</a:t>
            </a:r>
            <a:r>
              <a:rPr lang="en-ZW" dirty="0"/>
              <a:t> sessions. Deliberate effort will be to amplify the voices of diverse local communities and the youth.</a:t>
            </a:r>
          </a:p>
          <a:p>
            <a:pPr algn="just"/>
            <a:r>
              <a:rPr lang="en-ZW" dirty="0"/>
              <a:t>A symposium style in </a:t>
            </a:r>
            <a:r>
              <a:rPr lang="en-ZW" b="1" dirty="0"/>
              <a:t>moderated thematic parallel sessions </a:t>
            </a:r>
            <a:r>
              <a:rPr lang="en-ZW" dirty="0"/>
              <a:t>is envisaged to cover various subjects and facets of the TFCA programme to enable in-depth treatment of themed priority areas. This approach is expected to stimulate constructive debates and securing appropriate investment partners. </a:t>
            </a:r>
          </a:p>
          <a:p>
            <a:pPr algn="just"/>
            <a:r>
              <a:rPr lang="en-ZW" dirty="0"/>
              <a:t>There will be </a:t>
            </a:r>
            <a:r>
              <a:rPr lang="en-ZW" b="1" dirty="0"/>
              <a:t>exhibition areas </a:t>
            </a:r>
            <a:r>
              <a:rPr lang="en-ZW" dirty="0"/>
              <a:t>at 4 key hotels where most participants will be staying (Elephant Hills, </a:t>
            </a:r>
            <a:r>
              <a:rPr lang="en-ZW" dirty="0" err="1"/>
              <a:t>A`Zambezi</a:t>
            </a:r>
            <a:r>
              <a:rPr lang="en-ZW" dirty="0"/>
              <a:t>, The Kingdom, Victoria Falls Hotels) and project- sponsors will be on standby to make presentations as required by interested stakeholders. </a:t>
            </a:r>
            <a:r>
              <a:rPr lang="en-ZW" b="1" dirty="0"/>
              <a:t>Visual Displays and Community Arts &amp; Cultural presentations</a:t>
            </a:r>
            <a:r>
              <a:rPr lang="en-ZW" dirty="0"/>
              <a:t>. It will also feature exhibitions from SADC TFCA partner countries as well as community projects which were funded through the SADC TFCA financing Facility and other development partners. </a:t>
            </a:r>
          </a:p>
          <a:p>
            <a:pPr algn="just"/>
            <a:endParaRPr lang="en-US" dirty="0"/>
          </a:p>
        </p:txBody>
      </p:sp>
    </p:spTree>
    <p:extLst>
      <p:ext uri="{BB962C8B-B14F-4D97-AF65-F5344CB8AC3E}">
        <p14:creationId xmlns:p14="http://schemas.microsoft.com/office/powerpoint/2010/main" val="34782452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784</TotalTime>
  <Words>2342</Words>
  <Application>Microsoft Macintosh PowerPoint</Application>
  <PresentationFormat>Widescreen</PresentationFormat>
  <Paragraphs>167</Paragraphs>
  <Slides>17</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Arial</vt:lpstr>
      <vt:lpstr>Calibri</vt:lpstr>
      <vt:lpstr>Calibri Light</vt:lpstr>
      <vt:lpstr>Chalkduster</vt:lpstr>
      <vt:lpstr>Courier New</vt:lpstr>
      <vt:lpstr>Diwan Kufi</vt:lpstr>
      <vt:lpstr>Symbol</vt:lpstr>
      <vt:lpstr>Times New Roman</vt:lpstr>
      <vt:lpstr>Office Theme</vt:lpstr>
      <vt:lpstr>PowerPoint Presentation</vt:lpstr>
      <vt:lpstr>Presentation Content</vt:lpstr>
      <vt:lpstr>Acceptance of Hosting the SADC Summit by GoZ</vt:lpstr>
      <vt:lpstr>SADC TFCA Summit Concept Note Overview</vt:lpstr>
      <vt:lpstr>3. OBJECTIVES OF THE SADC TFCA SUMMIT</vt:lpstr>
      <vt:lpstr>Motivation</vt:lpstr>
      <vt:lpstr>PowerPoint Presentation</vt:lpstr>
      <vt:lpstr>EXPECTED Participants </vt:lpstr>
      <vt:lpstr>Structure of the SADC TFCA Summit </vt:lpstr>
      <vt:lpstr>Communication Strategy </vt:lpstr>
      <vt:lpstr>Preparation for the SUMMIT</vt:lpstr>
      <vt:lpstr>The Pre-Summit Phase </vt:lpstr>
      <vt:lpstr>The SUMMIT Phase </vt:lpstr>
      <vt:lpstr>Post-SUMMIT Activities </vt:lpstr>
      <vt:lpstr>BUDGET</vt:lpstr>
      <vt:lpstr>THANK YOU</vt:lpstr>
      <vt:lpstr>Reflections</vt:lpstr>
    </vt:vector>
  </TitlesOfParts>
  <Company>Microsoft</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Kundishora Mpandaguta</dc:creator>
  <cp:lastModifiedBy>P</cp:lastModifiedBy>
  <cp:revision>77</cp:revision>
  <cp:lastPrinted>2018-08-05T12:53:10Z</cp:lastPrinted>
  <dcterms:created xsi:type="dcterms:W3CDTF">2017-07-30T19:10:35Z</dcterms:created>
  <dcterms:modified xsi:type="dcterms:W3CDTF">2019-06-13T08:47:53Z</dcterms:modified>
</cp:coreProperties>
</file>