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0" r:id="rId3"/>
    <p:sldId id="259" r:id="rId4"/>
    <p:sldId id="261" r:id="rId5"/>
    <p:sldId id="258" r:id="rId6"/>
    <p:sldId id="256" r:id="rId7"/>
    <p:sldId id="262" r:id="rId8"/>
    <p:sldId id="266" r:id="rId9"/>
    <p:sldId id="257" r:id="rId10"/>
    <p:sldId id="270" r:id="rId11"/>
    <p:sldId id="263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0493-2E93-4A07-9204-CA995904AE84}" type="datetimeFigureOut">
              <a:rPr lang="en-ZW" smtClean="0"/>
              <a:t>3/12/2015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B250-5D61-419D-B0FF-3913E4327FD2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72950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0493-2E93-4A07-9204-CA995904AE84}" type="datetimeFigureOut">
              <a:rPr lang="en-ZW" smtClean="0"/>
              <a:t>3/12/2015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B250-5D61-419D-B0FF-3913E4327FD2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27300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0493-2E93-4A07-9204-CA995904AE84}" type="datetimeFigureOut">
              <a:rPr lang="en-ZW" smtClean="0"/>
              <a:t>3/12/2015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B250-5D61-419D-B0FF-3913E4327FD2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179536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6655"/>
            <a:ext cx="8229600" cy="746081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GB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Condensed" panose="020B0506020104020203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/>
          <a:lstStyle>
            <a:lvl1pPr>
              <a:defRPr lang="en-US" sz="2400" b="0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ea typeface="+mn-ea"/>
                <a:cs typeface="+mn-cs"/>
              </a:defRPr>
            </a:lvl1pPr>
            <a:lvl2pPr>
              <a:defRPr lang="en-US" sz="2200" b="0" kern="1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  <a:ea typeface="+mn-ea"/>
                <a:cs typeface="+mn-cs"/>
              </a:defRPr>
            </a:lvl2pPr>
            <a:lvl3pPr>
              <a:defRPr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"/>
              </a:defRPr>
            </a:lvl3pPr>
            <a:lvl4pPr>
              <a:defRPr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"/>
              </a:defRPr>
            </a:lvl4pPr>
            <a:lvl5pPr>
              <a:defRPr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 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893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0493-2E93-4A07-9204-CA995904AE84}" type="datetimeFigureOut">
              <a:rPr lang="en-ZW" smtClean="0"/>
              <a:t>3/12/2015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B250-5D61-419D-B0FF-3913E4327FD2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374867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0493-2E93-4A07-9204-CA995904AE84}" type="datetimeFigureOut">
              <a:rPr lang="en-ZW" smtClean="0"/>
              <a:t>3/12/2015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B250-5D61-419D-B0FF-3913E4327FD2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76596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0493-2E93-4A07-9204-CA995904AE84}" type="datetimeFigureOut">
              <a:rPr lang="en-ZW" smtClean="0"/>
              <a:t>3/12/2015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B250-5D61-419D-B0FF-3913E4327FD2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87323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0493-2E93-4A07-9204-CA995904AE84}" type="datetimeFigureOut">
              <a:rPr lang="en-ZW" smtClean="0"/>
              <a:t>3/12/2015</a:t>
            </a:fld>
            <a:endParaRPr lang="en-Z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B250-5D61-419D-B0FF-3913E4327FD2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97511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0493-2E93-4A07-9204-CA995904AE84}" type="datetimeFigureOut">
              <a:rPr lang="en-ZW" smtClean="0"/>
              <a:t>3/12/2015</a:t>
            </a:fld>
            <a:endParaRPr lang="en-Z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B250-5D61-419D-B0FF-3913E4327FD2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5961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0493-2E93-4A07-9204-CA995904AE84}" type="datetimeFigureOut">
              <a:rPr lang="en-ZW" smtClean="0"/>
              <a:t>3/12/2015</a:t>
            </a:fld>
            <a:endParaRPr lang="en-Z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B250-5D61-419D-B0FF-3913E4327FD2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07922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0493-2E93-4A07-9204-CA995904AE84}" type="datetimeFigureOut">
              <a:rPr lang="en-ZW" smtClean="0"/>
              <a:t>3/12/2015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B250-5D61-419D-B0FF-3913E4327FD2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806558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70493-2E93-4A07-9204-CA995904AE84}" type="datetimeFigureOut">
              <a:rPr lang="en-ZW" smtClean="0"/>
              <a:t>3/12/2015</a:t>
            </a:fld>
            <a:endParaRPr lang="en-Z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B250-5D61-419D-B0FF-3913E4327FD2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148194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70493-2E93-4A07-9204-CA995904AE84}" type="datetimeFigureOut">
              <a:rPr lang="en-ZW" smtClean="0"/>
              <a:t>3/12/2015</a:t>
            </a:fld>
            <a:endParaRPr lang="en-Z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4B250-5D61-419D-B0FF-3913E4327FD2}" type="slidenum">
              <a:rPr lang="en-ZW" smtClean="0"/>
              <a:t>‹#›</a:t>
            </a:fld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59830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GREATER MAPUNGUBWE </a:t>
            </a:r>
            <a:r>
              <a:rPr lang="en-US" sz="3600" b="1" dirty="0"/>
              <a:t>TRANSFRONTIER CONSERVATION AREA </a:t>
            </a:r>
            <a:endParaRPr lang="en-ZW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3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 Tenure Update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>
              <a:buNone/>
            </a:pPr>
            <a:endParaRPr lang="en-ZW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ZW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ZW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 March 2015</a:t>
            </a:r>
          </a:p>
          <a:p>
            <a:pPr marL="0" indent="0">
              <a:buNone/>
            </a:pPr>
            <a:endParaRPr lang="en-ZW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ZW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pPr marL="0" indent="0">
              <a:buNone/>
            </a:pPr>
            <a:endParaRPr lang="en-ZW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ZW" sz="2000" dirty="0">
                <a:latin typeface="Arial" panose="020B0604020202020204" pitchFamily="34" charset="0"/>
                <a:cs typeface="Arial" panose="020B0604020202020204" pitchFamily="34" charset="0"/>
              </a:rPr>
              <a:t>Patience </a:t>
            </a:r>
            <a:r>
              <a:rPr lang="en-ZW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Gandiwa	</a:t>
            </a:r>
            <a:r>
              <a:rPr lang="en-ZW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W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ZW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Tlotlo</a:t>
            </a:r>
            <a:r>
              <a:rPr lang="en-ZW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ZW" sz="2000" dirty="0">
                <a:latin typeface="Arial" panose="020B0604020202020204" pitchFamily="34" charset="0"/>
                <a:cs typeface="Arial" panose="020B0604020202020204" pitchFamily="34" charset="0"/>
              </a:rPr>
              <a:t>Hotel &amp; Conference Centre </a:t>
            </a:r>
            <a:r>
              <a:rPr lang="en-ZW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 Coordinator			Gaborone</a:t>
            </a:r>
            <a:r>
              <a:rPr lang="en-ZW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ZW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Botswana</a:t>
            </a:r>
            <a:endParaRPr lang="en-ZW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Picture 1" descr="http://t2.gstatic.com/images?q=tbn:jZomxDiJvNsuDM:http://3.bp.blogspot.com/_U30NhWMlB6Q/TKS6bUV9d2I/AAAAAAAAAc0/YwJXo9o2OI8/s1600/botswana-fla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55314"/>
            <a:ext cx="111442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t2.gstatic.com/images?q=tbn:Tgp_XSPbek1pwM:http://www.etftrends.com/wp-content/uploads/2009/10/flag-south-afric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6155314"/>
            <a:ext cx="11239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Picture 3" descr="http://t2.gstatic.com/images?q=tbn:CSsygKSJWyvFCM:http://4.bp.blogspot.com/_yCBnCOx1DIc/TOKhHMRzmKI/AAAAAAAADAg/jfqke1g0q1c/s320/Zimbabwe-flag-05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1425" y="6172200"/>
            <a:ext cx="1095375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W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Perpetua" pitchFamily="18" charset="0"/>
                <a:ea typeface="Calibri" pitchFamily="34" charset="0"/>
                <a:cs typeface="Times New Roman" pitchFamily="18" charset="0"/>
              </a:rPr>
              <a:t>                                        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Perpetua" pitchFamily="18" charset="0"/>
                <a:ea typeface="Calibri" pitchFamily="34" charset="0"/>
                <a:cs typeface="Times New Roman" pitchFamily="18" charset="0"/>
              </a:rPr>
              <a:t>                                        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W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Z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20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1560" y="1089352"/>
            <a:ext cx="7560840" cy="547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>
              <a:solidFill>
                <a:schemeClr val="tx1">
                  <a:lumMod val="50000"/>
                  <a:lumOff val="50000"/>
                </a:schemeClr>
              </a:solidFill>
              <a:latin typeface="Gill Sans MT Condensed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475656" y="1200947"/>
            <a:ext cx="6192000" cy="444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1403648" y="1196751"/>
            <a:ext cx="6300000" cy="4428000"/>
          </a:xfrm>
          <a:prstGeom prst="rect">
            <a:avLst/>
          </a:prstGeom>
          <a:solidFill>
            <a:srgbClr val="EBE9E2">
              <a:alpha val="52157"/>
            </a:srgb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spcBef>
                <a:spcPct val="0"/>
              </a:spcBef>
              <a:spcAft>
                <a:spcPts val="1200"/>
              </a:spcAft>
            </a:pPr>
            <a:endParaRPr lang="en-GB" sz="3200" dirty="0">
              <a:solidFill>
                <a:srgbClr val="000000"/>
              </a:solidFill>
              <a:latin typeface="Gill Sans MT Condensed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449047" y="5805264"/>
            <a:ext cx="6341989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47664" y="5866956"/>
            <a:ext cx="693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000000"/>
                </a:solidFill>
                <a:latin typeface="Gill Sans MT Condensed" pitchFamily="34" charset="0"/>
              </a:rPr>
              <a:t>Political</a:t>
            </a:r>
          </a:p>
          <a:p>
            <a:r>
              <a:rPr lang="en-ZA" dirty="0" smtClean="0">
                <a:solidFill>
                  <a:srgbClr val="000000"/>
                </a:solidFill>
                <a:latin typeface="Gill Sans MT Condensed" pitchFamily="34" charset="0"/>
              </a:rPr>
              <a:t>Support</a:t>
            </a:r>
            <a:endParaRPr lang="en-GB" dirty="0">
              <a:solidFill>
                <a:srgbClr val="000000"/>
              </a:solidFill>
              <a:latin typeface="Gill Sans MT Condense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88256" y="5979901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000000"/>
                </a:solidFill>
                <a:latin typeface="Gill Sans MT Condensed" pitchFamily="34" charset="0"/>
              </a:rPr>
              <a:t>Planning</a:t>
            </a:r>
            <a:endParaRPr lang="en-GB" dirty="0">
              <a:solidFill>
                <a:srgbClr val="000000"/>
              </a:solidFill>
              <a:latin typeface="Gill Sans MT Condense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32560" y="5979901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000000"/>
                </a:solidFill>
                <a:latin typeface="Gill Sans MT Condensed" pitchFamily="34" charset="0"/>
              </a:rPr>
              <a:t>Establishment</a:t>
            </a:r>
            <a:endParaRPr lang="en-GB" dirty="0">
              <a:solidFill>
                <a:srgbClr val="000000"/>
              </a:solidFill>
              <a:latin typeface="Gill Sans MT Condensed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11518" y="5979901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err="1" smtClean="0">
                <a:solidFill>
                  <a:srgbClr val="000000"/>
                </a:solidFill>
                <a:latin typeface="Gill Sans MT Condensed" pitchFamily="34" charset="0"/>
              </a:rPr>
              <a:t>Operationalisation</a:t>
            </a:r>
            <a:endParaRPr lang="en-GB" dirty="0">
              <a:solidFill>
                <a:srgbClr val="000000"/>
              </a:solidFill>
              <a:latin typeface="Gill Sans MT Condensed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373920" y="1197264"/>
            <a:ext cx="0" cy="4608000"/>
          </a:xfrm>
          <a:prstGeom prst="line">
            <a:avLst/>
          </a:prstGeom>
          <a:ln w="28575">
            <a:solidFill>
              <a:srgbClr val="333333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695168" y="1197264"/>
            <a:ext cx="0" cy="4608000"/>
          </a:xfrm>
          <a:prstGeom prst="line">
            <a:avLst/>
          </a:prstGeom>
          <a:ln w="28575">
            <a:solidFill>
              <a:srgbClr val="333333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082478" y="1197264"/>
            <a:ext cx="0" cy="4608000"/>
          </a:xfrm>
          <a:prstGeom prst="line">
            <a:avLst/>
          </a:prstGeom>
          <a:ln w="28575">
            <a:solidFill>
              <a:srgbClr val="333333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429072" y="1197264"/>
            <a:ext cx="0" cy="4608000"/>
          </a:xfrm>
          <a:prstGeom prst="line">
            <a:avLst/>
          </a:prstGeom>
          <a:ln w="28575">
            <a:solidFill>
              <a:srgbClr val="333333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52400" y="316949"/>
            <a:ext cx="8229600" cy="746081"/>
          </a:xfrm>
        </p:spPr>
        <p:txBody>
          <a:bodyPr>
            <a:normAutofit fontScale="90000"/>
          </a:bodyPr>
          <a:lstStyle/>
          <a:p>
            <a:r>
              <a:rPr lang="en-ZA" dirty="0" smtClean="0">
                <a:solidFill>
                  <a:schemeClr val="tx1"/>
                </a:solidFill>
              </a:rPr>
              <a:t>TFCA Development</a:t>
            </a: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44208" y="1340768"/>
            <a:ext cx="1037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i="1" dirty="0" smtClean="0">
                <a:solidFill>
                  <a:srgbClr val="000000"/>
                </a:solidFill>
                <a:latin typeface="Gill Sans MT Condensed" pitchFamily="34" charset="0"/>
              </a:rPr>
              <a:t>Continuous</a:t>
            </a:r>
          </a:p>
          <a:p>
            <a:pPr algn="ctr"/>
            <a:r>
              <a:rPr lang="en-ZA" i="1" dirty="0">
                <a:solidFill>
                  <a:srgbClr val="000000"/>
                </a:solidFill>
                <a:latin typeface="Gill Sans MT Condensed" pitchFamily="34" charset="0"/>
              </a:rPr>
              <a:t>I</a:t>
            </a:r>
            <a:r>
              <a:rPr lang="en-ZA" i="1" dirty="0" smtClean="0">
                <a:solidFill>
                  <a:srgbClr val="000000"/>
                </a:solidFill>
                <a:latin typeface="Gill Sans MT Condensed" pitchFamily="34" charset="0"/>
              </a:rPr>
              <a:t>mprovement</a:t>
            </a:r>
            <a:endParaRPr lang="en-GB" i="1" dirty="0">
              <a:solidFill>
                <a:srgbClr val="000000"/>
              </a:solidFill>
              <a:latin typeface="Gill Sans MT Condensed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5576" y="1208002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dirty="0" smtClean="0">
                <a:solidFill>
                  <a:srgbClr val="000000"/>
                </a:solidFill>
                <a:latin typeface="Gill Sans MT Condensed" pitchFamily="34" charset="0"/>
              </a:rPr>
              <a:t>100%</a:t>
            </a:r>
            <a:endParaRPr lang="en-GB" dirty="0">
              <a:solidFill>
                <a:srgbClr val="000000"/>
              </a:solidFill>
              <a:latin typeface="Gill Sans MT Condensed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450928" y="3465236"/>
            <a:ext cx="6289424" cy="3378"/>
          </a:xfrm>
          <a:prstGeom prst="line">
            <a:avLst/>
          </a:prstGeom>
          <a:ln>
            <a:solidFill>
              <a:srgbClr val="29292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450928" y="5589704"/>
            <a:ext cx="6289424" cy="3378"/>
          </a:xfrm>
          <a:prstGeom prst="line">
            <a:avLst/>
          </a:prstGeom>
          <a:ln>
            <a:solidFill>
              <a:srgbClr val="29292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450928" y="4527470"/>
            <a:ext cx="6289424" cy="3378"/>
          </a:xfrm>
          <a:prstGeom prst="line">
            <a:avLst/>
          </a:prstGeom>
          <a:ln>
            <a:solidFill>
              <a:srgbClr val="29292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450928" y="2403002"/>
            <a:ext cx="6289424" cy="3378"/>
          </a:xfrm>
          <a:prstGeom prst="line">
            <a:avLst/>
          </a:prstGeom>
          <a:ln>
            <a:solidFill>
              <a:srgbClr val="29292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1450928" y="1340768"/>
            <a:ext cx="6289424" cy="3378"/>
          </a:xfrm>
          <a:prstGeom prst="line">
            <a:avLst/>
          </a:prstGeom>
          <a:ln>
            <a:solidFill>
              <a:srgbClr val="29292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98055" y="33219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dirty="0" smtClean="0">
                <a:solidFill>
                  <a:srgbClr val="000000"/>
                </a:solidFill>
                <a:latin typeface="Gill Sans MT Condensed" pitchFamily="34" charset="0"/>
              </a:rPr>
              <a:t>50%</a:t>
            </a:r>
            <a:endParaRPr lang="en-GB" dirty="0">
              <a:solidFill>
                <a:srgbClr val="000000"/>
              </a:solidFill>
              <a:latin typeface="Gill Sans MT Condensed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98055" y="4378951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dirty="0" smtClean="0">
                <a:solidFill>
                  <a:srgbClr val="000000"/>
                </a:solidFill>
                <a:latin typeface="Gill Sans MT Condensed" pitchFamily="34" charset="0"/>
              </a:rPr>
              <a:t>25%</a:t>
            </a:r>
            <a:endParaRPr lang="en-GB" dirty="0">
              <a:solidFill>
                <a:srgbClr val="000000"/>
              </a:solidFill>
              <a:latin typeface="Gill Sans MT Condensed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40535" y="5435932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dirty="0" smtClean="0">
                <a:solidFill>
                  <a:srgbClr val="000000"/>
                </a:solidFill>
                <a:latin typeface="Gill Sans MT Condensed" pitchFamily="34" charset="0"/>
              </a:rPr>
              <a:t>0%</a:t>
            </a:r>
            <a:endParaRPr lang="en-GB" dirty="0">
              <a:solidFill>
                <a:srgbClr val="000000"/>
              </a:solidFill>
              <a:latin typeface="Gill Sans MT Condensed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98055" y="2264985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dirty="0" smtClean="0">
                <a:solidFill>
                  <a:srgbClr val="000000"/>
                </a:solidFill>
                <a:latin typeface="Gill Sans MT Condensed" pitchFamily="34" charset="0"/>
              </a:rPr>
              <a:t>70%</a:t>
            </a:r>
            <a:endParaRPr lang="en-GB" dirty="0">
              <a:solidFill>
                <a:srgbClr val="000000"/>
              </a:solidFill>
              <a:latin typeface="Gill Sans MT Condensed" pitchFamily="34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1444551" y="1340768"/>
            <a:ext cx="6295801" cy="4227930"/>
          </a:xfrm>
          <a:custGeom>
            <a:avLst/>
            <a:gdLst>
              <a:gd name="connsiteX0" fmla="*/ 0 w 6781800"/>
              <a:gd name="connsiteY0" fmla="*/ 3793786 h 3793786"/>
              <a:gd name="connsiteX1" fmla="*/ 1045029 w 6781800"/>
              <a:gd name="connsiteY1" fmla="*/ 3695814 h 3793786"/>
              <a:gd name="connsiteX2" fmla="*/ 1741714 w 6781800"/>
              <a:gd name="connsiteY2" fmla="*/ 3586957 h 3793786"/>
              <a:gd name="connsiteX3" fmla="*/ 2492829 w 6781800"/>
              <a:gd name="connsiteY3" fmla="*/ 3391014 h 3793786"/>
              <a:gd name="connsiteX4" fmla="*/ 3341914 w 6781800"/>
              <a:gd name="connsiteY4" fmla="*/ 2846728 h 3793786"/>
              <a:gd name="connsiteX5" fmla="*/ 3984171 w 6781800"/>
              <a:gd name="connsiteY5" fmla="*/ 1997643 h 3793786"/>
              <a:gd name="connsiteX6" fmla="*/ 4757057 w 6781800"/>
              <a:gd name="connsiteY6" fmla="*/ 669586 h 3793786"/>
              <a:gd name="connsiteX7" fmla="*/ 5453743 w 6781800"/>
              <a:gd name="connsiteY7" fmla="*/ 70871 h 3793786"/>
              <a:gd name="connsiteX8" fmla="*/ 6781800 w 6781800"/>
              <a:gd name="connsiteY8" fmla="*/ 5557 h 3793786"/>
              <a:gd name="connsiteX0" fmla="*/ 0 w 6781800"/>
              <a:gd name="connsiteY0" fmla="*/ 3793786 h 3793786"/>
              <a:gd name="connsiteX1" fmla="*/ 1012372 w 6781800"/>
              <a:gd name="connsiteY1" fmla="*/ 3739357 h 3793786"/>
              <a:gd name="connsiteX2" fmla="*/ 1741714 w 6781800"/>
              <a:gd name="connsiteY2" fmla="*/ 3586957 h 3793786"/>
              <a:gd name="connsiteX3" fmla="*/ 2492829 w 6781800"/>
              <a:gd name="connsiteY3" fmla="*/ 3391014 h 3793786"/>
              <a:gd name="connsiteX4" fmla="*/ 3341914 w 6781800"/>
              <a:gd name="connsiteY4" fmla="*/ 2846728 h 3793786"/>
              <a:gd name="connsiteX5" fmla="*/ 3984171 w 6781800"/>
              <a:gd name="connsiteY5" fmla="*/ 1997643 h 3793786"/>
              <a:gd name="connsiteX6" fmla="*/ 4757057 w 6781800"/>
              <a:gd name="connsiteY6" fmla="*/ 669586 h 3793786"/>
              <a:gd name="connsiteX7" fmla="*/ 5453743 w 6781800"/>
              <a:gd name="connsiteY7" fmla="*/ 70871 h 3793786"/>
              <a:gd name="connsiteX8" fmla="*/ 6781800 w 6781800"/>
              <a:gd name="connsiteY8" fmla="*/ 5557 h 3793786"/>
              <a:gd name="connsiteX0" fmla="*/ 0 w 6781800"/>
              <a:gd name="connsiteY0" fmla="*/ 3793786 h 3793786"/>
              <a:gd name="connsiteX1" fmla="*/ 1012372 w 6781800"/>
              <a:gd name="connsiteY1" fmla="*/ 3739357 h 3793786"/>
              <a:gd name="connsiteX2" fmla="*/ 1730828 w 6781800"/>
              <a:gd name="connsiteY2" fmla="*/ 3630500 h 3793786"/>
              <a:gd name="connsiteX3" fmla="*/ 2492829 w 6781800"/>
              <a:gd name="connsiteY3" fmla="*/ 3391014 h 3793786"/>
              <a:gd name="connsiteX4" fmla="*/ 3341914 w 6781800"/>
              <a:gd name="connsiteY4" fmla="*/ 2846728 h 3793786"/>
              <a:gd name="connsiteX5" fmla="*/ 3984171 w 6781800"/>
              <a:gd name="connsiteY5" fmla="*/ 1997643 h 3793786"/>
              <a:gd name="connsiteX6" fmla="*/ 4757057 w 6781800"/>
              <a:gd name="connsiteY6" fmla="*/ 669586 h 3793786"/>
              <a:gd name="connsiteX7" fmla="*/ 5453743 w 6781800"/>
              <a:gd name="connsiteY7" fmla="*/ 70871 h 3793786"/>
              <a:gd name="connsiteX8" fmla="*/ 6781800 w 6781800"/>
              <a:gd name="connsiteY8" fmla="*/ 5557 h 3793786"/>
              <a:gd name="connsiteX0" fmla="*/ 0 w 6803572"/>
              <a:gd name="connsiteY0" fmla="*/ 3739357 h 3744594"/>
              <a:gd name="connsiteX1" fmla="*/ 1034144 w 6803572"/>
              <a:gd name="connsiteY1" fmla="*/ 3739357 h 3744594"/>
              <a:gd name="connsiteX2" fmla="*/ 1752600 w 6803572"/>
              <a:gd name="connsiteY2" fmla="*/ 3630500 h 3744594"/>
              <a:gd name="connsiteX3" fmla="*/ 2514601 w 6803572"/>
              <a:gd name="connsiteY3" fmla="*/ 3391014 h 3744594"/>
              <a:gd name="connsiteX4" fmla="*/ 3363686 w 6803572"/>
              <a:gd name="connsiteY4" fmla="*/ 2846728 h 3744594"/>
              <a:gd name="connsiteX5" fmla="*/ 4005943 w 6803572"/>
              <a:gd name="connsiteY5" fmla="*/ 1997643 h 3744594"/>
              <a:gd name="connsiteX6" fmla="*/ 4778829 w 6803572"/>
              <a:gd name="connsiteY6" fmla="*/ 669586 h 3744594"/>
              <a:gd name="connsiteX7" fmla="*/ 5475515 w 6803572"/>
              <a:gd name="connsiteY7" fmla="*/ 70871 h 3744594"/>
              <a:gd name="connsiteX8" fmla="*/ 6803572 w 6803572"/>
              <a:gd name="connsiteY8" fmla="*/ 5557 h 3744594"/>
              <a:gd name="connsiteX0" fmla="*/ 0 w 6803572"/>
              <a:gd name="connsiteY0" fmla="*/ 3739357 h 3739357"/>
              <a:gd name="connsiteX1" fmla="*/ 1077687 w 6803572"/>
              <a:gd name="connsiteY1" fmla="*/ 3717586 h 3739357"/>
              <a:gd name="connsiteX2" fmla="*/ 1752600 w 6803572"/>
              <a:gd name="connsiteY2" fmla="*/ 3630500 h 3739357"/>
              <a:gd name="connsiteX3" fmla="*/ 2514601 w 6803572"/>
              <a:gd name="connsiteY3" fmla="*/ 3391014 h 3739357"/>
              <a:gd name="connsiteX4" fmla="*/ 3363686 w 6803572"/>
              <a:gd name="connsiteY4" fmla="*/ 2846728 h 3739357"/>
              <a:gd name="connsiteX5" fmla="*/ 4005943 w 6803572"/>
              <a:gd name="connsiteY5" fmla="*/ 1997643 h 3739357"/>
              <a:gd name="connsiteX6" fmla="*/ 4778829 w 6803572"/>
              <a:gd name="connsiteY6" fmla="*/ 669586 h 3739357"/>
              <a:gd name="connsiteX7" fmla="*/ 5475515 w 6803572"/>
              <a:gd name="connsiteY7" fmla="*/ 70871 h 3739357"/>
              <a:gd name="connsiteX8" fmla="*/ 6803572 w 6803572"/>
              <a:gd name="connsiteY8" fmla="*/ 5557 h 3739357"/>
              <a:gd name="connsiteX0" fmla="*/ 0 w 6803572"/>
              <a:gd name="connsiteY0" fmla="*/ 3739357 h 3739357"/>
              <a:gd name="connsiteX1" fmla="*/ 1077687 w 6803572"/>
              <a:gd name="connsiteY1" fmla="*/ 3717586 h 3739357"/>
              <a:gd name="connsiteX2" fmla="*/ 1709058 w 6803572"/>
              <a:gd name="connsiteY2" fmla="*/ 3586958 h 3739357"/>
              <a:gd name="connsiteX3" fmla="*/ 2514601 w 6803572"/>
              <a:gd name="connsiteY3" fmla="*/ 3391014 h 3739357"/>
              <a:gd name="connsiteX4" fmla="*/ 3363686 w 6803572"/>
              <a:gd name="connsiteY4" fmla="*/ 2846728 h 3739357"/>
              <a:gd name="connsiteX5" fmla="*/ 4005943 w 6803572"/>
              <a:gd name="connsiteY5" fmla="*/ 1997643 h 3739357"/>
              <a:gd name="connsiteX6" fmla="*/ 4778829 w 6803572"/>
              <a:gd name="connsiteY6" fmla="*/ 669586 h 3739357"/>
              <a:gd name="connsiteX7" fmla="*/ 5475515 w 6803572"/>
              <a:gd name="connsiteY7" fmla="*/ 70871 h 3739357"/>
              <a:gd name="connsiteX8" fmla="*/ 6803572 w 6803572"/>
              <a:gd name="connsiteY8" fmla="*/ 5557 h 3739357"/>
              <a:gd name="connsiteX0" fmla="*/ 0 w 6803572"/>
              <a:gd name="connsiteY0" fmla="*/ 3739357 h 3739357"/>
              <a:gd name="connsiteX1" fmla="*/ 1077687 w 6803572"/>
              <a:gd name="connsiteY1" fmla="*/ 3717586 h 3739357"/>
              <a:gd name="connsiteX2" fmla="*/ 1709058 w 6803572"/>
              <a:gd name="connsiteY2" fmla="*/ 3586958 h 3739357"/>
              <a:gd name="connsiteX3" fmla="*/ 2449287 w 6803572"/>
              <a:gd name="connsiteY3" fmla="*/ 3347472 h 3739357"/>
              <a:gd name="connsiteX4" fmla="*/ 3363686 w 6803572"/>
              <a:gd name="connsiteY4" fmla="*/ 2846728 h 3739357"/>
              <a:gd name="connsiteX5" fmla="*/ 4005943 w 6803572"/>
              <a:gd name="connsiteY5" fmla="*/ 1997643 h 3739357"/>
              <a:gd name="connsiteX6" fmla="*/ 4778829 w 6803572"/>
              <a:gd name="connsiteY6" fmla="*/ 669586 h 3739357"/>
              <a:gd name="connsiteX7" fmla="*/ 5475515 w 6803572"/>
              <a:gd name="connsiteY7" fmla="*/ 70871 h 3739357"/>
              <a:gd name="connsiteX8" fmla="*/ 6803572 w 6803572"/>
              <a:gd name="connsiteY8" fmla="*/ 5557 h 3739357"/>
              <a:gd name="connsiteX0" fmla="*/ 0 w 6803572"/>
              <a:gd name="connsiteY0" fmla="*/ 3739357 h 3739357"/>
              <a:gd name="connsiteX1" fmla="*/ 1045030 w 6803572"/>
              <a:gd name="connsiteY1" fmla="*/ 3641386 h 3739357"/>
              <a:gd name="connsiteX2" fmla="*/ 1709058 w 6803572"/>
              <a:gd name="connsiteY2" fmla="*/ 3586958 h 3739357"/>
              <a:gd name="connsiteX3" fmla="*/ 2449287 w 6803572"/>
              <a:gd name="connsiteY3" fmla="*/ 3347472 h 3739357"/>
              <a:gd name="connsiteX4" fmla="*/ 3363686 w 6803572"/>
              <a:gd name="connsiteY4" fmla="*/ 2846728 h 3739357"/>
              <a:gd name="connsiteX5" fmla="*/ 4005943 w 6803572"/>
              <a:gd name="connsiteY5" fmla="*/ 1997643 h 3739357"/>
              <a:gd name="connsiteX6" fmla="*/ 4778829 w 6803572"/>
              <a:gd name="connsiteY6" fmla="*/ 669586 h 3739357"/>
              <a:gd name="connsiteX7" fmla="*/ 5475515 w 6803572"/>
              <a:gd name="connsiteY7" fmla="*/ 70871 h 3739357"/>
              <a:gd name="connsiteX8" fmla="*/ 6803572 w 6803572"/>
              <a:gd name="connsiteY8" fmla="*/ 5557 h 3739357"/>
              <a:gd name="connsiteX0" fmla="*/ 0 w 6803572"/>
              <a:gd name="connsiteY0" fmla="*/ 3739357 h 3739357"/>
              <a:gd name="connsiteX1" fmla="*/ 1045030 w 6803572"/>
              <a:gd name="connsiteY1" fmla="*/ 3641386 h 3739357"/>
              <a:gd name="connsiteX2" fmla="*/ 1796144 w 6803572"/>
              <a:gd name="connsiteY2" fmla="*/ 3478100 h 3739357"/>
              <a:gd name="connsiteX3" fmla="*/ 2449287 w 6803572"/>
              <a:gd name="connsiteY3" fmla="*/ 3347472 h 3739357"/>
              <a:gd name="connsiteX4" fmla="*/ 3363686 w 6803572"/>
              <a:gd name="connsiteY4" fmla="*/ 2846728 h 3739357"/>
              <a:gd name="connsiteX5" fmla="*/ 4005943 w 6803572"/>
              <a:gd name="connsiteY5" fmla="*/ 1997643 h 3739357"/>
              <a:gd name="connsiteX6" fmla="*/ 4778829 w 6803572"/>
              <a:gd name="connsiteY6" fmla="*/ 669586 h 3739357"/>
              <a:gd name="connsiteX7" fmla="*/ 5475515 w 6803572"/>
              <a:gd name="connsiteY7" fmla="*/ 70871 h 3739357"/>
              <a:gd name="connsiteX8" fmla="*/ 6803572 w 6803572"/>
              <a:gd name="connsiteY8" fmla="*/ 5557 h 3739357"/>
              <a:gd name="connsiteX0" fmla="*/ 0 w 6803572"/>
              <a:gd name="connsiteY0" fmla="*/ 3739357 h 3739357"/>
              <a:gd name="connsiteX1" fmla="*/ 1045030 w 6803572"/>
              <a:gd name="connsiteY1" fmla="*/ 3641386 h 3739357"/>
              <a:gd name="connsiteX2" fmla="*/ 1796144 w 6803572"/>
              <a:gd name="connsiteY2" fmla="*/ 3478100 h 3739357"/>
              <a:gd name="connsiteX3" fmla="*/ 2460172 w 6803572"/>
              <a:gd name="connsiteY3" fmla="*/ 3249500 h 3739357"/>
              <a:gd name="connsiteX4" fmla="*/ 3363686 w 6803572"/>
              <a:gd name="connsiteY4" fmla="*/ 2846728 h 3739357"/>
              <a:gd name="connsiteX5" fmla="*/ 4005943 w 6803572"/>
              <a:gd name="connsiteY5" fmla="*/ 1997643 h 3739357"/>
              <a:gd name="connsiteX6" fmla="*/ 4778829 w 6803572"/>
              <a:gd name="connsiteY6" fmla="*/ 669586 h 3739357"/>
              <a:gd name="connsiteX7" fmla="*/ 5475515 w 6803572"/>
              <a:gd name="connsiteY7" fmla="*/ 70871 h 3739357"/>
              <a:gd name="connsiteX8" fmla="*/ 6803572 w 6803572"/>
              <a:gd name="connsiteY8" fmla="*/ 5557 h 3739357"/>
              <a:gd name="connsiteX0" fmla="*/ 0 w 6803572"/>
              <a:gd name="connsiteY0" fmla="*/ 3739357 h 3739357"/>
              <a:gd name="connsiteX1" fmla="*/ 1045030 w 6803572"/>
              <a:gd name="connsiteY1" fmla="*/ 3641386 h 3739357"/>
              <a:gd name="connsiteX2" fmla="*/ 1796144 w 6803572"/>
              <a:gd name="connsiteY2" fmla="*/ 3478100 h 3739357"/>
              <a:gd name="connsiteX3" fmla="*/ 2460172 w 6803572"/>
              <a:gd name="connsiteY3" fmla="*/ 3249500 h 3739357"/>
              <a:gd name="connsiteX4" fmla="*/ 3407229 w 6803572"/>
              <a:gd name="connsiteY4" fmla="*/ 2716099 h 3739357"/>
              <a:gd name="connsiteX5" fmla="*/ 4005943 w 6803572"/>
              <a:gd name="connsiteY5" fmla="*/ 1997643 h 3739357"/>
              <a:gd name="connsiteX6" fmla="*/ 4778829 w 6803572"/>
              <a:gd name="connsiteY6" fmla="*/ 669586 h 3739357"/>
              <a:gd name="connsiteX7" fmla="*/ 5475515 w 6803572"/>
              <a:gd name="connsiteY7" fmla="*/ 70871 h 3739357"/>
              <a:gd name="connsiteX8" fmla="*/ 6803572 w 6803572"/>
              <a:gd name="connsiteY8" fmla="*/ 5557 h 3739357"/>
              <a:gd name="connsiteX0" fmla="*/ 0 w 6803572"/>
              <a:gd name="connsiteY0" fmla="*/ 3739357 h 3739357"/>
              <a:gd name="connsiteX1" fmla="*/ 1045030 w 6803572"/>
              <a:gd name="connsiteY1" fmla="*/ 3641386 h 3739357"/>
              <a:gd name="connsiteX2" fmla="*/ 1796144 w 6803572"/>
              <a:gd name="connsiteY2" fmla="*/ 3478100 h 3739357"/>
              <a:gd name="connsiteX3" fmla="*/ 2460172 w 6803572"/>
              <a:gd name="connsiteY3" fmla="*/ 3249500 h 3739357"/>
              <a:gd name="connsiteX4" fmla="*/ 3407229 w 6803572"/>
              <a:gd name="connsiteY4" fmla="*/ 2716099 h 3739357"/>
              <a:gd name="connsiteX5" fmla="*/ 3984172 w 6803572"/>
              <a:gd name="connsiteY5" fmla="*/ 1943214 h 3739357"/>
              <a:gd name="connsiteX6" fmla="*/ 4778829 w 6803572"/>
              <a:gd name="connsiteY6" fmla="*/ 669586 h 3739357"/>
              <a:gd name="connsiteX7" fmla="*/ 5475515 w 6803572"/>
              <a:gd name="connsiteY7" fmla="*/ 70871 h 3739357"/>
              <a:gd name="connsiteX8" fmla="*/ 6803572 w 6803572"/>
              <a:gd name="connsiteY8" fmla="*/ 5557 h 3739357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796144 w 6803572"/>
              <a:gd name="connsiteY2" fmla="*/ 3476225 h 3737482"/>
              <a:gd name="connsiteX3" fmla="*/ 2460172 w 6803572"/>
              <a:gd name="connsiteY3" fmla="*/ 3247625 h 3737482"/>
              <a:gd name="connsiteX4" fmla="*/ 3407229 w 6803572"/>
              <a:gd name="connsiteY4" fmla="*/ 2714224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796144 w 6803572"/>
              <a:gd name="connsiteY2" fmla="*/ 3476225 h 3737482"/>
              <a:gd name="connsiteX3" fmla="*/ 2460172 w 6803572"/>
              <a:gd name="connsiteY3" fmla="*/ 3247625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37659 w 6803572"/>
              <a:gd name="connsiteY2" fmla="*/ 3454454 h 3737482"/>
              <a:gd name="connsiteX3" fmla="*/ 2460172 w 6803572"/>
              <a:gd name="connsiteY3" fmla="*/ 3247625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37659 w 6803572"/>
              <a:gd name="connsiteY2" fmla="*/ 3454454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59430 w 6803572"/>
              <a:gd name="connsiteY2" fmla="*/ 34979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59430 w 6803572"/>
              <a:gd name="connsiteY2" fmla="*/ 34979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59430 w 6803572"/>
              <a:gd name="connsiteY2" fmla="*/ 34979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59430 w 6803572"/>
              <a:gd name="connsiteY2" fmla="*/ 34979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59430 w 6803572"/>
              <a:gd name="connsiteY2" fmla="*/ 34979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59430 w 6803572"/>
              <a:gd name="connsiteY2" fmla="*/ 34979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59430 w 6803572"/>
              <a:gd name="connsiteY2" fmla="*/ 34979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59430 w 6803572"/>
              <a:gd name="connsiteY2" fmla="*/ 34979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59430 w 6803572"/>
              <a:gd name="connsiteY2" fmla="*/ 34979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59430 w 6803572"/>
              <a:gd name="connsiteY2" fmla="*/ 34979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59430 w 6803572"/>
              <a:gd name="connsiteY2" fmla="*/ 34979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59430 w 6803572"/>
              <a:gd name="connsiteY2" fmla="*/ 34979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1959430 w 6803572"/>
              <a:gd name="connsiteY2" fmla="*/ 34979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2024744 w 6803572"/>
              <a:gd name="connsiteY2" fmla="*/ 3421797 h 3737482"/>
              <a:gd name="connsiteX3" fmla="*/ 2764972 w 6803572"/>
              <a:gd name="connsiteY3" fmla="*/ 3138767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2024744 w 6803572"/>
              <a:gd name="connsiteY2" fmla="*/ 3421797 h 3737482"/>
              <a:gd name="connsiteX3" fmla="*/ 2754087 w 6803572"/>
              <a:gd name="connsiteY3" fmla="*/ 3084339 h 3737482"/>
              <a:gd name="connsiteX4" fmla="*/ 3374572 w 6803572"/>
              <a:gd name="connsiteY4" fmla="*/ 26924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1045030 w 6803572"/>
              <a:gd name="connsiteY1" fmla="*/ 3639511 h 3737482"/>
              <a:gd name="connsiteX2" fmla="*/ 2024744 w 6803572"/>
              <a:gd name="connsiteY2" fmla="*/ 3421797 h 3737482"/>
              <a:gd name="connsiteX3" fmla="*/ 2754087 w 6803572"/>
              <a:gd name="connsiteY3" fmla="*/ 3084339 h 3737482"/>
              <a:gd name="connsiteX4" fmla="*/ 3385458 w 6803572"/>
              <a:gd name="connsiteY4" fmla="*/ 2616252 h 3737482"/>
              <a:gd name="connsiteX5" fmla="*/ 3984172 w 6803572"/>
              <a:gd name="connsiteY5" fmla="*/ 1941339 h 3737482"/>
              <a:gd name="connsiteX6" fmla="*/ 4746172 w 6803572"/>
              <a:gd name="connsiteY6" fmla="*/ 635054 h 3737482"/>
              <a:gd name="connsiteX7" fmla="*/ 5475515 w 6803572"/>
              <a:gd name="connsiteY7" fmla="*/ 68996 h 3737482"/>
              <a:gd name="connsiteX8" fmla="*/ 6803572 w 6803572"/>
              <a:gd name="connsiteY8" fmla="*/ 3682 h 3737482"/>
              <a:gd name="connsiteX0" fmla="*/ 0 w 6803572"/>
              <a:gd name="connsiteY0" fmla="*/ 3737482 h 3737482"/>
              <a:gd name="connsiteX1" fmla="*/ 497161 w 6803572"/>
              <a:gd name="connsiteY1" fmla="*/ 3691560 h 3737482"/>
              <a:gd name="connsiteX2" fmla="*/ 1045030 w 6803572"/>
              <a:gd name="connsiteY2" fmla="*/ 3639511 h 3737482"/>
              <a:gd name="connsiteX3" fmla="*/ 2024744 w 6803572"/>
              <a:gd name="connsiteY3" fmla="*/ 3421797 h 3737482"/>
              <a:gd name="connsiteX4" fmla="*/ 2754087 w 6803572"/>
              <a:gd name="connsiteY4" fmla="*/ 3084339 h 3737482"/>
              <a:gd name="connsiteX5" fmla="*/ 3385458 w 6803572"/>
              <a:gd name="connsiteY5" fmla="*/ 2616252 h 3737482"/>
              <a:gd name="connsiteX6" fmla="*/ 3984172 w 6803572"/>
              <a:gd name="connsiteY6" fmla="*/ 1941339 h 3737482"/>
              <a:gd name="connsiteX7" fmla="*/ 4746172 w 6803572"/>
              <a:gd name="connsiteY7" fmla="*/ 635054 h 3737482"/>
              <a:gd name="connsiteX8" fmla="*/ 5475515 w 6803572"/>
              <a:gd name="connsiteY8" fmla="*/ 68996 h 3737482"/>
              <a:gd name="connsiteX9" fmla="*/ 6803572 w 6803572"/>
              <a:gd name="connsiteY9" fmla="*/ 3682 h 3737482"/>
              <a:gd name="connsiteX0" fmla="*/ 0 w 6803572"/>
              <a:gd name="connsiteY0" fmla="*/ 3737482 h 3737482"/>
              <a:gd name="connsiteX1" fmla="*/ 497161 w 6803572"/>
              <a:gd name="connsiteY1" fmla="*/ 3691560 h 3737482"/>
              <a:gd name="connsiteX2" fmla="*/ 1045030 w 6803572"/>
              <a:gd name="connsiteY2" fmla="*/ 3639511 h 3737482"/>
              <a:gd name="connsiteX3" fmla="*/ 2024744 w 6803572"/>
              <a:gd name="connsiteY3" fmla="*/ 3421797 h 3737482"/>
              <a:gd name="connsiteX4" fmla="*/ 2754087 w 6803572"/>
              <a:gd name="connsiteY4" fmla="*/ 3084339 h 3737482"/>
              <a:gd name="connsiteX5" fmla="*/ 3385458 w 6803572"/>
              <a:gd name="connsiteY5" fmla="*/ 2616252 h 3737482"/>
              <a:gd name="connsiteX6" fmla="*/ 3984172 w 6803572"/>
              <a:gd name="connsiteY6" fmla="*/ 1941339 h 3737482"/>
              <a:gd name="connsiteX7" fmla="*/ 4746172 w 6803572"/>
              <a:gd name="connsiteY7" fmla="*/ 635054 h 3737482"/>
              <a:gd name="connsiteX8" fmla="*/ 5475515 w 6803572"/>
              <a:gd name="connsiteY8" fmla="*/ 68996 h 3737482"/>
              <a:gd name="connsiteX9" fmla="*/ 6803572 w 6803572"/>
              <a:gd name="connsiteY9" fmla="*/ 3682 h 3737482"/>
              <a:gd name="connsiteX0" fmla="*/ 0 w 6803572"/>
              <a:gd name="connsiteY0" fmla="*/ 3737482 h 3737482"/>
              <a:gd name="connsiteX1" fmla="*/ 497161 w 6803572"/>
              <a:gd name="connsiteY1" fmla="*/ 3691560 h 3737482"/>
              <a:gd name="connsiteX2" fmla="*/ 1041313 w 6803572"/>
              <a:gd name="connsiteY2" fmla="*/ 3620926 h 3737482"/>
              <a:gd name="connsiteX3" fmla="*/ 2024744 w 6803572"/>
              <a:gd name="connsiteY3" fmla="*/ 3421797 h 3737482"/>
              <a:gd name="connsiteX4" fmla="*/ 2754087 w 6803572"/>
              <a:gd name="connsiteY4" fmla="*/ 3084339 h 3737482"/>
              <a:gd name="connsiteX5" fmla="*/ 3385458 w 6803572"/>
              <a:gd name="connsiteY5" fmla="*/ 2616252 h 3737482"/>
              <a:gd name="connsiteX6" fmla="*/ 3984172 w 6803572"/>
              <a:gd name="connsiteY6" fmla="*/ 1941339 h 3737482"/>
              <a:gd name="connsiteX7" fmla="*/ 4746172 w 6803572"/>
              <a:gd name="connsiteY7" fmla="*/ 635054 h 3737482"/>
              <a:gd name="connsiteX8" fmla="*/ 5475515 w 6803572"/>
              <a:gd name="connsiteY8" fmla="*/ 68996 h 3737482"/>
              <a:gd name="connsiteX9" fmla="*/ 6803572 w 6803572"/>
              <a:gd name="connsiteY9" fmla="*/ 3682 h 3737482"/>
              <a:gd name="connsiteX0" fmla="*/ 0 w 6803572"/>
              <a:gd name="connsiteY0" fmla="*/ 3737482 h 3737482"/>
              <a:gd name="connsiteX1" fmla="*/ 497161 w 6803572"/>
              <a:gd name="connsiteY1" fmla="*/ 3691560 h 3737482"/>
              <a:gd name="connsiteX2" fmla="*/ 1030162 w 6803572"/>
              <a:gd name="connsiteY2" fmla="*/ 3620926 h 3737482"/>
              <a:gd name="connsiteX3" fmla="*/ 2024744 w 6803572"/>
              <a:gd name="connsiteY3" fmla="*/ 3421797 h 3737482"/>
              <a:gd name="connsiteX4" fmla="*/ 2754087 w 6803572"/>
              <a:gd name="connsiteY4" fmla="*/ 3084339 h 3737482"/>
              <a:gd name="connsiteX5" fmla="*/ 3385458 w 6803572"/>
              <a:gd name="connsiteY5" fmla="*/ 2616252 h 3737482"/>
              <a:gd name="connsiteX6" fmla="*/ 3984172 w 6803572"/>
              <a:gd name="connsiteY6" fmla="*/ 1941339 h 3737482"/>
              <a:gd name="connsiteX7" fmla="*/ 4746172 w 6803572"/>
              <a:gd name="connsiteY7" fmla="*/ 635054 h 3737482"/>
              <a:gd name="connsiteX8" fmla="*/ 5475515 w 6803572"/>
              <a:gd name="connsiteY8" fmla="*/ 68996 h 3737482"/>
              <a:gd name="connsiteX9" fmla="*/ 6803572 w 6803572"/>
              <a:gd name="connsiteY9" fmla="*/ 3682 h 3737482"/>
              <a:gd name="connsiteX0" fmla="*/ 0 w 6803572"/>
              <a:gd name="connsiteY0" fmla="*/ 3737482 h 3737482"/>
              <a:gd name="connsiteX1" fmla="*/ 497161 w 6803572"/>
              <a:gd name="connsiteY1" fmla="*/ 3691560 h 3737482"/>
              <a:gd name="connsiteX2" fmla="*/ 1030162 w 6803572"/>
              <a:gd name="connsiteY2" fmla="*/ 3620926 h 3737482"/>
              <a:gd name="connsiteX3" fmla="*/ 2024744 w 6803572"/>
              <a:gd name="connsiteY3" fmla="*/ 3421797 h 3737482"/>
              <a:gd name="connsiteX4" fmla="*/ 2754087 w 6803572"/>
              <a:gd name="connsiteY4" fmla="*/ 3084339 h 3737482"/>
              <a:gd name="connsiteX5" fmla="*/ 3385458 w 6803572"/>
              <a:gd name="connsiteY5" fmla="*/ 2616252 h 3737482"/>
              <a:gd name="connsiteX6" fmla="*/ 3984172 w 6803572"/>
              <a:gd name="connsiteY6" fmla="*/ 1941339 h 3737482"/>
              <a:gd name="connsiteX7" fmla="*/ 4746172 w 6803572"/>
              <a:gd name="connsiteY7" fmla="*/ 635054 h 3737482"/>
              <a:gd name="connsiteX8" fmla="*/ 5475515 w 6803572"/>
              <a:gd name="connsiteY8" fmla="*/ 68996 h 3737482"/>
              <a:gd name="connsiteX9" fmla="*/ 6803572 w 6803572"/>
              <a:gd name="connsiteY9" fmla="*/ 3682 h 3737482"/>
              <a:gd name="connsiteX0" fmla="*/ 0 w 6803572"/>
              <a:gd name="connsiteY0" fmla="*/ 3737482 h 3737482"/>
              <a:gd name="connsiteX1" fmla="*/ 493444 w 6803572"/>
              <a:gd name="connsiteY1" fmla="*/ 3691560 h 3737482"/>
              <a:gd name="connsiteX2" fmla="*/ 1030162 w 6803572"/>
              <a:gd name="connsiteY2" fmla="*/ 3620926 h 3737482"/>
              <a:gd name="connsiteX3" fmla="*/ 2024744 w 6803572"/>
              <a:gd name="connsiteY3" fmla="*/ 3421797 h 3737482"/>
              <a:gd name="connsiteX4" fmla="*/ 2754087 w 6803572"/>
              <a:gd name="connsiteY4" fmla="*/ 3084339 h 3737482"/>
              <a:gd name="connsiteX5" fmla="*/ 3385458 w 6803572"/>
              <a:gd name="connsiteY5" fmla="*/ 2616252 h 3737482"/>
              <a:gd name="connsiteX6" fmla="*/ 3984172 w 6803572"/>
              <a:gd name="connsiteY6" fmla="*/ 1941339 h 3737482"/>
              <a:gd name="connsiteX7" fmla="*/ 4746172 w 6803572"/>
              <a:gd name="connsiteY7" fmla="*/ 635054 h 3737482"/>
              <a:gd name="connsiteX8" fmla="*/ 5475515 w 6803572"/>
              <a:gd name="connsiteY8" fmla="*/ 68996 h 3737482"/>
              <a:gd name="connsiteX9" fmla="*/ 6803572 w 6803572"/>
              <a:gd name="connsiteY9" fmla="*/ 3682 h 3737482"/>
              <a:gd name="connsiteX0" fmla="*/ 0 w 6803572"/>
              <a:gd name="connsiteY0" fmla="*/ 3737482 h 3737482"/>
              <a:gd name="connsiteX1" fmla="*/ 493444 w 6803572"/>
              <a:gd name="connsiteY1" fmla="*/ 3691560 h 3737482"/>
              <a:gd name="connsiteX2" fmla="*/ 1041313 w 6803572"/>
              <a:gd name="connsiteY2" fmla="*/ 3606058 h 3737482"/>
              <a:gd name="connsiteX3" fmla="*/ 2024744 w 6803572"/>
              <a:gd name="connsiteY3" fmla="*/ 3421797 h 3737482"/>
              <a:gd name="connsiteX4" fmla="*/ 2754087 w 6803572"/>
              <a:gd name="connsiteY4" fmla="*/ 3084339 h 3737482"/>
              <a:gd name="connsiteX5" fmla="*/ 3385458 w 6803572"/>
              <a:gd name="connsiteY5" fmla="*/ 2616252 h 3737482"/>
              <a:gd name="connsiteX6" fmla="*/ 3984172 w 6803572"/>
              <a:gd name="connsiteY6" fmla="*/ 1941339 h 3737482"/>
              <a:gd name="connsiteX7" fmla="*/ 4746172 w 6803572"/>
              <a:gd name="connsiteY7" fmla="*/ 635054 h 3737482"/>
              <a:gd name="connsiteX8" fmla="*/ 5475515 w 6803572"/>
              <a:gd name="connsiteY8" fmla="*/ 68996 h 3737482"/>
              <a:gd name="connsiteX9" fmla="*/ 6803572 w 6803572"/>
              <a:gd name="connsiteY9" fmla="*/ 3682 h 3737482"/>
              <a:gd name="connsiteX0" fmla="*/ 0 w 6803572"/>
              <a:gd name="connsiteY0" fmla="*/ 3737482 h 3737482"/>
              <a:gd name="connsiteX1" fmla="*/ 493444 w 6803572"/>
              <a:gd name="connsiteY1" fmla="*/ 3691560 h 3737482"/>
              <a:gd name="connsiteX2" fmla="*/ 1041313 w 6803572"/>
              <a:gd name="connsiteY2" fmla="*/ 3606058 h 3737482"/>
              <a:gd name="connsiteX3" fmla="*/ 2013593 w 6803572"/>
              <a:gd name="connsiteY3" fmla="*/ 3395778 h 3737482"/>
              <a:gd name="connsiteX4" fmla="*/ 2754087 w 6803572"/>
              <a:gd name="connsiteY4" fmla="*/ 3084339 h 3737482"/>
              <a:gd name="connsiteX5" fmla="*/ 3385458 w 6803572"/>
              <a:gd name="connsiteY5" fmla="*/ 2616252 h 3737482"/>
              <a:gd name="connsiteX6" fmla="*/ 3984172 w 6803572"/>
              <a:gd name="connsiteY6" fmla="*/ 1941339 h 3737482"/>
              <a:gd name="connsiteX7" fmla="*/ 4746172 w 6803572"/>
              <a:gd name="connsiteY7" fmla="*/ 635054 h 3737482"/>
              <a:gd name="connsiteX8" fmla="*/ 5475515 w 6803572"/>
              <a:gd name="connsiteY8" fmla="*/ 68996 h 3737482"/>
              <a:gd name="connsiteX9" fmla="*/ 6803572 w 6803572"/>
              <a:gd name="connsiteY9" fmla="*/ 3682 h 3737482"/>
              <a:gd name="connsiteX0" fmla="*/ 0 w 6803572"/>
              <a:gd name="connsiteY0" fmla="*/ 3737482 h 3737482"/>
              <a:gd name="connsiteX1" fmla="*/ 493444 w 6803572"/>
              <a:gd name="connsiteY1" fmla="*/ 3691560 h 3737482"/>
              <a:gd name="connsiteX2" fmla="*/ 1041313 w 6803572"/>
              <a:gd name="connsiteY2" fmla="*/ 3606058 h 3737482"/>
              <a:gd name="connsiteX3" fmla="*/ 2013593 w 6803572"/>
              <a:gd name="connsiteY3" fmla="*/ 3395778 h 3737482"/>
              <a:gd name="connsiteX4" fmla="*/ 2754087 w 6803572"/>
              <a:gd name="connsiteY4" fmla="*/ 3084339 h 3737482"/>
              <a:gd name="connsiteX5" fmla="*/ 3385458 w 6803572"/>
              <a:gd name="connsiteY5" fmla="*/ 2616252 h 3737482"/>
              <a:gd name="connsiteX6" fmla="*/ 3984172 w 6803572"/>
              <a:gd name="connsiteY6" fmla="*/ 1941339 h 3737482"/>
              <a:gd name="connsiteX7" fmla="*/ 4746172 w 6803572"/>
              <a:gd name="connsiteY7" fmla="*/ 635054 h 3737482"/>
              <a:gd name="connsiteX8" fmla="*/ 5475515 w 6803572"/>
              <a:gd name="connsiteY8" fmla="*/ 68996 h 3737482"/>
              <a:gd name="connsiteX9" fmla="*/ 6803572 w 6803572"/>
              <a:gd name="connsiteY9" fmla="*/ 3682 h 3737482"/>
              <a:gd name="connsiteX0" fmla="*/ 0 w 6803572"/>
              <a:gd name="connsiteY0" fmla="*/ 3737482 h 3737482"/>
              <a:gd name="connsiteX1" fmla="*/ 493444 w 6803572"/>
              <a:gd name="connsiteY1" fmla="*/ 3691560 h 3737482"/>
              <a:gd name="connsiteX2" fmla="*/ 1041313 w 6803572"/>
              <a:gd name="connsiteY2" fmla="*/ 3606058 h 3737482"/>
              <a:gd name="connsiteX3" fmla="*/ 2013593 w 6803572"/>
              <a:gd name="connsiteY3" fmla="*/ 3395778 h 3737482"/>
              <a:gd name="connsiteX4" fmla="*/ 2754087 w 6803572"/>
              <a:gd name="connsiteY4" fmla="*/ 3084339 h 3737482"/>
              <a:gd name="connsiteX5" fmla="*/ 3385458 w 6803572"/>
              <a:gd name="connsiteY5" fmla="*/ 2616252 h 3737482"/>
              <a:gd name="connsiteX6" fmla="*/ 3984172 w 6803572"/>
              <a:gd name="connsiteY6" fmla="*/ 1941339 h 3737482"/>
              <a:gd name="connsiteX7" fmla="*/ 4746172 w 6803572"/>
              <a:gd name="connsiteY7" fmla="*/ 635054 h 3737482"/>
              <a:gd name="connsiteX8" fmla="*/ 5475515 w 6803572"/>
              <a:gd name="connsiteY8" fmla="*/ 68996 h 3737482"/>
              <a:gd name="connsiteX9" fmla="*/ 6803572 w 6803572"/>
              <a:gd name="connsiteY9" fmla="*/ 3682 h 3737482"/>
              <a:gd name="connsiteX0" fmla="*/ 0 w 6803572"/>
              <a:gd name="connsiteY0" fmla="*/ 3737482 h 3737482"/>
              <a:gd name="connsiteX1" fmla="*/ 493444 w 6803572"/>
              <a:gd name="connsiteY1" fmla="*/ 3691560 h 3737482"/>
              <a:gd name="connsiteX2" fmla="*/ 1041313 w 6803572"/>
              <a:gd name="connsiteY2" fmla="*/ 3606058 h 3737482"/>
              <a:gd name="connsiteX3" fmla="*/ 2013593 w 6803572"/>
              <a:gd name="connsiteY3" fmla="*/ 3395778 h 3737482"/>
              <a:gd name="connsiteX4" fmla="*/ 2754087 w 6803572"/>
              <a:gd name="connsiteY4" fmla="*/ 3084339 h 3737482"/>
              <a:gd name="connsiteX5" fmla="*/ 3385458 w 6803572"/>
              <a:gd name="connsiteY5" fmla="*/ 2616252 h 3737482"/>
              <a:gd name="connsiteX6" fmla="*/ 3984172 w 6803572"/>
              <a:gd name="connsiteY6" fmla="*/ 1941339 h 3737482"/>
              <a:gd name="connsiteX7" fmla="*/ 4746172 w 6803572"/>
              <a:gd name="connsiteY7" fmla="*/ 635054 h 3737482"/>
              <a:gd name="connsiteX8" fmla="*/ 5475515 w 6803572"/>
              <a:gd name="connsiteY8" fmla="*/ 68996 h 3737482"/>
              <a:gd name="connsiteX9" fmla="*/ 6803572 w 6803572"/>
              <a:gd name="connsiteY9" fmla="*/ 3682 h 3737482"/>
              <a:gd name="connsiteX0" fmla="*/ 0 w 6803572"/>
              <a:gd name="connsiteY0" fmla="*/ 3737482 h 3737482"/>
              <a:gd name="connsiteX1" fmla="*/ 493444 w 6803572"/>
              <a:gd name="connsiteY1" fmla="*/ 3691560 h 3737482"/>
              <a:gd name="connsiteX2" fmla="*/ 1041313 w 6803572"/>
              <a:gd name="connsiteY2" fmla="*/ 3606058 h 3737482"/>
              <a:gd name="connsiteX3" fmla="*/ 2013593 w 6803572"/>
              <a:gd name="connsiteY3" fmla="*/ 3395778 h 3737482"/>
              <a:gd name="connsiteX4" fmla="*/ 2754087 w 6803572"/>
              <a:gd name="connsiteY4" fmla="*/ 3084339 h 3737482"/>
              <a:gd name="connsiteX5" fmla="*/ 3385458 w 6803572"/>
              <a:gd name="connsiteY5" fmla="*/ 2616252 h 3737482"/>
              <a:gd name="connsiteX6" fmla="*/ 3984172 w 6803572"/>
              <a:gd name="connsiteY6" fmla="*/ 1941339 h 3737482"/>
              <a:gd name="connsiteX7" fmla="*/ 4746172 w 6803572"/>
              <a:gd name="connsiteY7" fmla="*/ 635054 h 3737482"/>
              <a:gd name="connsiteX8" fmla="*/ 5475515 w 6803572"/>
              <a:gd name="connsiteY8" fmla="*/ 68996 h 3737482"/>
              <a:gd name="connsiteX9" fmla="*/ 6803572 w 6803572"/>
              <a:gd name="connsiteY9" fmla="*/ 3682 h 3737482"/>
              <a:gd name="connsiteX0" fmla="*/ 0 w 6803572"/>
              <a:gd name="connsiteY0" fmla="*/ 3737482 h 3737482"/>
              <a:gd name="connsiteX1" fmla="*/ 493444 w 6803572"/>
              <a:gd name="connsiteY1" fmla="*/ 3691560 h 3737482"/>
              <a:gd name="connsiteX2" fmla="*/ 1041313 w 6803572"/>
              <a:gd name="connsiteY2" fmla="*/ 3606058 h 3737482"/>
              <a:gd name="connsiteX3" fmla="*/ 2013593 w 6803572"/>
              <a:gd name="connsiteY3" fmla="*/ 3395778 h 3737482"/>
              <a:gd name="connsiteX4" fmla="*/ 2754087 w 6803572"/>
              <a:gd name="connsiteY4" fmla="*/ 3084339 h 3737482"/>
              <a:gd name="connsiteX5" fmla="*/ 3385458 w 6803572"/>
              <a:gd name="connsiteY5" fmla="*/ 2616252 h 3737482"/>
              <a:gd name="connsiteX6" fmla="*/ 3984172 w 6803572"/>
              <a:gd name="connsiteY6" fmla="*/ 1941339 h 3737482"/>
              <a:gd name="connsiteX7" fmla="*/ 4746172 w 6803572"/>
              <a:gd name="connsiteY7" fmla="*/ 635054 h 3737482"/>
              <a:gd name="connsiteX8" fmla="*/ 5475515 w 6803572"/>
              <a:gd name="connsiteY8" fmla="*/ 68996 h 3737482"/>
              <a:gd name="connsiteX9" fmla="*/ 6803572 w 6803572"/>
              <a:gd name="connsiteY9" fmla="*/ 3682 h 3737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03572" h="3737482">
                <a:moveTo>
                  <a:pt x="0" y="3737482"/>
                </a:moveTo>
                <a:cubicBezTo>
                  <a:pt x="165720" y="3722175"/>
                  <a:pt x="327326" y="3713464"/>
                  <a:pt x="493444" y="3691560"/>
                </a:cubicBezTo>
                <a:cubicBezTo>
                  <a:pt x="659562" y="3669656"/>
                  <a:pt x="787955" y="3651638"/>
                  <a:pt x="1041313" y="3606058"/>
                </a:cubicBezTo>
                <a:cubicBezTo>
                  <a:pt x="1294671" y="3560478"/>
                  <a:pt x="1579448" y="3527336"/>
                  <a:pt x="2013593" y="3395778"/>
                </a:cubicBezTo>
                <a:cubicBezTo>
                  <a:pt x="2447738" y="3264220"/>
                  <a:pt x="2525443" y="3214260"/>
                  <a:pt x="2754087" y="3084339"/>
                </a:cubicBezTo>
                <a:cubicBezTo>
                  <a:pt x="2982731" y="2954418"/>
                  <a:pt x="3180444" y="2806752"/>
                  <a:pt x="3385458" y="2616252"/>
                </a:cubicBezTo>
                <a:cubicBezTo>
                  <a:pt x="3590472" y="2425752"/>
                  <a:pt x="3757386" y="2271539"/>
                  <a:pt x="3984172" y="1941339"/>
                </a:cubicBezTo>
                <a:cubicBezTo>
                  <a:pt x="4210958" y="1611139"/>
                  <a:pt x="4497615" y="947111"/>
                  <a:pt x="4746172" y="635054"/>
                </a:cubicBezTo>
                <a:cubicBezTo>
                  <a:pt x="4994729" y="322997"/>
                  <a:pt x="5132615" y="174225"/>
                  <a:pt x="5475515" y="68996"/>
                </a:cubicBezTo>
                <a:cubicBezTo>
                  <a:pt x="5818415" y="-36233"/>
                  <a:pt x="6580415" y="12753"/>
                  <a:pt x="6803572" y="3682"/>
                </a:cubicBezTo>
              </a:path>
            </a:pathLst>
          </a:custGeom>
          <a:noFill/>
          <a:ln w="76200" cap="rnd">
            <a:solidFill>
              <a:srgbClr val="000000"/>
            </a:solidFill>
            <a:prstDash val="solid"/>
            <a:headEnd type="oval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16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ZW" dirty="0" smtClean="0"/>
              <a:t>Some Challenges</a:t>
            </a:r>
            <a:r>
              <a:rPr lang="en-ZW" sz="2700" dirty="0" smtClean="0">
                <a:solidFill>
                  <a:schemeClr val="bg1">
                    <a:lumMod val="75000"/>
                  </a:schemeClr>
                </a:solidFill>
              </a:rPr>
              <a:t>…that we can solve</a:t>
            </a:r>
            <a:endParaRPr lang="en-ZW" sz="27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ZW" dirty="0" smtClean="0"/>
              <a:t>Efficient functionality of Working Groups: Membership</a:t>
            </a:r>
          </a:p>
          <a:p>
            <a:endParaRPr lang="en-ZW" dirty="0" smtClean="0"/>
          </a:p>
          <a:p>
            <a:r>
              <a:rPr lang="en-ZW" dirty="0" smtClean="0"/>
              <a:t>Human resources at grassroots level: Local Coordination, Management disparities</a:t>
            </a:r>
          </a:p>
          <a:p>
            <a:endParaRPr lang="en-ZW" dirty="0" smtClean="0"/>
          </a:p>
          <a:p>
            <a:r>
              <a:rPr lang="en-ZW" dirty="0" smtClean="0"/>
              <a:t>Communication: Protocols, Infrastructure and Equipment for Resource Managers</a:t>
            </a:r>
          </a:p>
          <a:p>
            <a:endParaRPr lang="en-ZW" dirty="0"/>
          </a:p>
          <a:p>
            <a:r>
              <a:rPr lang="en-ZW" dirty="0" smtClean="0"/>
              <a:t>Attendance of meetings</a:t>
            </a:r>
          </a:p>
          <a:p>
            <a:endParaRPr lang="en-ZW" dirty="0"/>
          </a:p>
          <a:p>
            <a:endParaRPr lang="en-ZW" dirty="0" smtClean="0"/>
          </a:p>
          <a:p>
            <a:endParaRPr lang="en-ZW" dirty="0"/>
          </a:p>
          <a:p>
            <a:endParaRPr lang="en-ZW" dirty="0" smtClean="0"/>
          </a:p>
          <a:p>
            <a:pPr marL="0" indent="0">
              <a:buNone/>
            </a:pPr>
            <a:endParaRPr lang="en-ZW" dirty="0" smtClean="0"/>
          </a:p>
          <a:p>
            <a:pPr marL="0" indent="0">
              <a:buNone/>
            </a:pPr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376948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W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THANK YOU VERY MUCH</a:t>
            </a:r>
            <a:endParaRPr lang="en-ZW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82296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lot of progress has been achieved since the signing of the MoU in 2006 and also during the 2013-2014 period, and maintaining the momentum is important to ensure achievement of GMTFCA objectives outlined in MoU</a:t>
            </a:r>
            <a:endParaRPr lang="en-ZW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57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/>
          <a:lstStyle/>
          <a:p>
            <a:r>
              <a:rPr lang="en-ZW" b="1" dirty="0" smtClean="0"/>
              <a:t>Presentation Outline</a:t>
            </a:r>
            <a:endParaRPr lang="en-ZW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543800" cy="5181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Greater Mapungubwe TFCA: A Brief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Background: Vision, Mission, Objectives , Spatial Context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Planning &amp; Implementation framework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GMTFCA Institutions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Priorities for GMTFCA Development and Suggested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Wayforward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Some challenges</a:t>
            </a:r>
            <a:endParaRPr lang="en-ZW" b="1" i="1" dirty="0"/>
          </a:p>
          <a:p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33919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36" y="1219200"/>
            <a:ext cx="8956964" cy="156854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To be a world-renowned Transfrontier Conservation Area linking the Mapungubwe cultural landscape as well as the ecosystems of the Limpopo and Shashe Valleys across the international borders between Botswana, South Africa and Zimbabwe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ZW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5800" y="3718678"/>
            <a:ext cx="4572000" cy="25853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None/>
            </a:pPr>
            <a:r>
              <a:rPr lang="en-GB" b="1" dirty="0" smtClean="0"/>
              <a:t>Mission</a:t>
            </a:r>
          </a:p>
          <a:p>
            <a:pPr>
              <a:buNone/>
            </a:pPr>
            <a:endParaRPr lang="en-GB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Promoting &amp; fostering international cooperation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Conserving biodiversity across international boundaries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Protecting cultural heritage &amp; geographic landscapes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Facilitating socio-economic benefits</a:t>
            </a:r>
          </a:p>
        </p:txBody>
      </p:sp>
      <p:sp>
        <p:nvSpPr>
          <p:cNvPr id="6" name="Rectangle 5"/>
          <p:cNvSpPr/>
          <p:nvPr/>
        </p:nvSpPr>
        <p:spPr>
          <a:xfrm>
            <a:off x="41563" y="3164681"/>
            <a:ext cx="4454237" cy="369331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GB" b="1" dirty="0" smtClean="0"/>
              <a:t>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Establishing appropriate institutional arrangements &amp; structures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Harmonising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policy to ensure effective governance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Re-establishing wildlife movement &amp; corridors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Facilitating social development by establishing ecotourism as a key economic activity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Ensuring a healthy &amp; safe environment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Managing benefits from conservation &amp; ecotourism to the region &amp; its people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380259" y="304800"/>
            <a:ext cx="6231082" cy="533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Greater Mapungubwe TFCA</a:t>
            </a:r>
            <a:endParaRPr lang="en-ZW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47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00" y="13855"/>
            <a:ext cx="8229600" cy="533009"/>
          </a:xfrm>
        </p:spPr>
        <p:txBody>
          <a:bodyPr>
            <a:normAutofit fontScale="90000"/>
          </a:bodyPr>
          <a:lstStyle/>
          <a:p>
            <a:r>
              <a:rPr lang="en-ZW" dirty="0" smtClean="0"/>
              <a:t>Spatial Context</a:t>
            </a:r>
            <a:endParaRPr lang="en-ZW" dirty="0"/>
          </a:p>
        </p:txBody>
      </p:sp>
      <p:pic>
        <p:nvPicPr>
          <p:cNvPr id="3" name="Picture 2" descr="C:\Users\Eco2\Documents\Ecotourism Afrika Filing\PPF_TFCAs\GMTFCA\Project Deliverables\October 2010 Draft\Background Maps\gmtfca_treaty_a4_sst_250dpi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7255"/>
            <a:ext cx="9144000" cy="623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87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72" y="228600"/>
            <a:ext cx="8617527" cy="609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Planning &amp; </a:t>
            </a:r>
            <a:r>
              <a:rPr lang="en-US" b="1" dirty="0" smtClean="0"/>
              <a:t>Implementation Framework</a:t>
            </a:r>
            <a:endParaRPr lang="en-ZW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072" y="1219200"/>
            <a:ext cx="8312728" cy="512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6587836" y="2971800"/>
            <a:ext cx="2133600" cy="1097973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ZW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486400" y="5105400"/>
            <a:ext cx="3505200" cy="167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b="1" dirty="0" smtClean="0"/>
              <a:t>The IDP Provides strategic direction &amp; context for GMTFCA</a:t>
            </a:r>
          </a:p>
          <a:p>
            <a:r>
              <a:rPr lang="en-GB" sz="1600" b="1" dirty="0" smtClean="0"/>
              <a:t>Aligns national issues within a regional context</a:t>
            </a:r>
          </a:p>
          <a:p>
            <a:r>
              <a:rPr lang="en-GB" sz="1600" b="1" dirty="0" smtClean="0"/>
              <a:t>Provides clear guidelines for attaining objectives</a:t>
            </a:r>
            <a:endParaRPr lang="en-ZW" sz="1600" dirty="0"/>
          </a:p>
        </p:txBody>
      </p:sp>
    </p:spTree>
    <p:extLst>
      <p:ext uri="{BB962C8B-B14F-4D97-AF65-F5344CB8AC3E}">
        <p14:creationId xmlns:p14="http://schemas.microsoft.com/office/powerpoint/2010/main" val="123637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82" y="83127"/>
            <a:ext cx="4551218" cy="533400"/>
          </a:xfrm>
        </p:spPr>
        <p:txBody>
          <a:bodyPr>
            <a:noAutofit/>
          </a:bodyPr>
          <a:lstStyle/>
          <a:p>
            <a:r>
              <a:rPr lang="en-ZW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Key Performance Areas:</a:t>
            </a:r>
            <a:br>
              <a:rPr lang="en-ZW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W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Any Progress?</a:t>
            </a:r>
            <a:endParaRPr lang="en-ZW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t="13972" b="8477"/>
          <a:stretch>
            <a:fillRect/>
          </a:stretch>
        </p:blipFill>
        <p:spPr bwMode="auto">
          <a:xfrm>
            <a:off x="0" y="685800"/>
            <a:ext cx="6400800" cy="5552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791200" y="0"/>
            <a:ext cx="3352800" cy="6705599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ZW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Protected Area Planning: Tuli Circle Safari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ZW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Need-driven institutional arrangements and adjustments: PMC-RMC, Working Groups: CDHWG, CVWG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ZW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Draft Framework Document for Sustainable Financing and Task Team formed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ZW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Joint surveys: Elephants and other Large Herbivores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ZW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Joint Research:  Human-Wildlife Conflicts, Exotic </a:t>
            </a:r>
            <a:r>
              <a:rPr lang="en-ZW" sz="1600" b="1" dirty="0" err="1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spp</a:t>
            </a:r>
            <a:endParaRPr lang="en-ZW" sz="1600" b="1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ZW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Joint Operations: Law- enforcement, Patrols, Trainings, surveillance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ZW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Draft Framework Document for Disaster Risk Management 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ZW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Cross-border Tourism: Tour de Tuli….more revenue </a:t>
            </a:r>
            <a:endParaRPr lang="en-ZW" sz="1600" b="1" dirty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ZW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etc…….</a:t>
            </a:r>
          </a:p>
          <a:p>
            <a:pPr algn="l"/>
            <a:endParaRPr lang="en-ZW" sz="1600" dirty="0" smtClean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l"/>
            <a:endParaRPr lang="en-ZW" sz="1600" dirty="0">
              <a:solidFill>
                <a:schemeClr val="tx1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22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5631" y="634484"/>
            <a:ext cx="4881562" cy="915934"/>
          </a:xfrm>
        </p:spPr>
        <p:txBody>
          <a:bodyPr>
            <a:normAutofit fontScale="90000"/>
          </a:bodyPr>
          <a:lstStyle/>
          <a:p>
            <a:r>
              <a:rPr lang="en-ZW" dirty="0" smtClean="0"/>
              <a:t>GMTFCA </a:t>
            </a:r>
            <a:br>
              <a:rPr lang="en-ZW" dirty="0" smtClean="0"/>
            </a:br>
            <a:r>
              <a:rPr lang="en-ZW" dirty="0" smtClean="0"/>
              <a:t>Institutions</a:t>
            </a:r>
            <a:endParaRPr lang="en-ZW" dirty="0"/>
          </a:p>
        </p:txBody>
      </p:sp>
      <p:pic>
        <p:nvPicPr>
          <p:cNvPr id="2049" name="Diagram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935" b="-9505"/>
          <a:stretch>
            <a:fillRect/>
          </a:stretch>
        </p:blipFill>
        <p:spPr bwMode="auto">
          <a:xfrm>
            <a:off x="0" y="512049"/>
            <a:ext cx="3429000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638175" y="117681"/>
            <a:ext cx="3019425" cy="638175"/>
          </a:xfrm>
          <a:prstGeom prst="rect">
            <a:avLst/>
          </a:prstGeom>
          <a:solidFill>
            <a:srgbClr val="FFFFFF"/>
          </a:solidFill>
          <a:ln w="25400">
            <a:solidFill>
              <a:srgbClr val="9BBB5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erpetua" pitchFamily="18" charset="0"/>
                <a:ea typeface="Batang" pitchFamily="18" charset="-127"/>
                <a:cs typeface="Times New Roman" pitchFamily="18" charset="0"/>
              </a:rPr>
              <a:t>Heads of State</a:t>
            </a:r>
            <a:endParaRPr kumimoji="0" lang="en-ZW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erpetua" pitchFamily="18" charset="0"/>
                <a:ea typeface="Batang" pitchFamily="18" charset="-127"/>
                <a:cs typeface="Times New Roman" pitchFamily="18" charset="0"/>
              </a:rPr>
              <a:t>(Botswana, South Africa and Zimbabwe)</a:t>
            </a:r>
            <a:endParaRPr kumimoji="0" lang="en-ZW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2003649" y="755856"/>
            <a:ext cx="5387791" cy="4102007"/>
            <a:chOff x="-445" y="4191"/>
            <a:chExt cx="47915" cy="36386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20383" y="20859"/>
              <a:ext cx="16955" cy="466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BACC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erpetua" pitchFamily="18" charset="0"/>
                  <a:ea typeface="Calibri" pitchFamily="34" charset="0"/>
                  <a:cs typeface="Times New Roman" pitchFamily="18" charset="0"/>
                </a:rPr>
                <a:t>Biodiversity Conservation and Veterinary Issues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20383" y="26765"/>
              <a:ext cx="16955" cy="371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BACC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erpetua" pitchFamily="18" charset="0"/>
                  <a:ea typeface="Calibri" pitchFamily="34" charset="0"/>
                  <a:cs typeface="Times New Roman" pitchFamily="18" charset="0"/>
                </a:rPr>
                <a:t>Tourism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0383" y="31908"/>
              <a:ext cx="16955" cy="381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BACC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erpetua" pitchFamily="18" charset="0"/>
                  <a:ea typeface="Calibri" pitchFamily="34" charset="0"/>
                  <a:cs typeface="Times New Roman" pitchFamily="18" charset="0"/>
                </a:rPr>
                <a:t>Community Development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0383" y="37147"/>
              <a:ext cx="16955" cy="3429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4BACC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erpetua" pitchFamily="18" charset="0"/>
                  <a:ea typeface="Calibri" pitchFamily="34" charset="0"/>
                  <a:cs typeface="Times New Roman" pitchFamily="18" charset="0"/>
                </a:rPr>
                <a:t>Safety and Security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Straight Connector 7"/>
            <p:cNvSpPr>
              <a:spLocks noChangeShapeType="1"/>
            </p:cNvSpPr>
            <p:nvPr/>
          </p:nvSpPr>
          <p:spPr bwMode="auto">
            <a:xfrm flipV="1">
              <a:off x="12192" y="23717"/>
              <a:ext cx="8191" cy="7620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W"/>
            </a:p>
          </p:txBody>
        </p:sp>
        <p:sp>
          <p:nvSpPr>
            <p:cNvPr id="10" name="Straight Connector 8"/>
            <p:cNvSpPr>
              <a:spLocks noChangeShapeType="1"/>
            </p:cNvSpPr>
            <p:nvPr/>
          </p:nvSpPr>
          <p:spPr bwMode="auto">
            <a:xfrm flipV="1">
              <a:off x="12192" y="28765"/>
              <a:ext cx="8191" cy="3143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W"/>
            </a:p>
          </p:txBody>
        </p:sp>
        <p:sp>
          <p:nvSpPr>
            <p:cNvPr id="11" name="Straight Connector 9"/>
            <p:cNvSpPr>
              <a:spLocks noChangeShapeType="1"/>
            </p:cNvSpPr>
            <p:nvPr/>
          </p:nvSpPr>
          <p:spPr bwMode="auto">
            <a:xfrm>
              <a:off x="12192" y="32289"/>
              <a:ext cx="8191" cy="1620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W"/>
            </a:p>
          </p:txBody>
        </p:sp>
        <p:sp>
          <p:nvSpPr>
            <p:cNvPr id="12" name="Straight Connector 10"/>
            <p:cNvSpPr>
              <a:spLocks noChangeShapeType="1"/>
            </p:cNvSpPr>
            <p:nvPr/>
          </p:nvSpPr>
          <p:spPr bwMode="auto">
            <a:xfrm>
              <a:off x="12192" y="32861"/>
              <a:ext cx="8191" cy="6001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W"/>
            </a:p>
          </p:txBody>
        </p:sp>
        <p:sp>
          <p:nvSpPr>
            <p:cNvPr id="13" name="Straight Arrow Connector 13"/>
            <p:cNvSpPr>
              <a:spLocks noChangeShapeType="1"/>
            </p:cNvSpPr>
            <p:nvPr/>
          </p:nvSpPr>
          <p:spPr bwMode="auto">
            <a:xfrm>
              <a:off x="-445" y="4191"/>
              <a:ext cx="407" cy="275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W"/>
            </a:p>
          </p:txBody>
        </p:sp>
        <p:sp>
          <p:nvSpPr>
            <p:cNvPr id="14" name="Straight Arrow Connector 14"/>
            <p:cNvSpPr>
              <a:spLocks noChangeShapeType="1"/>
            </p:cNvSpPr>
            <p:nvPr/>
          </p:nvSpPr>
          <p:spPr bwMode="auto">
            <a:xfrm>
              <a:off x="-95" y="11239"/>
              <a:ext cx="0" cy="304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W"/>
            </a:p>
          </p:txBody>
        </p:sp>
        <p:sp>
          <p:nvSpPr>
            <p:cNvPr id="15" name="Straight Arrow Connector 15"/>
            <p:cNvSpPr>
              <a:spLocks noChangeShapeType="1"/>
            </p:cNvSpPr>
            <p:nvPr/>
          </p:nvSpPr>
          <p:spPr bwMode="auto">
            <a:xfrm flipH="1">
              <a:off x="0" y="18750"/>
              <a:ext cx="0" cy="3429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W"/>
            </a:p>
          </p:txBody>
        </p:sp>
        <p:sp>
          <p:nvSpPr>
            <p:cNvPr id="16" name="Straight Arrow Connector 16"/>
            <p:cNvSpPr>
              <a:spLocks noChangeShapeType="1"/>
            </p:cNvSpPr>
            <p:nvPr/>
          </p:nvSpPr>
          <p:spPr bwMode="auto">
            <a:xfrm>
              <a:off x="-285" y="26765"/>
              <a:ext cx="0" cy="295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W"/>
            </a:p>
          </p:txBody>
        </p:sp>
        <p:sp>
          <p:nvSpPr>
            <p:cNvPr id="17" name="Straight Arrow Connector 17"/>
            <p:cNvSpPr>
              <a:spLocks noChangeShapeType="1"/>
            </p:cNvSpPr>
            <p:nvPr/>
          </p:nvSpPr>
          <p:spPr bwMode="auto">
            <a:xfrm>
              <a:off x="-285" y="34516"/>
              <a:ext cx="0" cy="314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W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8481" y="19336"/>
              <a:ext cx="8989" cy="21241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F7964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erpetua" pitchFamily="18" charset="0"/>
                  <a:ea typeface="Calibri" pitchFamily="34" charset="0"/>
                  <a:cs typeface="Times New Roman" pitchFamily="18" charset="0"/>
                </a:rPr>
                <a:t>Cross-sectorial collaborations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dirty="0" smtClean="0">
                <a:solidFill>
                  <a:srgbClr val="000000"/>
                </a:solidFill>
                <a:latin typeface="Perpetua" pitchFamily="18" charset="0"/>
                <a:cs typeface="Times New Roman" pitchFamily="18" charset="0"/>
              </a:endParaRPr>
            </a:p>
          </p:txBody>
        </p:sp>
        <p:sp>
          <p:nvSpPr>
            <p:cNvPr id="19" name="Straight Connector 20"/>
            <p:cNvSpPr>
              <a:spLocks noChangeShapeType="1"/>
            </p:cNvSpPr>
            <p:nvPr/>
          </p:nvSpPr>
          <p:spPr bwMode="auto">
            <a:xfrm>
              <a:off x="37338" y="23717"/>
              <a:ext cx="1143" cy="0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W"/>
            </a:p>
          </p:txBody>
        </p:sp>
        <p:sp>
          <p:nvSpPr>
            <p:cNvPr id="20" name="Straight Connector 21"/>
            <p:cNvSpPr>
              <a:spLocks noChangeShapeType="1"/>
            </p:cNvSpPr>
            <p:nvPr/>
          </p:nvSpPr>
          <p:spPr bwMode="auto">
            <a:xfrm>
              <a:off x="37338" y="33909"/>
              <a:ext cx="1143" cy="0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W"/>
            </a:p>
          </p:txBody>
        </p:sp>
        <p:sp>
          <p:nvSpPr>
            <p:cNvPr id="21" name="Straight Connector 22"/>
            <p:cNvSpPr>
              <a:spLocks noChangeShapeType="1"/>
            </p:cNvSpPr>
            <p:nvPr/>
          </p:nvSpPr>
          <p:spPr bwMode="auto">
            <a:xfrm>
              <a:off x="37338" y="28765"/>
              <a:ext cx="1143" cy="0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W"/>
            </a:p>
          </p:txBody>
        </p:sp>
        <p:sp>
          <p:nvSpPr>
            <p:cNvPr id="22" name="Straight Connector 23"/>
            <p:cNvSpPr>
              <a:spLocks noChangeShapeType="1"/>
            </p:cNvSpPr>
            <p:nvPr/>
          </p:nvSpPr>
          <p:spPr bwMode="auto">
            <a:xfrm>
              <a:off x="37338" y="38862"/>
              <a:ext cx="1143" cy="0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ZW"/>
            </a:p>
          </p:txBody>
        </p:sp>
      </p:grp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4427361" y="4918651"/>
            <a:ext cx="1743075" cy="403225"/>
          </a:xfrm>
          <a:prstGeom prst="rect">
            <a:avLst/>
          </a:prstGeom>
          <a:solidFill>
            <a:srgbClr val="FFFFFF"/>
          </a:solidFill>
          <a:ln w="3175">
            <a:solidFill>
              <a:srgbClr val="4BACC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Perpetua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Perpetua" pitchFamily="18" charset="0"/>
                <a:ea typeface="Calibri" pitchFamily="34" charset="0"/>
                <a:cs typeface="Times New Roman" pitchFamily="18" charset="0"/>
              </a:rPr>
              <a:t>Resource Managers Committee (RMC)</a:t>
            </a:r>
            <a:endParaRPr kumimoji="0" lang="en-ZW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Elbow Connector 11"/>
          <p:cNvSpPr>
            <a:spLocks noChangeShapeType="1"/>
          </p:cNvSpPr>
          <p:nvPr/>
        </p:nvSpPr>
        <p:spPr bwMode="auto">
          <a:xfrm rot="10800000">
            <a:off x="3419474" y="4695824"/>
            <a:ext cx="1007886" cy="424438"/>
          </a:xfrm>
          <a:prstGeom prst="bentConnector3">
            <a:avLst>
              <a:gd name="adj1" fmla="val 50000"/>
            </a:avLst>
          </a:prstGeom>
          <a:noFill/>
          <a:ln w="3175">
            <a:solidFill>
              <a:srgbClr val="000000"/>
            </a:solidFill>
            <a:prstDash val="dash"/>
            <a:miter lim="800000"/>
            <a:headEnd/>
            <a:tailEnd type="arrow" w="med" len="med"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ZW"/>
          </a:p>
        </p:txBody>
      </p:sp>
      <p:sp>
        <p:nvSpPr>
          <p:cNvPr id="26" name="Rectangle 3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ZW"/>
          </a:p>
        </p:txBody>
      </p:sp>
      <p:sp>
        <p:nvSpPr>
          <p:cNvPr id="28" name="Rectangle 27"/>
          <p:cNvSpPr/>
          <p:nvPr/>
        </p:nvSpPr>
        <p:spPr>
          <a:xfrm>
            <a:off x="7696200" y="2895000"/>
            <a:ext cx="13000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Perpetua" pitchFamily="18" charset="0"/>
                <a:cs typeface="Times New Roman" pitchFamily="18" charset="0"/>
              </a:rPr>
              <a:t>National</a:t>
            </a:r>
            <a:r>
              <a:rPr lang="en-US" altLang="en-US" sz="1600" dirty="0">
                <a:solidFill>
                  <a:srgbClr val="000000"/>
                </a:solidFill>
                <a:latin typeface="Perpetua" pitchFamily="18" charset="0"/>
                <a:cs typeface="Times New Roman" pitchFamily="18" charset="0"/>
              </a:rPr>
              <a:t>, Regional, District, Steering </a:t>
            </a:r>
            <a:r>
              <a:rPr lang="en-US" altLang="en-US" sz="1600" dirty="0" smtClean="0">
                <a:solidFill>
                  <a:srgbClr val="000000"/>
                </a:solidFill>
                <a:latin typeface="Perpetua" pitchFamily="18" charset="0"/>
                <a:cs typeface="Times New Roman" pitchFamily="18" charset="0"/>
              </a:rPr>
              <a:t>Committees</a:t>
            </a:r>
            <a:endParaRPr lang="en-US" alt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7391440" y="3526227"/>
            <a:ext cx="53336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58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-76200"/>
            <a:ext cx="876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Key Priorities for GMTFCA Development and Suggested Wayforward</a:t>
            </a:r>
            <a:endParaRPr lang="en-ZW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41617"/>
              </p:ext>
            </p:extLst>
          </p:nvPr>
        </p:nvGraphicFramePr>
        <p:xfrm>
          <a:off x="76199" y="914400"/>
          <a:ext cx="8915401" cy="595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823"/>
                <a:gridCol w="4641422"/>
                <a:gridCol w="3771156"/>
              </a:tblGrid>
              <a:tr h="313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Perpetua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Priority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Possible Wayforward</a:t>
                      </a:r>
                      <a:endParaRPr lang="en-ZW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</a:tr>
              <a:tr h="5195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ZW" sz="1600">
                        <a:solidFill>
                          <a:srgbClr val="000000"/>
                        </a:solidFill>
                        <a:effectLst/>
                        <a:latin typeface="Perpetua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Finalisation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Name Change Discussions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Trilateral Ministerial Decision is necessary</a:t>
                      </a:r>
                      <a:endParaRPr lang="en-ZW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</a:tr>
              <a:tr h="31328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ZW" sz="1600">
                        <a:solidFill>
                          <a:srgbClr val="000000"/>
                        </a:solidFill>
                        <a:effectLst/>
                        <a:latin typeface="Perpetua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Consolidation of the Core Area 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Country-based task 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teams</a:t>
                      </a:r>
                    </a:p>
                  </a:txBody>
                  <a:tcPr marL="46121" marR="46121" marT="0" marB="0"/>
                </a:tc>
              </a:tr>
              <a:tr h="10621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ZW" sz="1600">
                        <a:solidFill>
                          <a:srgbClr val="000000"/>
                        </a:solidFill>
                        <a:effectLst/>
                        <a:latin typeface="Perpetua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Supportive Area-based planning in sync with IDP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 workshop series spearheaded by the Conservation and Veterinary Working Group</a:t>
                      </a:r>
                      <a:endParaRPr lang="en-ZW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Reconfirmation of the TFCA boundary</a:t>
                      </a:r>
                      <a:endParaRPr lang="en-ZW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</a:tr>
              <a:tr h="5195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ZW" sz="1600">
                        <a:solidFill>
                          <a:srgbClr val="000000"/>
                        </a:solidFill>
                        <a:effectLst/>
                        <a:latin typeface="Perpetua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Joint Operations Strategies 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Cross-border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products 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Joint Management, </a:t>
                      </a:r>
                      <a:r>
                        <a:rPr lang="en-US" sz="16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Specialist Task Teams should be appointed and progress monitoring 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</a:tr>
              <a:tr h="7908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ZW" sz="1600">
                        <a:solidFill>
                          <a:srgbClr val="000000"/>
                        </a:solidFill>
                        <a:effectLst/>
                        <a:latin typeface="Perpetua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Sustainable funding strategy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appointed Task team should have a road map for the desired outcome</a:t>
                      </a:r>
                      <a:endParaRPr lang="en-ZW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 term and short term budget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</a:tr>
              <a:tr h="7908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ZW" sz="1600">
                        <a:solidFill>
                          <a:srgbClr val="000000"/>
                        </a:solidFill>
                        <a:effectLst/>
                        <a:latin typeface="Perpetua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Landscape Connectivity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Promote joint research in the area and identify key joint activities for ecosystem monitoring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</a:tr>
              <a:tr h="7908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ZW" sz="1600">
                        <a:solidFill>
                          <a:srgbClr val="000000"/>
                        </a:solidFill>
                        <a:effectLst/>
                        <a:latin typeface="Perpetua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Supportive infrastructure and operation framework for cross-border tourism products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Implementation of proposed cross border products starting with Adventure Walking Trails and Mini Tour de </a:t>
                      </a: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Tulis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</a:tr>
              <a:tr h="5195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ZW" sz="1600">
                        <a:solidFill>
                          <a:srgbClr val="000000"/>
                        </a:solidFill>
                        <a:effectLst/>
                        <a:latin typeface="Perpetua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Benefit flow management and Community Support Programme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Strategy formulation and implementation</a:t>
                      </a:r>
                      <a:endParaRPr lang="en-ZW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6121" marR="461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66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190500"/>
            <a:ext cx="3429001" cy="5791200"/>
          </a:xfrm>
        </p:spPr>
        <p:txBody>
          <a:bodyPr>
            <a:normAutofit/>
          </a:bodyPr>
          <a:lstStyle/>
          <a:p>
            <a:r>
              <a:rPr lang="en-ZW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TFCA Development is generally slow and needs commitment….</a:t>
            </a:r>
            <a:br>
              <a:rPr lang="en-ZW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W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ZW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W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Signing of the GMTFCA Treaty is long overdue </a:t>
            </a:r>
            <a:endParaRPr lang="en-ZW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"/>
            <a:ext cx="5638800" cy="6870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2590800" y="5943600"/>
            <a:ext cx="25908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W"/>
          </a:p>
        </p:txBody>
      </p:sp>
    </p:spTree>
    <p:extLst>
      <p:ext uri="{BB962C8B-B14F-4D97-AF65-F5344CB8AC3E}">
        <p14:creationId xmlns:p14="http://schemas.microsoft.com/office/powerpoint/2010/main" val="261500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562</Words>
  <Application>Microsoft Office PowerPoint</Application>
  <PresentationFormat>On-screen Show (4:3)</PresentationFormat>
  <Paragraphs>120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GREATER MAPUNGUBWE TRANSFRONTIER CONSERVATION AREA </vt:lpstr>
      <vt:lpstr>Presentation Outline</vt:lpstr>
      <vt:lpstr>Vision: To be a world-renowned Transfrontier Conservation Area linking the Mapungubwe cultural landscape as well as the ecosystems of the Limpopo and Shashe Valleys across the international borders between Botswana, South Africa and Zimbabwe </vt:lpstr>
      <vt:lpstr>Spatial Context</vt:lpstr>
      <vt:lpstr>Planning &amp; Implementation Framework</vt:lpstr>
      <vt:lpstr>The Key Performance Areas:  Any Progress?</vt:lpstr>
      <vt:lpstr>GMTFCA  Institutions</vt:lpstr>
      <vt:lpstr>PowerPoint Presentation</vt:lpstr>
      <vt:lpstr>TFCA Development is generally slow and needs commitment….  The Signing of the GMTFCA Treaty is long overdue </vt:lpstr>
      <vt:lpstr>TFCA Development</vt:lpstr>
      <vt:lpstr>Some Challenges…that we can solve</vt:lpstr>
      <vt:lpstr>THANK YOU VERY MUCH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Patience Gandiwa</dc:creator>
  <cp:lastModifiedBy> Patience Gandiwa</cp:lastModifiedBy>
  <cp:revision>40</cp:revision>
  <dcterms:created xsi:type="dcterms:W3CDTF">2015-03-10T17:15:44Z</dcterms:created>
  <dcterms:modified xsi:type="dcterms:W3CDTF">2015-03-12T11:00:07Z</dcterms:modified>
</cp:coreProperties>
</file>